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8" r:id="rId4"/>
    <p:sldId id="290" r:id="rId5"/>
    <p:sldId id="291" r:id="rId6"/>
    <p:sldId id="278" r:id="rId7"/>
  </p:sldIdLst>
  <p:sldSz cx="12192000" cy="6858000"/>
  <p:notesSz cx="6808788" cy="99409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E4C24-DE0A-48E8-AA77-B4A0E754E5D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374883A-6D4D-41A3-A8BE-D7634F7B778E}">
      <dgm:prSet/>
      <dgm:spPr/>
      <dgm:t>
        <a:bodyPr/>
        <a:lstStyle/>
        <a:p>
          <a:r>
            <a:rPr lang="fi-FI" b="1"/>
            <a:t>Perhetupa on kaikille lapsiperheille avoin kohtaamisen ja yhdessä olemisen paikka</a:t>
          </a:r>
          <a:endParaRPr lang="en-US"/>
        </a:p>
      </dgm:t>
    </dgm:pt>
    <dgm:pt modelId="{EC53BF1A-342A-4B69-9FEF-2C9A61606777}" type="parTrans" cxnId="{0382A306-1C52-4456-81A1-899D9B6C0776}">
      <dgm:prSet/>
      <dgm:spPr/>
      <dgm:t>
        <a:bodyPr/>
        <a:lstStyle/>
        <a:p>
          <a:endParaRPr lang="en-US"/>
        </a:p>
      </dgm:t>
    </dgm:pt>
    <dgm:pt modelId="{43426507-E1BB-4278-9E02-F5A4299CF0BD}" type="sibTrans" cxnId="{0382A306-1C52-4456-81A1-899D9B6C0776}">
      <dgm:prSet/>
      <dgm:spPr/>
      <dgm:t>
        <a:bodyPr/>
        <a:lstStyle/>
        <a:p>
          <a:endParaRPr lang="en-US"/>
        </a:p>
      </dgm:t>
    </dgm:pt>
    <dgm:pt modelId="{D1DC6AD4-1795-473E-922E-5912A8E24D49}">
      <dgm:prSet/>
      <dgm:spPr/>
      <dgm:t>
        <a:bodyPr/>
        <a:lstStyle/>
        <a:p>
          <a:r>
            <a:rPr lang="fi-FI"/>
            <a:t>Maksutonta, ei ilmoittautumista</a:t>
          </a:r>
          <a:endParaRPr lang="en-US"/>
        </a:p>
      </dgm:t>
    </dgm:pt>
    <dgm:pt modelId="{C87EC9BF-0192-422E-A9BE-093EFAAC824A}" type="parTrans" cxnId="{E2FD569D-7596-4D02-8BC9-487D3E96BE14}">
      <dgm:prSet/>
      <dgm:spPr/>
      <dgm:t>
        <a:bodyPr/>
        <a:lstStyle/>
        <a:p>
          <a:endParaRPr lang="en-US"/>
        </a:p>
      </dgm:t>
    </dgm:pt>
    <dgm:pt modelId="{45305A16-6197-49C1-AADB-0F5025523A13}" type="sibTrans" cxnId="{E2FD569D-7596-4D02-8BC9-487D3E96BE14}">
      <dgm:prSet/>
      <dgm:spPr/>
      <dgm:t>
        <a:bodyPr/>
        <a:lstStyle/>
        <a:p>
          <a:endParaRPr lang="en-US"/>
        </a:p>
      </dgm:t>
    </dgm:pt>
    <dgm:pt modelId="{DA6B9122-2ACC-4323-B76E-ED059338B6A5}">
      <dgm:prSet/>
      <dgm:spPr/>
      <dgm:t>
        <a:bodyPr/>
        <a:lstStyle/>
        <a:p>
          <a:r>
            <a:rPr lang="fi-FI"/>
            <a:t>Toiminta suunnattu vauva- ja pikkulapsiperheille</a:t>
          </a:r>
          <a:endParaRPr lang="en-US"/>
        </a:p>
      </dgm:t>
    </dgm:pt>
    <dgm:pt modelId="{3F6EA38B-9FDD-4FA7-AA16-38430192A415}" type="parTrans" cxnId="{83183628-DB7C-495F-904B-EDB5525266F9}">
      <dgm:prSet/>
      <dgm:spPr/>
      <dgm:t>
        <a:bodyPr/>
        <a:lstStyle/>
        <a:p>
          <a:endParaRPr lang="en-US"/>
        </a:p>
      </dgm:t>
    </dgm:pt>
    <dgm:pt modelId="{307D6F4C-E87C-4F3A-A6A4-0D261980E68A}" type="sibTrans" cxnId="{83183628-DB7C-495F-904B-EDB5525266F9}">
      <dgm:prSet/>
      <dgm:spPr/>
      <dgm:t>
        <a:bodyPr/>
        <a:lstStyle/>
        <a:p>
          <a:endParaRPr lang="en-US"/>
        </a:p>
      </dgm:t>
    </dgm:pt>
    <dgm:pt modelId="{0923589E-02F9-4891-ACBA-2F08794F426D}">
      <dgm:prSet/>
      <dgm:spPr/>
      <dgm:t>
        <a:bodyPr/>
        <a:lstStyle/>
        <a:p>
          <a:r>
            <a:rPr lang="fi-FI"/>
            <a:t>Perhetupa mahdollistaa ja tukee perheiden vertaistuen, yhteisöllisyyden ja osallisuuden toteutumista</a:t>
          </a:r>
          <a:endParaRPr lang="en-US"/>
        </a:p>
      </dgm:t>
    </dgm:pt>
    <dgm:pt modelId="{AFD36F9D-F602-4BA6-BCBE-26AA0D4AE42E}" type="parTrans" cxnId="{3DADA643-A7D0-4BA0-94F4-87C18ED40E4B}">
      <dgm:prSet/>
      <dgm:spPr/>
      <dgm:t>
        <a:bodyPr/>
        <a:lstStyle/>
        <a:p>
          <a:endParaRPr lang="en-US"/>
        </a:p>
      </dgm:t>
    </dgm:pt>
    <dgm:pt modelId="{46700AF8-0711-44EF-ABEB-E1A80275B943}" type="sibTrans" cxnId="{3DADA643-A7D0-4BA0-94F4-87C18ED40E4B}">
      <dgm:prSet/>
      <dgm:spPr/>
      <dgm:t>
        <a:bodyPr/>
        <a:lstStyle/>
        <a:p>
          <a:endParaRPr lang="en-US"/>
        </a:p>
      </dgm:t>
    </dgm:pt>
    <dgm:pt modelId="{62A66114-5EC8-4A16-B769-C42FF7A5D50F}">
      <dgm:prSet/>
      <dgm:spPr/>
      <dgm:t>
        <a:bodyPr/>
        <a:lstStyle/>
        <a:p>
          <a:r>
            <a:rPr lang="fi-FI"/>
            <a:t>Toiminnan tavoitteena on vähentää vanhempien ja lasten yksinäisyyden kokemusta sekä vahvistaa sosiaalisia suhteita</a:t>
          </a:r>
          <a:endParaRPr lang="en-US"/>
        </a:p>
      </dgm:t>
    </dgm:pt>
    <dgm:pt modelId="{39B4CD40-859C-4518-998E-883908B42D5D}" type="parTrans" cxnId="{5CA3EEC7-32B6-4643-9F7F-5CD2EABAF250}">
      <dgm:prSet/>
      <dgm:spPr/>
      <dgm:t>
        <a:bodyPr/>
        <a:lstStyle/>
        <a:p>
          <a:endParaRPr lang="en-US"/>
        </a:p>
      </dgm:t>
    </dgm:pt>
    <dgm:pt modelId="{E0B3D9CC-3152-4263-B036-CA4ECF545BE7}" type="sibTrans" cxnId="{5CA3EEC7-32B6-4643-9F7F-5CD2EABAF250}">
      <dgm:prSet/>
      <dgm:spPr/>
      <dgm:t>
        <a:bodyPr/>
        <a:lstStyle/>
        <a:p>
          <a:endParaRPr lang="en-US"/>
        </a:p>
      </dgm:t>
    </dgm:pt>
    <dgm:pt modelId="{145F7050-B41B-4D5B-8464-B3F6885C45B8}">
      <dgm:prSet/>
      <dgm:spPr/>
      <dgm:t>
        <a:bodyPr/>
        <a:lstStyle/>
        <a:p>
          <a:r>
            <a:rPr lang="fi-FI"/>
            <a:t>Tarkoituksena on myös vahvistaa vanhempien mielen hyvinvointia sekä voimavaroja</a:t>
          </a:r>
          <a:endParaRPr lang="en-US"/>
        </a:p>
      </dgm:t>
    </dgm:pt>
    <dgm:pt modelId="{4235F647-0F06-4A09-A90E-0607A31550EB}" type="parTrans" cxnId="{1ED7032F-BEC1-4D3F-9A7A-2225AAA207FD}">
      <dgm:prSet/>
      <dgm:spPr/>
      <dgm:t>
        <a:bodyPr/>
        <a:lstStyle/>
        <a:p>
          <a:endParaRPr lang="en-US"/>
        </a:p>
      </dgm:t>
    </dgm:pt>
    <dgm:pt modelId="{4E1F2AD7-C9C3-4ABC-9A4A-02CDE9D41D8A}" type="sibTrans" cxnId="{1ED7032F-BEC1-4D3F-9A7A-2225AAA207FD}">
      <dgm:prSet/>
      <dgm:spPr/>
      <dgm:t>
        <a:bodyPr/>
        <a:lstStyle/>
        <a:p>
          <a:endParaRPr lang="en-US"/>
        </a:p>
      </dgm:t>
    </dgm:pt>
    <dgm:pt modelId="{1A278C45-CC3A-4FBB-B318-BE1754FF44D1}" type="pres">
      <dgm:prSet presAssocID="{158E4C24-DE0A-48E8-AA77-B4A0E754E5D9}" presName="linear" presStyleCnt="0">
        <dgm:presLayoutVars>
          <dgm:animLvl val="lvl"/>
          <dgm:resizeHandles val="exact"/>
        </dgm:presLayoutVars>
      </dgm:prSet>
      <dgm:spPr/>
    </dgm:pt>
    <dgm:pt modelId="{EFF24CC1-4D6C-4230-AB34-46BC3EDAFB0F}" type="pres">
      <dgm:prSet presAssocID="{2374883A-6D4D-41A3-A8BE-D7634F7B778E}" presName="parentText" presStyleLbl="node1" presStyleIdx="0" presStyleCnt="6">
        <dgm:presLayoutVars>
          <dgm:chMax val="0"/>
          <dgm:bulletEnabled val="1"/>
        </dgm:presLayoutVars>
      </dgm:prSet>
      <dgm:spPr/>
    </dgm:pt>
    <dgm:pt modelId="{04840623-F2B4-40C1-BF4D-A3EEEA7D2E12}" type="pres">
      <dgm:prSet presAssocID="{43426507-E1BB-4278-9E02-F5A4299CF0BD}" presName="spacer" presStyleCnt="0"/>
      <dgm:spPr/>
    </dgm:pt>
    <dgm:pt modelId="{67C18D83-58D6-4613-8759-8DB2F30B012F}" type="pres">
      <dgm:prSet presAssocID="{D1DC6AD4-1795-473E-922E-5912A8E24D49}" presName="parentText" presStyleLbl="node1" presStyleIdx="1" presStyleCnt="6">
        <dgm:presLayoutVars>
          <dgm:chMax val="0"/>
          <dgm:bulletEnabled val="1"/>
        </dgm:presLayoutVars>
      </dgm:prSet>
      <dgm:spPr/>
    </dgm:pt>
    <dgm:pt modelId="{8705A3AD-68DF-41FD-BE83-14F6DC7FC463}" type="pres">
      <dgm:prSet presAssocID="{45305A16-6197-49C1-AADB-0F5025523A13}" presName="spacer" presStyleCnt="0"/>
      <dgm:spPr/>
    </dgm:pt>
    <dgm:pt modelId="{4A2DA22A-358A-4FA4-9019-37513CC5006F}" type="pres">
      <dgm:prSet presAssocID="{DA6B9122-2ACC-4323-B76E-ED059338B6A5}" presName="parentText" presStyleLbl="node1" presStyleIdx="2" presStyleCnt="6">
        <dgm:presLayoutVars>
          <dgm:chMax val="0"/>
          <dgm:bulletEnabled val="1"/>
        </dgm:presLayoutVars>
      </dgm:prSet>
      <dgm:spPr/>
    </dgm:pt>
    <dgm:pt modelId="{D9813967-9242-4E6F-B5DE-88D87DDBC622}" type="pres">
      <dgm:prSet presAssocID="{307D6F4C-E87C-4F3A-A6A4-0D261980E68A}" presName="spacer" presStyleCnt="0"/>
      <dgm:spPr/>
    </dgm:pt>
    <dgm:pt modelId="{12BEFBCE-CCCB-4D35-8050-B30A59A58481}" type="pres">
      <dgm:prSet presAssocID="{0923589E-02F9-4891-ACBA-2F08794F426D}" presName="parentText" presStyleLbl="node1" presStyleIdx="3" presStyleCnt="6">
        <dgm:presLayoutVars>
          <dgm:chMax val="0"/>
          <dgm:bulletEnabled val="1"/>
        </dgm:presLayoutVars>
      </dgm:prSet>
      <dgm:spPr/>
    </dgm:pt>
    <dgm:pt modelId="{111E12F9-37A2-4A05-A93E-FD278F4B13B2}" type="pres">
      <dgm:prSet presAssocID="{46700AF8-0711-44EF-ABEB-E1A80275B943}" presName="spacer" presStyleCnt="0"/>
      <dgm:spPr/>
    </dgm:pt>
    <dgm:pt modelId="{24DA4EBA-F6E2-41F4-B1F1-71D4BE60E047}" type="pres">
      <dgm:prSet presAssocID="{62A66114-5EC8-4A16-B769-C42FF7A5D50F}" presName="parentText" presStyleLbl="node1" presStyleIdx="4" presStyleCnt="6">
        <dgm:presLayoutVars>
          <dgm:chMax val="0"/>
          <dgm:bulletEnabled val="1"/>
        </dgm:presLayoutVars>
      </dgm:prSet>
      <dgm:spPr/>
    </dgm:pt>
    <dgm:pt modelId="{34C698B5-D3AB-4C61-86BE-50850CC20266}" type="pres">
      <dgm:prSet presAssocID="{E0B3D9CC-3152-4263-B036-CA4ECF545BE7}" presName="spacer" presStyleCnt="0"/>
      <dgm:spPr/>
    </dgm:pt>
    <dgm:pt modelId="{5FC0460C-7F51-43D5-87CB-B4935DB37E2C}" type="pres">
      <dgm:prSet presAssocID="{145F7050-B41B-4D5B-8464-B3F6885C45B8}" presName="parentText" presStyleLbl="node1" presStyleIdx="5" presStyleCnt="6">
        <dgm:presLayoutVars>
          <dgm:chMax val="0"/>
          <dgm:bulletEnabled val="1"/>
        </dgm:presLayoutVars>
      </dgm:prSet>
      <dgm:spPr/>
    </dgm:pt>
  </dgm:ptLst>
  <dgm:cxnLst>
    <dgm:cxn modelId="{0382A306-1C52-4456-81A1-899D9B6C0776}" srcId="{158E4C24-DE0A-48E8-AA77-B4A0E754E5D9}" destId="{2374883A-6D4D-41A3-A8BE-D7634F7B778E}" srcOrd="0" destOrd="0" parTransId="{EC53BF1A-342A-4B69-9FEF-2C9A61606777}" sibTransId="{43426507-E1BB-4278-9E02-F5A4299CF0BD}"/>
    <dgm:cxn modelId="{2F625727-3D15-4E79-8916-6AB2CE882A6E}" type="presOf" srcId="{2374883A-6D4D-41A3-A8BE-D7634F7B778E}" destId="{EFF24CC1-4D6C-4230-AB34-46BC3EDAFB0F}" srcOrd="0" destOrd="0" presId="urn:microsoft.com/office/officeart/2005/8/layout/vList2"/>
    <dgm:cxn modelId="{83183628-DB7C-495F-904B-EDB5525266F9}" srcId="{158E4C24-DE0A-48E8-AA77-B4A0E754E5D9}" destId="{DA6B9122-2ACC-4323-B76E-ED059338B6A5}" srcOrd="2" destOrd="0" parTransId="{3F6EA38B-9FDD-4FA7-AA16-38430192A415}" sibTransId="{307D6F4C-E87C-4F3A-A6A4-0D261980E68A}"/>
    <dgm:cxn modelId="{1ED7032F-BEC1-4D3F-9A7A-2225AAA207FD}" srcId="{158E4C24-DE0A-48E8-AA77-B4A0E754E5D9}" destId="{145F7050-B41B-4D5B-8464-B3F6885C45B8}" srcOrd="5" destOrd="0" parTransId="{4235F647-0F06-4A09-A90E-0607A31550EB}" sibTransId="{4E1F2AD7-C9C3-4ABC-9A4A-02CDE9D41D8A}"/>
    <dgm:cxn modelId="{D0CE9A3A-70D0-4CC2-A630-06F3D98806E1}" type="presOf" srcId="{145F7050-B41B-4D5B-8464-B3F6885C45B8}" destId="{5FC0460C-7F51-43D5-87CB-B4935DB37E2C}" srcOrd="0" destOrd="0" presId="urn:microsoft.com/office/officeart/2005/8/layout/vList2"/>
    <dgm:cxn modelId="{3DADA643-A7D0-4BA0-94F4-87C18ED40E4B}" srcId="{158E4C24-DE0A-48E8-AA77-B4A0E754E5D9}" destId="{0923589E-02F9-4891-ACBA-2F08794F426D}" srcOrd="3" destOrd="0" parTransId="{AFD36F9D-F602-4BA6-BCBE-26AA0D4AE42E}" sibTransId="{46700AF8-0711-44EF-ABEB-E1A80275B943}"/>
    <dgm:cxn modelId="{0148936A-FBB9-44B4-BAFC-B7673015BA62}" type="presOf" srcId="{62A66114-5EC8-4A16-B769-C42FF7A5D50F}" destId="{24DA4EBA-F6E2-41F4-B1F1-71D4BE60E047}" srcOrd="0" destOrd="0" presId="urn:microsoft.com/office/officeart/2005/8/layout/vList2"/>
    <dgm:cxn modelId="{E723994B-D592-4B97-AF54-D7193D708714}" type="presOf" srcId="{DA6B9122-2ACC-4323-B76E-ED059338B6A5}" destId="{4A2DA22A-358A-4FA4-9019-37513CC5006F}" srcOrd="0" destOrd="0" presId="urn:microsoft.com/office/officeart/2005/8/layout/vList2"/>
    <dgm:cxn modelId="{E2FD569D-7596-4D02-8BC9-487D3E96BE14}" srcId="{158E4C24-DE0A-48E8-AA77-B4A0E754E5D9}" destId="{D1DC6AD4-1795-473E-922E-5912A8E24D49}" srcOrd="1" destOrd="0" parTransId="{C87EC9BF-0192-422E-A9BE-093EFAAC824A}" sibTransId="{45305A16-6197-49C1-AADB-0F5025523A13}"/>
    <dgm:cxn modelId="{5E317CAA-4CA0-4512-8A76-E93572887E10}" type="presOf" srcId="{158E4C24-DE0A-48E8-AA77-B4A0E754E5D9}" destId="{1A278C45-CC3A-4FBB-B318-BE1754FF44D1}" srcOrd="0" destOrd="0" presId="urn:microsoft.com/office/officeart/2005/8/layout/vList2"/>
    <dgm:cxn modelId="{5CA3EEC7-32B6-4643-9F7F-5CD2EABAF250}" srcId="{158E4C24-DE0A-48E8-AA77-B4A0E754E5D9}" destId="{62A66114-5EC8-4A16-B769-C42FF7A5D50F}" srcOrd="4" destOrd="0" parTransId="{39B4CD40-859C-4518-998E-883908B42D5D}" sibTransId="{E0B3D9CC-3152-4263-B036-CA4ECF545BE7}"/>
    <dgm:cxn modelId="{E8ACD5EA-5F99-4832-8231-CE840B9FB8E9}" type="presOf" srcId="{D1DC6AD4-1795-473E-922E-5912A8E24D49}" destId="{67C18D83-58D6-4613-8759-8DB2F30B012F}" srcOrd="0" destOrd="0" presId="urn:microsoft.com/office/officeart/2005/8/layout/vList2"/>
    <dgm:cxn modelId="{DE9636F5-8702-4122-AEE7-64A7721A3B0F}" type="presOf" srcId="{0923589E-02F9-4891-ACBA-2F08794F426D}" destId="{12BEFBCE-CCCB-4D35-8050-B30A59A58481}" srcOrd="0" destOrd="0" presId="urn:microsoft.com/office/officeart/2005/8/layout/vList2"/>
    <dgm:cxn modelId="{C9D18AD8-824E-4285-A170-D70A034AB692}" type="presParOf" srcId="{1A278C45-CC3A-4FBB-B318-BE1754FF44D1}" destId="{EFF24CC1-4D6C-4230-AB34-46BC3EDAFB0F}" srcOrd="0" destOrd="0" presId="urn:microsoft.com/office/officeart/2005/8/layout/vList2"/>
    <dgm:cxn modelId="{5C2D9D35-FC79-4DBC-B109-92FCA9E15923}" type="presParOf" srcId="{1A278C45-CC3A-4FBB-B318-BE1754FF44D1}" destId="{04840623-F2B4-40C1-BF4D-A3EEEA7D2E12}" srcOrd="1" destOrd="0" presId="urn:microsoft.com/office/officeart/2005/8/layout/vList2"/>
    <dgm:cxn modelId="{CF5E60AD-494D-4F43-92AD-23A0839100F0}" type="presParOf" srcId="{1A278C45-CC3A-4FBB-B318-BE1754FF44D1}" destId="{67C18D83-58D6-4613-8759-8DB2F30B012F}" srcOrd="2" destOrd="0" presId="urn:microsoft.com/office/officeart/2005/8/layout/vList2"/>
    <dgm:cxn modelId="{5157F9B2-E59B-432D-BC3D-CC550F18D86D}" type="presParOf" srcId="{1A278C45-CC3A-4FBB-B318-BE1754FF44D1}" destId="{8705A3AD-68DF-41FD-BE83-14F6DC7FC463}" srcOrd="3" destOrd="0" presId="urn:microsoft.com/office/officeart/2005/8/layout/vList2"/>
    <dgm:cxn modelId="{7A9B1A93-0E8D-470E-ACB4-74CC7C2F3D32}" type="presParOf" srcId="{1A278C45-CC3A-4FBB-B318-BE1754FF44D1}" destId="{4A2DA22A-358A-4FA4-9019-37513CC5006F}" srcOrd="4" destOrd="0" presId="urn:microsoft.com/office/officeart/2005/8/layout/vList2"/>
    <dgm:cxn modelId="{18B1BC3C-209C-435A-BAE6-88A1E102C8BA}" type="presParOf" srcId="{1A278C45-CC3A-4FBB-B318-BE1754FF44D1}" destId="{D9813967-9242-4E6F-B5DE-88D87DDBC622}" srcOrd="5" destOrd="0" presId="urn:microsoft.com/office/officeart/2005/8/layout/vList2"/>
    <dgm:cxn modelId="{FB6181CA-9F7B-41CC-ABDD-0279C01A6C86}" type="presParOf" srcId="{1A278C45-CC3A-4FBB-B318-BE1754FF44D1}" destId="{12BEFBCE-CCCB-4D35-8050-B30A59A58481}" srcOrd="6" destOrd="0" presId="urn:microsoft.com/office/officeart/2005/8/layout/vList2"/>
    <dgm:cxn modelId="{DD115863-F270-409D-9ABC-83069A7E209E}" type="presParOf" srcId="{1A278C45-CC3A-4FBB-B318-BE1754FF44D1}" destId="{111E12F9-37A2-4A05-A93E-FD278F4B13B2}" srcOrd="7" destOrd="0" presId="urn:microsoft.com/office/officeart/2005/8/layout/vList2"/>
    <dgm:cxn modelId="{DC63E461-88CF-4B27-99AC-4249E06D1567}" type="presParOf" srcId="{1A278C45-CC3A-4FBB-B318-BE1754FF44D1}" destId="{24DA4EBA-F6E2-41F4-B1F1-71D4BE60E047}" srcOrd="8" destOrd="0" presId="urn:microsoft.com/office/officeart/2005/8/layout/vList2"/>
    <dgm:cxn modelId="{A39FF1D7-56B4-4E4F-80B4-81AD8CD87F04}" type="presParOf" srcId="{1A278C45-CC3A-4FBB-B318-BE1754FF44D1}" destId="{34C698B5-D3AB-4C61-86BE-50850CC20266}" srcOrd="9" destOrd="0" presId="urn:microsoft.com/office/officeart/2005/8/layout/vList2"/>
    <dgm:cxn modelId="{A8FDDF97-29D9-4FC4-A1D7-40902BE1C7A6}" type="presParOf" srcId="{1A278C45-CC3A-4FBB-B318-BE1754FF44D1}" destId="{5FC0460C-7F51-43D5-87CB-B4935DB37E2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24CC1-4D6C-4230-AB34-46BC3EDAFB0F}">
      <dsp:nvSpPr>
        <dsp:cNvPr id="0" name=""/>
        <dsp:cNvSpPr/>
      </dsp:nvSpPr>
      <dsp:spPr>
        <a:xfrm>
          <a:off x="0" y="110730"/>
          <a:ext cx="6900512"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b="1" kern="1200"/>
            <a:t>Perhetupa on kaikille lapsiperheille avoin kohtaamisen ja yhdessä olemisen paikka</a:t>
          </a:r>
          <a:endParaRPr lang="en-US" sz="2100" kern="1200"/>
        </a:p>
      </dsp:txBody>
      <dsp:txXfrm>
        <a:off x="40780" y="151510"/>
        <a:ext cx="6818952" cy="753819"/>
      </dsp:txXfrm>
    </dsp:sp>
    <dsp:sp modelId="{67C18D83-58D6-4613-8759-8DB2F30B012F}">
      <dsp:nvSpPr>
        <dsp:cNvPr id="0" name=""/>
        <dsp:cNvSpPr/>
      </dsp:nvSpPr>
      <dsp:spPr>
        <a:xfrm>
          <a:off x="0" y="1006590"/>
          <a:ext cx="6900512" cy="8353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Maksutonta, ei ilmoittautumista</a:t>
          </a:r>
          <a:endParaRPr lang="en-US" sz="2100" kern="1200"/>
        </a:p>
      </dsp:txBody>
      <dsp:txXfrm>
        <a:off x="40780" y="1047370"/>
        <a:ext cx="6818952" cy="753819"/>
      </dsp:txXfrm>
    </dsp:sp>
    <dsp:sp modelId="{4A2DA22A-358A-4FA4-9019-37513CC5006F}">
      <dsp:nvSpPr>
        <dsp:cNvPr id="0" name=""/>
        <dsp:cNvSpPr/>
      </dsp:nvSpPr>
      <dsp:spPr>
        <a:xfrm>
          <a:off x="0" y="1902450"/>
          <a:ext cx="6900512" cy="835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Toiminta suunnattu vauva- ja pikkulapsiperheille</a:t>
          </a:r>
          <a:endParaRPr lang="en-US" sz="2100" kern="1200"/>
        </a:p>
      </dsp:txBody>
      <dsp:txXfrm>
        <a:off x="40780" y="1943230"/>
        <a:ext cx="6818952" cy="753819"/>
      </dsp:txXfrm>
    </dsp:sp>
    <dsp:sp modelId="{12BEFBCE-CCCB-4D35-8050-B30A59A58481}">
      <dsp:nvSpPr>
        <dsp:cNvPr id="0" name=""/>
        <dsp:cNvSpPr/>
      </dsp:nvSpPr>
      <dsp:spPr>
        <a:xfrm>
          <a:off x="0" y="2798310"/>
          <a:ext cx="6900512"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Perhetupa mahdollistaa ja tukee perheiden vertaistuen, yhteisöllisyyden ja osallisuuden toteutumista</a:t>
          </a:r>
          <a:endParaRPr lang="en-US" sz="2100" kern="1200"/>
        </a:p>
      </dsp:txBody>
      <dsp:txXfrm>
        <a:off x="40780" y="2839090"/>
        <a:ext cx="6818952" cy="753819"/>
      </dsp:txXfrm>
    </dsp:sp>
    <dsp:sp modelId="{24DA4EBA-F6E2-41F4-B1F1-71D4BE60E047}">
      <dsp:nvSpPr>
        <dsp:cNvPr id="0" name=""/>
        <dsp:cNvSpPr/>
      </dsp:nvSpPr>
      <dsp:spPr>
        <a:xfrm>
          <a:off x="0" y="3694170"/>
          <a:ext cx="6900512" cy="8353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Toiminnan tavoitteena on vähentää vanhempien ja lasten yksinäisyyden kokemusta sekä vahvistaa sosiaalisia suhteita</a:t>
          </a:r>
          <a:endParaRPr lang="en-US" sz="2100" kern="1200"/>
        </a:p>
      </dsp:txBody>
      <dsp:txXfrm>
        <a:off x="40780" y="3734950"/>
        <a:ext cx="6818952" cy="753819"/>
      </dsp:txXfrm>
    </dsp:sp>
    <dsp:sp modelId="{5FC0460C-7F51-43D5-87CB-B4935DB37E2C}">
      <dsp:nvSpPr>
        <dsp:cNvPr id="0" name=""/>
        <dsp:cNvSpPr/>
      </dsp:nvSpPr>
      <dsp:spPr>
        <a:xfrm>
          <a:off x="0" y="4590030"/>
          <a:ext cx="6900512"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i-FI" sz="2100" kern="1200"/>
            <a:t>Tarkoituksena on myös vahvistaa vanhempien mielen hyvinvointia sekä voimavaroja</a:t>
          </a:r>
          <a:endParaRPr lang="en-US" sz="2100" kern="1200"/>
        </a:p>
      </dsp:txBody>
      <dsp:txXfrm>
        <a:off x="40780" y="4630810"/>
        <a:ext cx="6818952"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BDC747-E94D-4A6B-A3E5-9E512A8A147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29D201B-B5EE-453E-8D3E-5C7A67FFA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B6C8704-88DF-4D4A-9BBF-FAEBBBE3D7D3}"/>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1F09B6A6-A27E-4018-940B-86CC58B04A7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21E801-6143-44EA-BFD9-FD88C498A947}"/>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65481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EB51B-83E5-4B6E-925B-18512BA8E8D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E056E76-9836-44A9-A49D-E508F55ED55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C3666-781A-4D71-95AF-2B12792B5FD9}"/>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6DD86B1B-0832-420C-A154-5ED01553548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30879F-87AD-4D77-A91D-D6C424A80AAF}"/>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216742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F294420-0D73-47C0-B71F-94231D0B288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6F7879E-71BD-4F8B-97E7-D2C3374BC42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0F2396-1CF8-47AF-85EE-08A873E1B808}"/>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3288DC65-3436-4D63-8F82-04C173731C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287ED67-3304-4AF9-9A52-7682CF07805D}"/>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425045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83B18B-5A68-4F5A-AE81-60D997BA8DB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494259-AD2C-4E91-A9B0-9A14DD5E2F7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61B94B-0E5A-44C2-B581-4A7CDA097D7B}"/>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5091BDF5-987E-463F-88AA-2A3FAE578D3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4A3416-ECD1-42B6-88CA-66173681BBC7}"/>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85633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1BF416-FF89-4D43-88CC-3D7D82837DF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E586A71-35C1-454B-953E-69CC2E43E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A5C275F-245E-4DDF-B36A-4EFB97CB112B}"/>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7549727E-4E06-4D9A-B2BD-7047A92602A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C56C4D-75A3-4C2F-81EF-706D01A670E3}"/>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153300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9243CF-B791-4EF8-85EB-4D5B445B700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62F7268-80A2-4579-AA78-8975F35D495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8233F4-727A-46E9-AFCE-FDCC5D77598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97CFC01-03AA-4B7A-89FA-27E89DE7752A}"/>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6" name="Alatunnisteen paikkamerkki 5">
            <a:extLst>
              <a:ext uri="{FF2B5EF4-FFF2-40B4-BE49-F238E27FC236}">
                <a16:creationId xmlns:a16="http://schemas.microsoft.com/office/drawing/2014/main" id="{18C180E4-9695-4DF7-84AA-62185922093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B4EC891-C08B-4F25-AC12-A3D348966280}"/>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8812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CFDDB2-47EC-4185-89EC-A0F74D0B14CD}"/>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228E5A6-3D0E-40A8-B9EA-F821A2583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559B7E-BA9D-4224-B3BD-DC271484B9B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3F40101-644C-4445-AF43-F79FCD891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C425B1-09A0-4485-96CE-4171A3E4B18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4295D80-63BC-49D5-971F-7AF33EA78EDE}"/>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8" name="Alatunnisteen paikkamerkki 7">
            <a:extLst>
              <a:ext uri="{FF2B5EF4-FFF2-40B4-BE49-F238E27FC236}">
                <a16:creationId xmlns:a16="http://schemas.microsoft.com/office/drawing/2014/main" id="{D309712B-C530-41E2-B565-CB6B31E0A35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2AA38F5-DEE5-4833-A64D-EC2D2CBD000A}"/>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22735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02B3A4-357D-4648-ACCD-E46B02A2C99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4EA17C-1DC3-447B-A7EF-C0C34FF361F9}"/>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4" name="Alatunnisteen paikkamerkki 3">
            <a:extLst>
              <a:ext uri="{FF2B5EF4-FFF2-40B4-BE49-F238E27FC236}">
                <a16:creationId xmlns:a16="http://schemas.microsoft.com/office/drawing/2014/main" id="{5AD22FC3-C929-486E-89ED-106CBB63F37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53EE201-C715-4614-AD50-CFF2EAEDA87C}"/>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161890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629EC9A-78B0-4B1E-928A-B74AF57FBAB1}"/>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3" name="Alatunnisteen paikkamerkki 2">
            <a:extLst>
              <a:ext uri="{FF2B5EF4-FFF2-40B4-BE49-F238E27FC236}">
                <a16:creationId xmlns:a16="http://schemas.microsoft.com/office/drawing/2014/main" id="{4A0BFFBB-7DCD-41C7-B11F-CE863501D2F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F526A34-B025-4770-9F43-DC4C14A53AA3}"/>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382851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9BDA54-D289-4B8F-AF4F-98A57B8A4A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F6AD874-D6B3-4702-9158-520711CE0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FA16A9B-D4F9-4C06-A237-53999BFF8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6B852E0-F585-44AB-ADB0-EB20C6C032EB}"/>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6" name="Alatunnisteen paikkamerkki 5">
            <a:extLst>
              <a:ext uri="{FF2B5EF4-FFF2-40B4-BE49-F238E27FC236}">
                <a16:creationId xmlns:a16="http://schemas.microsoft.com/office/drawing/2014/main" id="{5DD98389-3CB4-4D97-BDC5-603EC8F305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9A03ED5-74C7-4707-BFF1-D36AECD5FDE0}"/>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352509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D73ED8-EEBB-4960-9D2E-B5736B3B563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69EAFED-9BF1-44DA-B7F4-BEC8EDDE3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0E0364D-B933-4E83-8E5B-BC8C253A4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5336254-1BD9-4734-B3BD-F183F1FCFD95}"/>
              </a:ext>
            </a:extLst>
          </p:cNvPr>
          <p:cNvSpPr>
            <a:spLocks noGrp="1"/>
          </p:cNvSpPr>
          <p:nvPr>
            <p:ph type="dt" sz="half" idx="10"/>
          </p:nvPr>
        </p:nvSpPr>
        <p:spPr/>
        <p:txBody>
          <a:bodyPr/>
          <a:lstStyle/>
          <a:p>
            <a:fld id="{E6BE8A3E-D149-400E-B028-A9EB7BFE0073}" type="datetimeFigureOut">
              <a:rPr lang="fi-FI" smtClean="0"/>
              <a:t>13.1.2025</a:t>
            </a:fld>
            <a:endParaRPr lang="fi-FI"/>
          </a:p>
        </p:txBody>
      </p:sp>
      <p:sp>
        <p:nvSpPr>
          <p:cNvPr id="6" name="Alatunnisteen paikkamerkki 5">
            <a:extLst>
              <a:ext uri="{FF2B5EF4-FFF2-40B4-BE49-F238E27FC236}">
                <a16:creationId xmlns:a16="http://schemas.microsoft.com/office/drawing/2014/main" id="{20596BBD-4456-4739-8100-BD9F8E620D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4A89526-C402-4606-B1C1-106E941B254D}"/>
              </a:ext>
            </a:extLst>
          </p:cNvPr>
          <p:cNvSpPr>
            <a:spLocks noGrp="1"/>
          </p:cNvSpPr>
          <p:nvPr>
            <p:ph type="sldNum" sz="quarter" idx="12"/>
          </p:nvPr>
        </p:nvSpPr>
        <p:spPr/>
        <p:txBody>
          <a:bodyPr/>
          <a:lstStyle/>
          <a:p>
            <a:fld id="{91754A0E-1660-4D98-A6BD-CE2E3E19803E}" type="slidenum">
              <a:rPr lang="fi-FI" smtClean="0"/>
              <a:t>‹#›</a:t>
            </a:fld>
            <a:endParaRPr lang="fi-FI"/>
          </a:p>
        </p:txBody>
      </p:sp>
    </p:spTree>
    <p:extLst>
      <p:ext uri="{BB962C8B-B14F-4D97-AF65-F5344CB8AC3E}">
        <p14:creationId xmlns:p14="http://schemas.microsoft.com/office/powerpoint/2010/main" val="366515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DB5FCDF-7B35-42D5-9B19-B75D55997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870A197-21BA-4AFE-B6FA-A499DAC52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92277E-1913-412B-8B06-DB70444CC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E8A3E-D149-400E-B028-A9EB7BFE0073}" type="datetimeFigureOut">
              <a:rPr lang="fi-FI" smtClean="0"/>
              <a:t>13.1.2025</a:t>
            </a:fld>
            <a:endParaRPr lang="fi-FI"/>
          </a:p>
        </p:txBody>
      </p:sp>
      <p:sp>
        <p:nvSpPr>
          <p:cNvPr id="5" name="Alatunnisteen paikkamerkki 4">
            <a:extLst>
              <a:ext uri="{FF2B5EF4-FFF2-40B4-BE49-F238E27FC236}">
                <a16:creationId xmlns:a16="http://schemas.microsoft.com/office/drawing/2014/main" id="{3FB60F3E-D94B-4DE7-984B-0D9F574B5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05B029B-3CA1-4F45-8818-B2438C063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54A0E-1660-4D98-A6BD-CE2E3E19803E}" type="slidenum">
              <a:rPr lang="fi-FI" smtClean="0"/>
              <a:t>‹#›</a:t>
            </a:fld>
            <a:endParaRPr lang="fi-FI"/>
          </a:p>
        </p:txBody>
      </p:sp>
    </p:spTree>
    <p:extLst>
      <p:ext uri="{BB962C8B-B14F-4D97-AF65-F5344CB8AC3E}">
        <p14:creationId xmlns:p14="http://schemas.microsoft.com/office/powerpoint/2010/main" val="1567964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86421-EDD3-4BE3-ABF0-D05D61BFB7EF}"/>
              </a:ext>
            </a:extLst>
          </p:cNvPr>
          <p:cNvSpPr>
            <a:spLocks noGrp="1"/>
          </p:cNvSpPr>
          <p:nvPr>
            <p:ph type="title"/>
          </p:nvPr>
        </p:nvSpPr>
        <p:spPr>
          <a:xfrm>
            <a:off x="523783" y="365126"/>
            <a:ext cx="11451133" cy="1747760"/>
          </a:xfrm>
        </p:spPr>
        <p:txBody>
          <a:bodyPr>
            <a:normAutofit/>
          </a:bodyPr>
          <a:lstStyle/>
          <a:p>
            <a:r>
              <a:rPr lang="fi-FI" sz="6600" b="1">
                <a:solidFill>
                  <a:schemeClr val="accent1">
                    <a:lumMod val="75000"/>
                  </a:schemeClr>
                </a:solidFill>
              </a:rPr>
              <a:t>	               </a:t>
            </a:r>
            <a:r>
              <a:rPr lang="fi-FI" sz="6000" b="1">
                <a:solidFill>
                  <a:schemeClr val="accent1">
                    <a:lumMod val="75000"/>
                  </a:schemeClr>
                </a:solidFill>
              </a:rPr>
              <a:t>Perhetupa </a:t>
            </a:r>
            <a:br>
              <a:rPr lang="fi-FI" b="1">
                <a:solidFill>
                  <a:schemeClr val="accent1">
                    <a:lumMod val="75000"/>
                  </a:schemeClr>
                </a:solidFill>
              </a:rPr>
            </a:br>
            <a:r>
              <a:rPr lang="fi-FI" b="1">
                <a:solidFill>
                  <a:schemeClr val="accent1">
                    <a:lumMod val="75000"/>
                  </a:schemeClr>
                </a:solidFill>
              </a:rPr>
              <a:t>              Lapsiperheiden kohtaamispaikka 			</a:t>
            </a:r>
            <a:endParaRPr lang="fi-FI" b="1" dirty="0">
              <a:solidFill>
                <a:schemeClr val="accent1">
                  <a:lumMod val="75000"/>
                </a:schemeClr>
              </a:solidFill>
            </a:endParaRPr>
          </a:p>
        </p:txBody>
      </p:sp>
      <p:pic>
        <p:nvPicPr>
          <p:cNvPr id="6" name="Kuva 5">
            <a:extLst>
              <a:ext uri="{FF2B5EF4-FFF2-40B4-BE49-F238E27FC236}">
                <a16:creationId xmlns:a16="http://schemas.microsoft.com/office/drawing/2014/main" id="{7D8AFE52-9C59-440D-B55F-36B02D892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093" y="4340097"/>
            <a:ext cx="3234823" cy="1457587"/>
          </a:xfrm>
          <a:prstGeom prst="rect">
            <a:avLst/>
          </a:prstGeom>
        </p:spPr>
      </p:pic>
      <p:pic>
        <p:nvPicPr>
          <p:cNvPr id="1026" name="Picture 2">
            <a:extLst>
              <a:ext uri="{FF2B5EF4-FFF2-40B4-BE49-F238E27FC236}">
                <a16:creationId xmlns:a16="http://schemas.microsoft.com/office/drawing/2014/main" id="{8FF0D948-9E6A-CFC7-198B-E98909FA3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93" b="20893"/>
          <a:stretch/>
        </p:blipFill>
        <p:spPr bwMode="auto">
          <a:xfrm>
            <a:off x="3184819" y="2432482"/>
            <a:ext cx="5397623" cy="33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08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5A79A5-27CF-42A2-88EF-8C7992ED44E1}"/>
              </a:ext>
            </a:extLst>
          </p:cNvPr>
          <p:cNvSpPr>
            <a:spLocks noGrp="1"/>
          </p:cNvSpPr>
          <p:nvPr>
            <p:ph type="title"/>
          </p:nvPr>
        </p:nvSpPr>
        <p:spPr>
          <a:xfrm>
            <a:off x="838200" y="553673"/>
            <a:ext cx="10515600" cy="1230048"/>
          </a:xfrm>
        </p:spPr>
        <p:txBody>
          <a:bodyPr>
            <a:noAutofit/>
          </a:bodyPr>
          <a:lstStyle/>
          <a:p>
            <a:br>
              <a:rPr lang="fi-FI" sz="2400"/>
            </a:br>
            <a:br>
              <a:rPr lang="fi-FI" sz="2400"/>
            </a:br>
            <a:br>
              <a:rPr lang="fi-FI" sz="3600" b="1">
                <a:solidFill>
                  <a:schemeClr val="accent2">
                    <a:lumMod val="75000"/>
                  </a:schemeClr>
                </a:solidFill>
              </a:rPr>
            </a:br>
            <a:br>
              <a:rPr lang="fi-FI" sz="3600" b="1">
                <a:solidFill>
                  <a:schemeClr val="accent2">
                    <a:lumMod val="75000"/>
                  </a:schemeClr>
                </a:solidFill>
              </a:rPr>
            </a:br>
            <a:endParaRPr lang="fi-FI" sz="3600" b="1" dirty="0">
              <a:solidFill>
                <a:schemeClr val="accent2">
                  <a:lumMod val="75000"/>
                </a:schemeClr>
              </a:solidFill>
            </a:endParaRPr>
          </a:p>
        </p:txBody>
      </p:sp>
      <p:sp>
        <p:nvSpPr>
          <p:cNvPr id="3" name="Sisällön paikkamerkki 2">
            <a:extLst>
              <a:ext uri="{FF2B5EF4-FFF2-40B4-BE49-F238E27FC236}">
                <a16:creationId xmlns:a16="http://schemas.microsoft.com/office/drawing/2014/main" id="{E8680595-2FF2-4E0A-BA32-39DD72BF2F27}"/>
              </a:ext>
            </a:extLst>
          </p:cNvPr>
          <p:cNvSpPr>
            <a:spLocks noGrp="1"/>
          </p:cNvSpPr>
          <p:nvPr>
            <p:ph idx="1"/>
          </p:nvPr>
        </p:nvSpPr>
        <p:spPr>
          <a:xfrm>
            <a:off x="656947" y="553673"/>
            <a:ext cx="10858463" cy="5585870"/>
          </a:xfrm>
        </p:spPr>
        <p:txBody>
          <a:bodyPr>
            <a:normAutofit fontScale="92500" lnSpcReduction="20000"/>
          </a:bodyPr>
          <a:lstStyle/>
          <a:p>
            <a:pPr marL="0" indent="0">
              <a:buNone/>
            </a:pPr>
            <a:r>
              <a:rPr lang="fi-FI" sz="3000" b="1" dirty="0">
                <a:solidFill>
                  <a:schemeClr val="accent1">
                    <a:lumMod val="75000"/>
                  </a:schemeClr>
                </a:solidFill>
              </a:rPr>
              <a:t>PERHETUVAN AUKIOLOAJAT:</a:t>
            </a:r>
          </a:p>
          <a:p>
            <a:pPr marL="0" indent="0">
              <a:buNone/>
            </a:pPr>
            <a:endParaRPr lang="fi-FI" sz="2400" dirty="0">
              <a:solidFill>
                <a:schemeClr val="accent1">
                  <a:lumMod val="75000"/>
                </a:schemeClr>
              </a:solidFill>
            </a:endParaRPr>
          </a:p>
          <a:p>
            <a:r>
              <a:rPr lang="fi-FI" sz="2400" dirty="0">
                <a:solidFill>
                  <a:schemeClr val="accent1">
                    <a:lumMod val="75000"/>
                  </a:schemeClr>
                </a:solidFill>
              </a:rPr>
              <a:t> </a:t>
            </a:r>
            <a:r>
              <a:rPr lang="fi-FI" sz="2200" dirty="0">
                <a:solidFill>
                  <a:schemeClr val="accent1">
                    <a:lumMod val="75000"/>
                  </a:schemeClr>
                </a:solidFill>
              </a:rPr>
              <a:t>maanantai klo 12-15 </a:t>
            </a:r>
            <a:r>
              <a:rPr lang="fi-FI" sz="1700" dirty="0">
                <a:solidFill>
                  <a:schemeClr val="accent1">
                    <a:lumMod val="75000"/>
                  </a:schemeClr>
                </a:solidFill>
              </a:rPr>
              <a:t>(alle </a:t>
            </a:r>
            <a:r>
              <a:rPr lang="fi-FI" sz="1700">
                <a:solidFill>
                  <a:schemeClr val="accent1">
                    <a:lumMod val="75000"/>
                  </a:schemeClr>
                </a:solidFill>
              </a:rPr>
              <a:t>1v lapset)</a:t>
            </a:r>
            <a:endParaRPr lang="fi-FI" sz="1700" dirty="0">
              <a:solidFill>
                <a:schemeClr val="accent1">
                  <a:lumMod val="75000"/>
                </a:schemeClr>
              </a:solidFill>
            </a:endParaRPr>
          </a:p>
          <a:p>
            <a:r>
              <a:rPr lang="fi-FI" sz="2200" dirty="0">
                <a:solidFill>
                  <a:schemeClr val="accent1">
                    <a:lumMod val="75000"/>
                  </a:schemeClr>
                </a:solidFill>
              </a:rPr>
              <a:t> tiistai klo 9-14 </a:t>
            </a:r>
            <a:r>
              <a:rPr lang="fi-FI" sz="1700" dirty="0">
                <a:solidFill>
                  <a:schemeClr val="accent1">
                    <a:lumMod val="75000"/>
                  </a:schemeClr>
                </a:solidFill>
              </a:rPr>
              <a:t>(0-6v)</a:t>
            </a:r>
          </a:p>
          <a:p>
            <a:r>
              <a:rPr lang="fi-FI" sz="2200" dirty="0">
                <a:solidFill>
                  <a:schemeClr val="accent1">
                    <a:lumMod val="75000"/>
                  </a:schemeClr>
                </a:solidFill>
              </a:rPr>
              <a:t> keskiviikko klo 9-14 </a:t>
            </a:r>
            <a:r>
              <a:rPr lang="fi-FI" sz="1700" dirty="0">
                <a:solidFill>
                  <a:schemeClr val="accent1">
                    <a:lumMod val="75000"/>
                  </a:schemeClr>
                </a:solidFill>
              </a:rPr>
              <a:t>(0-6v)</a:t>
            </a:r>
          </a:p>
          <a:p>
            <a:r>
              <a:rPr lang="fi-FI" sz="2200" dirty="0">
                <a:solidFill>
                  <a:schemeClr val="accent1">
                    <a:lumMod val="75000"/>
                  </a:schemeClr>
                </a:solidFill>
              </a:rPr>
              <a:t> torstai klo 9-14 </a:t>
            </a:r>
            <a:r>
              <a:rPr lang="fi-FI" sz="1700" dirty="0">
                <a:solidFill>
                  <a:schemeClr val="accent1">
                    <a:lumMod val="75000"/>
                  </a:schemeClr>
                </a:solidFill>
              </a:rPr>
              <a:t>(alle 1v)</a:t>
            </a:r>
          </a:p>
          <a:p>
            <a:r>
              <a:rPr lang="fi-FI" sz="2200" dirty="0">
                <a:solidFill>
                  <a:schemeClr val="accent1">
                    <a:lumMod val="75000"/>
                  </a:schemeClr>
                </a:solidFill>
              </a:rPr>
              <a:t> perjantai klo 9-14 </a:t>
            </a:r>
            <a:r>
              <a:rPr lang="fi-FI" sz="1700" dirty="0">
                <a:solidFill>
                  <a:schemeClr val="accent1">
                    <a:lumMod val="75000"/>
                  </a:schemeClr>
                </a:solidFill>
              </a:rPr>
              <a:t>(0-6v)</a:t>
            </a:r>
          </a:p>
          <a:p>
            <a:r>
              <a:rPr lang="fi-FI" sz="2200" dirty="0">
                <a:solidFill>
                  <a:schemeClr val="accent1">
                    <a:lumMod val="75000"/>
                  </a:schemeClr>
                </a:solidFill>
              </a:rPr>
              <a:t> Iltatupa ma klo 16-18 </a:t>
            </a:r>
            <a:r>
              <a:rPr lang="fi-FI" sz="1700" dirty="0">
                <a:solidFill>
                  <a:schemeClr val="accent1">
                    <a:lumMod val="75000"/>
                  </a:schemeClr>
                </a:solidFill>
              </a:rPr>
              <a:t>(1x/kk) </a:t>
            </a:r>
          </a:p>
          <a:p>
            <a:pPr marL="0" indent="0">
              <a:buNone/>
            </a:pPr>
            <a:endParaRPr lang="fi-FI" sz="2400" i="1" dirty="0">
              <a:solidFill>
                <a:schemeClr val="accent2">
                  <a:lumMod val="75000"/>
                </a:schemeClr>
              </a:solidFill>
            </a:endParaRPr>
          </a:p>
          <a:p>
            <a:pPr marL="0" indent="0">
              <a:buNone/>
            </a:pPr>
            <a:r>
              <a:rPr lang="fi-FI" sz="2400" i="1" dirty="0">
                <a:solidFill>
                  <a:schemeClr val="accent2">
                    <a:lumMod val="75000"/>
                  </a:schemeClr>
                </a:solidFill>
              </a:rPr>
              <a:t>Yhteystiedot:</a:t>
            </a:r>
          </a:p>
          <a:p>
            <a:pPr marL="0" indent="0">
              <a:buNone/>
            </a:pPr>
            <a:r>
              <a:rPr lang="fi-FI" sz="2000" i="1" dirty="0">
                <a:solidFill>
                  <a:schemeClr val="accent2">
                    <a:lumMod val="75000"/>
                  </a:schemeClr>
                </a:solidFill>
              </a:rPr>
              <a:t>Kumppanuustalo </a:t>
            </a:r>
            <a:r>
              <a:rPr lang="fi-FI" sz="2000" i="1" dirty="0" err="1">
                <a:solidFill>
                  <a:schemeClr val="accent2">
                    <a:lumMod val="75000"/>
                  </a:schemeClr>
                </a:solidFill>
              </a:rPr>
              <a:t>Fellmannia</a:t>
            </a:r>
            <a:endParaRPr lang="fi-FI" sz="2000" i="1" dirty="0">
              <a:solidFill>
                <a:schemeClr val="accent2">
                  <a:lumMod val="75000"/>
                </a:schemeClr>
              </a:solidFill>
            </a:endParaRPr>
          </a:p>
          <a:p>
            <a:pPr marL="0" indent="0">
              <a:buNone/>
            </a:pPr>
            <a:r>
              <a:rPr lang="fi-FI" sz="2000" i="1" dirty="0">
                <a:solidFill>
                  <a:schemeClr val="accent2">
                    <a:lumMod val="75000"/>
                  </a:schemeClr>
                </a:solidFill>
              </a:rPr>
              <a:t>Kirkkokatu 27, 15140 Lahti</a:t>
            </a:r>
          </a:p>
          <a:p>
            <a:pPr marL="0" indent="0">
              <a:buNone/>
            </a:pPr>
            <a:r>
              <a:rPr lang="fi-FI" sz="2000" i="1" dirty="0">
                <a:solidFill>
                  <a:schemeClr val="accent2">
                    <a:lumMod val="75000"/>
                  </a:schemeClr>
                </a:solidFill>
              </a:rPr>
              <a:t>Puh. 044 3700744</a:t>
            </a:r>
          </a:p>
          <a:p>
            <a:pPr marL="0" indent="0">
              <a:buNone/>
            </a:pPr>
            <a:r>
              <a:rPr lang="fi-FI" sz="2000" i="1" dirty="0">
                <a:solidFill>
                  <a:schemeClr val="accent2">
                    <a:lumMod val="75000"/>
                  </a:schemeClr>
                </a:solidFill>
              </a:rPr>
              <a:t>perhetupa@letk.fi</a:t>
            </a:r>
          </a:p>
          <a:p>
            <a:pPr marL="0" indent="0">
              <a:buNone/>
            </a:pPr>
            <a:r>
              <a:rPr lang="fi-FI" sz="2000" i="1" dirty="0">
                <a:solidFill>
                  <a:schemeClr val="accent2">
                    <a:lumMod val="75000"/>
                  </a:schemeClr>
                </a:solidFill>
              </a:rPr>
              <a:t>Facebook: Perhetupa Lahti</a:t>
            </a:r>
          </a:p>
          <a:p>
            <a:pPr marL="0" indent="0">
              <a:buNone/>
            </a:pPr>
            <a:r>
              <a:rPr lang="fi-FI" sz="2000" i="1" dirty="0">
                <a:solidFill>
                  <a:schemeClr val="accent2">
                    <a:lumMod val="75000"/>
                  </a:schemeClr>
                </a:solidFill>
              </a:rPr>
              <a:t>https://ensijaturvakotienliitto.fi/lahdenensijaturvakoti/</a:t>
            </a:r>
          </a:p>
          <a:p>
            <a:pPr marL="0" indent="0">
              <a:buNone/>
            </a:pPr>
            <a:endParaRPr lang="fi-FI" dirty="0"/>
          </a:p>
        </p:txBody>
      </p:sp>
      <p:pic>
        <p:nvPicPr>
          <p:cNvPr id="5" name="Kuva 4" descr="Kuva, joka sisältää kohteen henkilö, vauva, vaate, taapero&#10;&#10;Kuvaus luotu automaattisesti">
            <a:extLst>
              <a:ext uri="{FF2B5EF4-FFF2-40B4-BE49-F238E27FC236}">
                <a16:creationId xmlns:a16="http://schemas.microsoft.com/office/drawing/2014/main" id="{D1D9744A-D2C7-1C99-4325-4389E6A64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697" y="1129004"/>
            <a:ext cx="4471375" cy="4186574"/>
          </a:xfrm>
          <a:prstGeom prst="rect">
            <a:avLst/>
          </a:prstGeom>
        </p:spPr>
      </p:pic>
    </p:spTree>
    <p:extLst>
      <p:ext uri="{BB962C8B-B14F-4D97-AF65-F5344CB8AC3E}">
        <p14:creationId xmlns:p14="http://schemas.microsoft.com/office/powerpoint/2010/main" val="301515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6B6152-B079-4BD0-A1C2-4109BDE49C71}"/>
              </a:ext>
            </a:extLst>
          </p:cNvPr>
          <p:cNvSpPr>
            <a:spLocks noGrp="1"/>
          </p:cNvSpPr>
          <p:nvPr>
            <p:ph type="title"/>
          </p:nvPr>
        </p:nvSpPr>
        <p:spPr>
          <a:xfrm>
            <a:off x="635000" y="640823"/>
            <a:ext cx="3418659" cy="4145781"/>
          </a:xfrm>
        </p:spPr>
        <p:txBody>
          <a:bodyPr anchor="ctr">
            <a:normAutofit/>
          </a:bodyPr>
          <a:lstStyle/>
          <a:p>
            <a:r>
              <a:rPr lang="fi-FI" sz="4800" b="1" dirty="0">
                <a:solidFill>
                  <a:schemeClr val="accent2">
                    <a:lumMod val="50000"/>
                  </a:schemeClr>
                </a:solidFill>
              </a:rPr>
              <a:t>Perhetuvan toiminta</a:t>
            </a:r>
            <a:r>
              <a:rPr lang="fi-FI" sz="5400" b="1" dirty="0">
                <a:solidFill>
                  <a:schemeClr val="accent2">
                    <a:lumMod val="50000"/>
                  </a:schemeClr>
                </a:solidFill>
              </a:rPr>
              <a: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Sisällön paikkamerkki 2">
            <a:extLst>
              <a:ext uri="{FF2B5EF4-FFF2-40B4-BE49-F238E27FC236}">
                <a16:creationId xmlns:a16="http://schemas.microsoft.com/office/drawing/2014/main" id="{8919D87A-F948-E1E7-D41C-33179D2BCD91}"/>
              </a:ext>
            </a:extLst>
          </p:cNvPr>
          <p:cNvGraphicFramePr>
            <a:graphicFrameLocks noGrp="1"/>
          </p:cNvGraphicFramePr>
          <p:nvPr>
            <p:ph idx="1"/>
            <p:extLst>
              <p:ext uri="{D42A27DB-BD31-4B8C-83A1-F6EECF244321}">
                <p14:modId xmlns:p14="http://schemas.microsoft.com/office/powerpoint/2010/main" val="15277307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97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BAB5019-0119-49C4-8BA1-9BEDC94B7C32}"/>
              </a:ext>
            </a:extLst>
          </p:cNvPr>
          <p:cNvSpPr>
            <a:spLocks noGrp="1"/>
          </p:cNvSpPr>
          <p:nvPr>
            <p:ph idx="1"/>
          </p:nvPr>
        </p:nvSpPr>
        <p:spPr>
          <a:xfrm>
            <a:off x="497150" y="326571"/>
            <a:ext cx="11346804" cy="6275196"/>
          </a:xfrm>
        </p:spPr>
        <p:txBody>
          <a:bodyPr>
            <a:normAutofit fontScale="70000" lnSpcReduction="20000"/>
          </a:bodyPr>
          <a:lstStyle/>
          <a:p>
            <a:pPr marL="0" indent="0">
              <a:buNone/>
            </a:pPr>
            <a:r>
              <a:rPr lang="fi-FI" sz="4100" dirty="0">
                <a:solidFill>
                  <a:schemeClr val="accent2">
                    <a:lumMod val="75000"/>
                  </a:schemeClr>
                </a:solidFill>
              </a:rPr>
              <a:t>Perhetuvan vertaisryhmätoiminta</a:t>
            </a:r>
          </a:p>
          <a:p>
            <a:pPr marL="0" indent="0">
              <a:buNone/>
            </a:pPr>
            <a:endParaRPr lang="fi-FI" sz="2600" dirty="0">
              <a:solidFill>
                <a:schemeClr val="accent2">
                  <a:lumMod val="75000"/>
                </a:schemeClr>
              </a:solidFill>
            </a:endParaRPr>
          </a:p>
          <a:p>
            <a:pPr marL="0" indent="0">
              <a:buNone/>
            </a:pPr>
            <a:r>
              <a:rPr lang="fi-FI" sz="2600" dirty="0">
                <a:solidFill>
                  <a:schemeClr val="accent2">
                    <a:lumMod val="75000"/>
                  </a:schemeClr>
                </a:solidFill>
              </a:rPr>
              <a:t>Työntekijöiden ohjaamat, suljetut ryhmät:</a:t>
            </a:r>
            <a:endParaRPr lang="fi-FI" sz="2600" dirty="0">
              <a:solidFill>
                <a:schemeClr val="accent1">
                  <a:lumMod val="75000"/>
                </a:schemeClr>
              </a:solidFill>
            </a:endParaRPr>
          </a:p>
          <a:p>
            <a:r>
              <a:rPr lang="fi-FI" sz="2000" dirty="0">
                <a:solidFill>
                  <a:schemeClr val="accent1">
                    <a:lumMod val="75000"/>
                  </a:schemeClr>
                </a:solidFill>
              </a:rPr>
              <a:t>Voimaa vauvavuoteen- vauvaperheiden ryhmä</a:t>
            </a:r>
          </a:p>
          <a:p>
            <a:r>
              <a:rPr lang="fi-FI" sz="2000" dirty="0">
                <a:solidFill>
                  <a:schemeClr val="accent1">
                    <a:lumMod val="75000"/>
                  </a:schemeClr>
                </a:solidFill>
              </a:rPr>
              <a:t>Yksin lasta odottavien- valmennusryhmä (yhteistyössä </a:t>
            </a:r>
            <a:r>
              <a:rPr lang="fi-FI" sz="2000" dirty="0" err="1">
                <a:solidFill>
                  <a:schemeClr val="accent1">
                    <a:lumMod val="75000"/>
                  </a:schemeClr>
                </a:solidFill>
              </a:rPr>
              <a:t>neuvola+Dila</a:t>
            </a:r>
            <a:r>
              <a:rPr lang="fi-FI" sz="2000" dirty="0">
                <a:solidFill>
                  <a:schemeClr val="accent1">
                    <a:lumMod val="75000"/>
                  </a:schemeClr>
                </a:solidFill>
              </a:rPr>
              <a:t>)</a:t>
            </a:r>
          </a:p>
          <a:p>
            <a:r>
              <a:rPr lang="fi-FI" sz="2000" dirty="0">
                <a:solidFill>
                  <a:schemeClr val="accent1">
                    <a:lumMod val="75000"/>
                  </a:schemeClr>
                </a:solidFill>
              </a:rPr>
              <a:t>Yhdistyksen eri ryhmät käyttävät tiloja (eroryhmä, perhevalmennus, </a:t>
            </a:r>
            <a:r>
              <a:rPr lang="fi-FI" sz="2000" dirty="0" err="1">
                <a:solidFill>
                  <a:schemeClr val="accent1">
                    <a:lumMod val="75000"/>
                  </a:schemeClr>
                </a:solidFill>
              </a:rPr>
              <a:t>Doula</a:t>
            </a:r>
            <a:r>
              <a:rPr lang="fi-FI" sz="2000" dirty="0">
                <a:solidFill>
                  <a:schemeClr val="accent1">
                    <a:lumMod val="75000"/>
                  </a:schemeClr>
                </a:solidFill>
              </a:rPr>
              <a:t>-vapaaehtoiset)</a:t>
            </a:r>
          </a:p>
          <a:p>
            <a:r>
              <a:rPr lang="fi-FI" sz="2000" dirty="0">
                <a:solidFill>
                  <a:schemeClr val="accent1">
                    <a:lumMod val="75000"/>
                  </a:schemeClr>
                </a:solidFill>
              </a:rPr>
              <a:t>Kehitetään uutta ryhmätoimintaa eri yhteistyötahojen kanssa</a:t>
            </a:r>
          </a:p>
          <a:p>
            <a:pPr marL="0" indent="0">
              <a:buNone/>
            </a:pPr>
            <a:endParaRPr lang="fi-FI" sz="2800" i="1" dirty="0">
              <a:solidFill>
                <a:schemeClr val="accent2">
                  <a:lumMod val="75000"/>
                </a:schemeClr>
              </a:solidFill>
            </a:endParaRPr>
          </a:p>
          <a:p>
            <a:pPr marL="0" indent="0">
              <a:buNone/>
            </a:pPr>
            <a:r>
              <a:rPr lang="fi-FI" sz="2600" dirty="0">
                <a:solidFill>
                  <a:schemeClr val="accent2">
                    <a:lumMod val="75000"/>
                  </a:schemeClr>
                </a:solidFill>
              </a:rPr>
              <a:t>Perheiden omatoimiryhmät</a:t>
            </a:r>
            <a:r>
              <a:rPr lang="fi-FI" dirty="0">
                <a:solidFill>
                  <a:schemeClr val="accent2">
                    <a:lumMod val="75000"/>
                  </a:schemeClr>
                </a:solidFill>
              </a:rPr>
              <a:t>:</a:t>
            </a:r>
          </a:p>
          <a:p>
            <a:r>
              <a:rPr lang="fi-FI" sz="2200" dirty="0">
                <a:solidFill>
                  <a:schemeClr val="accent1">
                    <a:lumMod val="75000"/>
                  </a:schemeClr>
                </a:solidFill>
              </a:rPr>
              <a:t>Perheet ja eri lapsiperhetoimijat voivat käyttää tiloja ryhmätoimintaan</a:t>
            </a:r>
            <a:endParaRPr lang="fi-FI" dirty="0">
              <a:solidFill>
                <a:schemeClr val="accent2">
                  <a:lumMod val="75000"/>
                </a:schemeClr>
              </a:solidFill>
            </a:endParaRPr>
          </a:p>
          <a:p>
            <a:pPr marL="0" lvl="0" indent="0">
              <a:buNone/>
            </a:pPr>
            <a:endParaRPr lang="fi-FI" sz="2600" dirty="0">
              <a:solidFill>
                <a:schemeClr val="accent2">
                  <a:lumMod val="75000"/>
                </a:schemeClr>
              </a:solidFill>
            </a:endParaRPr>
          </a:p>
          <a:p>
            <a:pPr marL="0" lvl="0" indent="0">
              <a:buNone/>
            </a:pPr>
            <a:r>
              <a:rPr lang="fi-FI" sz="2600" dirty="0">
                <a:solidFill>
                  <a:schemeClr val="accent2">
                    <a:lumMod val="75000"/>
                  </a:schemeClr>
                </a:solidFill>
              </a:rPr>
              <a:t>Yksilöllistä tukea:</a:t>
            </a:r>
          </a:p>
          <a:p>
            <a:r>
              <a:rPr lang="fi-FI" sz="2000" dirty="0">
                <a:solidFill>
                  <a:schemeClr val="accent1">
                    <a:lumMod val="75000"/>
                  </a:schemeClr>
                </a:solidFill>
              </a:rPr>
              <a:t>tarvittaessa yksilöllistä tukea ja apua</a:t>
            </a:r>
          </a:p>
          <a:p>
            <a:r>
              <a:rPr lang="fi-FI" sz="2000" dirty="0">
                <a:solidFill>
                  <a:schemeClr val="accent1">
                    <a:lumMod val="75000"/>
                  </a:schemeClr>
                </a:solidFill>
              </a:rPr>
              <a:t>yhdistyksen eri ammattilaisia jalkautuu säännöllisesti toimintaan eri teemoilla</a:t>
            </a:r>
          </a:p>
          <a:p>
            <a:r>
              <a:rPr lang="fi-FI" sz="2000" dirty="0">
                <a:solidFill>
                  <a:schemeClr val="accent1">
                    <a:lumMod val="75000"/>
                  </a:schemeClr>
                </a:solidFill>
              </a:rPr>
              <a:t>ohjaus yhdistyksen muihin avopalveluihin </a:t>
            </a:r>
          </a:p>
          <a:p>
            <a:r>
              <a:rPr lang="fi-FI" sz="2000" dirty="0">
                <a:solidFill>
                  <a:schemeClr val="accent1">
                    <a:lumMod val="75000"/>
                  </a:schemeClr>
                </a:solidFill>
              </a:rPr>
              <a:t>tietoa muiden perhetoimijoiden palveluista</a:t>
            </a:r>
          </a:p>
          <a:p>
            <a:pPr marL="0" indent="0">
              <a:buNone/>
            </a:pPr>
            <a:endParaRPr lang="fi-FI" sz="2000" dirty="0">
              <a:solidFill>
                <a:schemeClr val="accent1">
                  <a:lumMod val="75000"/>
                </a:schemeClr>
              </a:solidFill>
            </a:endParaRPr>
          </a:p>
          <a:p>
            <a:pPr marL="0" indent="0">
              <a:buNone/>
            </a:pPr>
            <a:r>
              <a:rPr lang="fi-FI" sz="2600" dirty="0">
                <a:solidFill>
                  <a:schemeClr val="accent2">
                    <a:lumMod val="75000"/>
                  </a:schemeClr>
                </a:solidFill>
              </a:rPr>
              <a:t>Tilapäinen kohdennettu lastenhoito:</a:t>
            </a:r>
          </a:p>
          <a:p>
            <a:pPr lvl="0"/>
            <a:r>
              <a:rPr lang="fi-FI" sz="2000" dirty="0">
                <a:solidFill>
                  <a:schemeClr val="accent1">
                    <a:lumMod val="75000"/>
                  </a:schemeClr>
                </a:solidFill>
              </a:rPr>
              <a:t>ennakkoilmoituksella ja sopimuksen mukaan aukioloaikoina </a:t>
            </a:r>
          </a:p>
          <a:p>
            <a:pPr lvl="0"/>
            <a:r>
              <a:rPr lang="fi-FI" sz="2000" dirty="0">
                <a:solidFill>
                  <a:schemeClr val="accent1">
                    <a:lumMod val="75000"/>
                  </a:schemeClr>
                </a:solidFill>
              </a:rPr>
              <a:t>0 - 6 -vuotiaille, hinta 8 €/kerta (</a:t>
            </a:r>
            <a:r>
              <a:rPr lang="fi-FI" sz="2000" dirty="0" err="1">
                <a:solidFill>
                  <a:schemeClr val="accent1">
                    <a:lumMod val="75000"/>
                  </a:schemeClr>
                </a:solidFill>
              </a:rPr>
              <a:t>max</a:t>
            </a:r>
            <a:r>
              <a:rPr lang="fi-FI" sz="2000" dirty="0">
                <a:solidFill>
                  <a:schemeClr val="accent1">
                    <a:lumMod val="75000"/>
                  </a:schemeClr>
                </a:solidFill>
              </a:rPr>
              <a:t>. 3h) </a:t>
            </a:r>
          </a:p>
          <a:p>
            <a:endParaRPr lang="fi-FI" sz="2000" dirty="0">
              <a:solidFill>
                <a:schemeClr val="accent1">
                  <a:lumMod val="75000"/>
                </a:schemeClr>
              </a:solidFill>
            </a:endParaRPr>
          </a:p>
          <a:p>
            <a:pPr>
              <a:buFont typeface="Wingdings" panose="05000000000000000000" pitchFamily="2" charset="2"/>
              <a:buChar char="v"/>
            </a:pPr>
            <a:endParaRPr lang="fi-FI" sz="2000" dirty="0">
              <a:solidFill>
                <a:schemeClr val="accent1">
                  <a:lumMod val="75000"/>
                </a:schemeClr>
              </a:solidFill>
            </a:endParaRPr>
          </a:p>
          <a:p>
            <a:pPr>
              <a:buFont typeface="Wingdings" panose="05000000000000000000" pitchFamily="2" charset="2"/>
              <a:buChar char="v"/>
            </a:pPr>
            <a:endParaRPr lang="fi-FI" sz="2000" dirty="0"/>
          </a:p>
          <a:p>
            <a:pPr>
              <a:buFont typeface="Wingdings" panose="05000000000000000000" pitchFamily="2" charset="2"/>
              <a:buChar char="v"/>
            </a:pPr>
            <a:endParaRPr lang="fi-FI" sz="2000" dirty="0"/>
          </a:p>
          <a:p>
            <a:pPr>
              <a:buFont typeface="Wingdings" panose="05000000000000000000" pitchFamily="2" charset="2"/>
              <a:buChar char="v"/>
            </a:pPr>
            <a:endParaRPr lang="fi-FI" sz="2000" dirty="0"/>
          </a:p>
        </p:txBody>
      </p:sp>
      <p:pic>
        <p:nvPicPr>
          <p:cNvPr id="9" name="Kuva 8" descr="Kuva, joka sisältää kohteen henkilö, vaate, vauva, poika&#10;&#10;Kuvaus luotu automaattisesti">
            <a:extLst>
              <a:ext uri="{FF2B5EF4-FFF2-40B4-BE49-F238E27FC236}">
                <a16:creationId xmlns:a16="http://schemas.microsoft.com/office/drawing/2014/main" id="{4E52E8B4-A394-7666-63A1-D7D6DB7CB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6264" y="2672861"/>
            <a:ext cx="3776749" cy="2944168"/>
          </a:xfrm>
          <a:prstGeom prst="rect">
            <a:avLst/>
          </a:prstGeom>
        </p:spPr>
      </p:pic>
    </p:spTree>
    <p:extLst>
      <p:ext uri="{BB962C8B-B14F-4D97-AF65-F5344CB8AC3E}">
        <p14:creationId xmlns:p14="http://schemas.microsoft.com/office/powerpoint/2010/main" val="34002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7D81B74-F34B-8394-E1E6-0F42930BBAAE}"/>
              </a:ext>
            </a:extLst>
          </p:cNvPr>
          <p:cNvSpPr>
            <a:spLocks noGrp="1"/>
          </p:cNvSpPr>
          <p:nvPr>
            <p:ph type="title"/>
          </p:nvPr>
        </p:nvSpPr>
        <p:spPr>
          <a:xfrm>
            <a:off x="841248" y="548640"/>
            <a:ext cx="3700316" cy="3953022"/>
          </a:xfrm>
        </p:spPr>
        <p:txBody>
          <a:bodyPr>
            <a:normAutofit/>
          </a:bodyPr>
          <a:lstStyle/>
          <a:p>
            <a:r>
              <a:rPr lang="fi-FI" sz="5000" dirty="0">
                <a:latin typeface="+mn-lt"/>
              </a:rPr>
              <a:t> </a:t>
            </a:r>
            <a:r>
              <a:rPr lang="fi-FI" sz="4800" dirty="0">
                <a:solidFill>
                  <a:schemeClr val="accent2">
                    <a:lumMod val="50000"/>
                  </a:schemeClr>
                </a:solidFill>
                <a:latin typeface="+mn-lt"/>
              </a:rPr>
              <a:t>Toiminnan vaikuttavuus</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72892B8F-B8EA-6380-EF5E-5F4EDB618E4D}"/>
              </a:ext>
            </a:extLst>
          </p:cNvPr>
          <p:cNvSpPr>
            <a:spLocks noGrp="1"/>
          </p:cNvSpPr>
          <p:nvPr>
            <p:ph idx="1"/>
          </p:nvPr>
        </p:nvSpPr>
        <p:spPr>
          <a:xfrm>
            <a:off x="5008674" y="552091"/>
            <a:ext cx="6342079" cy="5624774"/>
          </a:xfrm>
        </p:spPr>
        <p:txBody>
          <a:bodyPr anchor="ctr">
            <a:normAutofit fontScale="77500" lnSpcReduction="20000"/>
          </a:bodyPr>
          <a:lstStyle/>
          <a:p>
            <a:pPr rtl="0" fontAlgn="base">
              <a:spcAft>
                <a:spcPts val="800"/>
              </a:spcAft>
            </a:pPr>
            <a:endParaRPr lang="fi-FI" sz="1700" b="0" i="0" dirty="0">
              <a:effectLst/>
            </a:endParaRPr>
          </a:p>
          <a:p>
            <a:pPr rtl="0" fontAlgn="base">
              <a:spcAft>
                <a:spcPts val="800"/>
              </a:spcAft>
            </a:pPr>
            <a:r>
              <a:rPr lang="fi-FI" sz="1900" b="0" i="0" dirty="0">
                <a:effectLst/>
              </a:rPr>
              <a:t>Perhetuvan toiminta on tukenut merkittävästi vauva- ja pikkulapsiperheiden hyvinvointia sekä vertaistoiminnan toteutumista. Perhetuvan toiminta on tavoittanut laajasti kohderyhmänsä ja tarjonnut monipuolista sekä säännöllistä toimintaa. </a:t>
            </a:r>
          </a:p>
          <a:p>
            <a:pPr fontAlgn="base">
              <a:lnSpc>
                <a:spcPts val="1376"/>
              </a:lnSpc>
              <a:spcAft>
                <a:spcPts val="800"/>
              </a:spcAft>
            </a:pPr>
            <a:r>
              <a:rPr lang="fi-FI" sz="1900" dirty="0">
                <a:solidFill>
                  <a:srgbClr val="000000"/>
                </a:solidFill>
              </a:rPr>
              <a:t>A</a:t>
            </a:r>
            <a:r>
              <a:rPr lang="fi-FI" sz="1900" b="0" i="0" dirty="0">
                <a:solidFill>
                  <a:srgbClr val="000000"/>
                </a:solidFill>
                <a:effectLst/>
              </a:rPr>
              <a:t>voimen </a:t>
            </a:r>
            <a:r>
              <a:rPr lang="fi-FI" sz="1900" dirty="0">
                <a:solidFill>
                  <a:srgbClr val="000000"/>
                </a:solidFill>
              </a:rPr>
              <a:t>toiminnan </a:t>
            </a:r>
            <a:r>
              <a:rPr lang="fi-FI" sz="1900" b="0" i="0" dirty="0">
                <a:solidFill>
                  <a:srgbClr val="000000"/>
                </a:solidFill>
                <a:effectLst/>
              </a:rPr>
              <a:t>kävijät vuodelta 2024 :</a:t>
            </a:r>
          </a:p>
          <a:p>
            <a:pPr algn="l" rtl="0" fontAlgn="base">
              <a:lnSpc>
                <a:spcPts val="1376"/>
              </a:lnSpc>
              <a:spcAft>
                <a:spcPts val="800"/>
              </a:spcAft>
            </a:pPr>
            <a:r>
              <a:rPr lang="fi-FI" sz="1900" b="0" i="0" dirty="0">
                <a:solidFill>
                  <a:srgbClr val="000000"/>
                </a:solidFill>
                <a:effectLst/>
              </a:rPr>
              <a:t>Naisia:  1697 käyntikertaa </a:t>
            </a:r>
          </a:p>
          <a:p>
            <a:pPr algn="l" rtl="0" fontAlgn="base">
              <a:lnSpc>
                <a:spcPts val="1376"/>
              </a:lnSpc>
              <a:spcAft>
                <a:spcPts val="800"/>
              </a:spcAft>
            </a:pPr>
            <a:r>
              <a:rPr lang="fi-FI" sz="1900" b="0" i="0" dirty="0">
                <a:solidFill>
                  <a:srgbClr val="000000"/>
                </a:solidFill>
                <a:effectLst/>
              </a:rPr>
              <a:t>Miehiä:  254 käyntikertaa </a:t>
            </a:r>
          </a:p>
          <a:p>
            <a:pPr algn="l" rtl="0" fontAlgn="base">
              <a:lnSpc>
                <a:spcPts val="1376"/>
              </a:lnSpc>
              <a:spcAft>
                <a:spcPts val="800"/>
              </a:spcAft>
            </a:pPr>
            <a:r>
              <a:rPr lang="fi-FI" sz="1900" b="0" i="0" dirty="0">
                <a:solidFill>
                  <a:srgbClr val="000000"/>
                </a:solidFill>
                <a:effectLst/>
              </a:rPr>
              <a:t>Lapsia:  2116 käyntikertaa </a:t>
            </a:r>
          </a:p>
          <a:p>
            <a:pPr algn="l" rtl="0" fontAlgn="base">
              <a:lnSpc>
                <a:spcPts val="1376"/>
              </a:lnSpc>
              <a:spcAft>
                <a:spcPts val="800"/>
              </a:spcAft>
            </a:pPr>
            <a:r>
              <a:rPr lang="fi-FI" sz="1900" b="0" i="0" dirty="0">
                <a:solidFill>
                  <a:srgbClr val="000000"/>
                </a:solidFill>
                <a:effectLst/>
              </a:rPr>
              <a:t>Yhteensä: 4067 käyntikertaa (aikuiset ja lapset yhteen laskettuna) </a:t>
            </a:r>
          </a:p>
          <a:p>
            <a:pPr rtl="0" fontAlgn="base">
              <a:spcAft>
                <a:spcPts val="800"/>
              </a:spcAft>
            </a:pPr>
            <a:r>
              <a:rPr lang="fi-FI" sz="1900" b="0" i="0" dirty="0">
                <a:effectLst/>
              </a:rPr>
              <a:t>Perhetuvan toimintaa ja tuloksia arvioidaan säännöllisesti </a:t>
            </a:r>
            <a:r>
              <a:rPr lang="fi-FI" sz="1900" b="0" i="0" dirty="0" err="1">
                <a:effectLst/>
              </a:rPr>
              <a:t>Webropol</a:t>
            </a:r>
            <a:r>
              <a:rPr lang="fi-FI" sz="1900" b="0" i="0" dirty="0">
                <a:effectLst/>
              </a:rPr>
              <a:t>-asiakaskyselyillä, perheiden suullisella palautteella, kävijämäärien tilastoinnilla, kohtaamispaikkojen valtakunnallisilla arviointikriteereillä (LSKL).</a:t>
            </a:r>
          </a:p>
          <a:p>
            <a:pPr rtl="0" fontAlgn="base">
              <a:spcAft>
                <a:spcPts val="800"/>
              </a:spcAft>
            </a:pPr>
            <a:r>
              <a:rPr lang="fi-FI" sz="1900" b="0" i="0" dirty="0">
                <a:effectLst/>
              </a:rPr>
              <a:t>Asiakaskyselyjen ja -palautteiden mukaan toiminta on vaikuttavaa ja vastaa erilaisiin pikkulapsiperheen ja vanhemmuuden tuomiin haasteisiin. Toiminnan tuloksena perheiden yksinäisyys on vähentynyt ja sosiaaliset suhteet ovat vahvistuneet. Vanhemmat ovat saaneet tukea ja apua toisilta vanhemmilta sekä työntekijöiltä erilaisiin lapsiperheiden arjen haasteisiin ja käytännön pulmiin. Vanhempien voimavarat ovat kohentuneet ja mielen hyvinvointi vahvistunut. Perhetuvalla on ollut yhteisöllinen ja turvallinen ilmapiiri ja osallisuuden kokemus on vahvistunut. </a:t>
            </a:r>
          </a:p>
          <a:p>
            <a:endParaRPr lang="fi-FI" sz="1700" dirty="0"/>
          </a:p>
        </p:txBody>
      </p:sp>
    </p:spTree>
    <p:extLst>
      <p:ext uri="{BB962C8B-B14F-4D97-AF65-F5344CB8AC3E}">
        <p14:creationId xmlns:p14="http://schemas.microsoft.com/office/powerpoint/2010/main" val="71085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7A61386-E78F-4B08-A85D-44C71D99BC16}"/>
              </a:ext>
            </a:extLst>
          </p:cNvPr>
          <p:cNvSpPr>
            <a:spLocks noGrp="1"/>
          </p:cNvSpPr>
          <p:nvPr>
            <p:ph type="title"/>
          </p:nvPr>
        </p:nvSpPr>
        <p:spPr>
          <a:xfrm>
            <a:off x="587829" y="365125"/>
            <a:ext cx="10765971" cy="707895"/>
          </a:xfrm>
        </p:spPr>
        <p:txBody>
          <a:bodyPr>
            <a:normAutofit/>
          </a:bodyPr>
          <a:lstStyle/>
          <a:p>
            <a:r>
              <a:rPr lang="fi-FI" sz="3200" b="1" dirty="0">
                <a:solidFill>
                  <a:schemeClr val="accent1">
                    <a:lumMod val="50000"/>
                  </a:schemeClr>
                </a:solidFill>
              </a:rPr>
              <a:t>Perhetupa osana Päijät-Hämeen perhekeskusverkostoa</a:t>
            </a:r>
          </a:p>
        </p:txBody>
      </p:sp>
      <p:sp>
        <p:nvSpPr>
          <p:cNvPr id="6" name="Sisällön paikkamerkki 5">
            <a:extLst>
              <a:ext uri="{FF2B5EF4-FFF2-40B4-BE49-F238E27FC236}">
                <a16:creationId xmlns:a16="http://schemas.microsoft.com/office/drawing/2014/main" id="{8B4126AA-FB1F-4343-9DC0-D7E82AB273CD}"/>
              </a:ext>
            </a:extLst>
          </p:cNvPr>
          <p:cNvSpPr>
            <a:spLocks noGrp="1"/>
          </p:cNvSpPr>
          <p:nvPr>
            <p:ph idx="1"/>
          </p:nvPr>
        </p:nvSpPr>
        <p:spPr>
          <a:xfrm>
            <a:off x="587829" y="1216242"/>
            <a:ext cx="11336693" cy="5166803"/>
          </a:xfrm>
        </p:spPr>
        <p:txBody>
          <a:bodyPr>
            <a:normAutofit/>
          </a:bodyPr>
          <a:lstStyle/>
          <a:p>
            <a:pPr marL="0" indent="0">
              <a:buNone/>
            </a:pPr>
            <a:r>
              <a:rPr lang="fi-FI" sz="2400" dirty="0">
                <a:solidFill>
                  <a:schemeClr val="accent2">
                    <a:lumMod val="50000"/>
                  </a:schemeClr>
                </a:solidFill>
              </a:rPr>
              <a:t>Yhteistyötä ja yhdessä tekemistä:</a:t>
            </a:r>
          </a:p>
          <a:p>
            <a:pPr marL="0" indent="0">
              <a:buNone/>
            </a:pPr>
            <a:endParaRPr lang="fi-FI" sz="2000" dirty="0">
              <a:solidFill>
                <a:schemeClr val="accent2">
                  <a:lumMod val="50000"/>
                </a:schemeClr>
              </a:solidFill>
            </a:endParaRPr>
          </a:p>
          <a:p>
            <a:r>
              <a:rPr lang="fi-FI" sz="2000" dirty="0">
                <a:solidFill>
                  <a:schemeClr val="accent2">
                    <a:lumMod val="50000"/>
                  </a:schemeClr>
                </a:solidFill>
              </a:rPr>
              <a:t>Päijät-Hämeen lapsiperhetoimijoiden verkostot ja yhteiset tapahtumat.</a:t>
            </a:r>
          </a:p>
          <a:p>
            <a:r>
              <a:rPr lang="fi-FI" sz="2000" dirty="0">
                <a:solidFill>
                  <a:schemeClr val="accent2">
                    <a:lumMod val="50000"/>
                  </a:schemeClr>
                </a:solidFill>
              </a:rPr>
              <a:t>Osallisena Päijät-Hämeen kohtaamispaikkaverkostossa. </a:t>
            </a:r>
          </a:p>
          <a:p>
            <a:r>
              <a:rPr lang="fi-FI" sz="2000" dirty="0">
                <a:solidFill>
                  <a:schemeClr val="accent2">
                    <a:lumMod val="50000"/>
                  </a:schemeClr>
                </a:solidFill>
              </a:rPr>
              <a:t>Toimijana Lahden kohtaamispaikkaverkostossa, toimijoilla </a:t>
            </a:r>
            <a:r>
              <a:rPr lang="fi-FI" sz="2000" dirty="0">
                <a:solidFill>
                  <a:schemeClr val="accent2">
                    <a:lumMod val="50000"/>
                  </a:schemeClr>
                </a:solidFill>
                <a:ea typeface="Times New Roman" panose="02020603050405020304" pitchFamily="18" charset="0"/>
              </a:rPr>
              <a:t>on </a:t>
            </a:r>
            <a:r>
              <a:rPr lang="fi-FI" sz="2000" b="0" i="0" u="none" strike="noStrike" baseline="0" dirty="0">
                <a:solidFill>
                  <a:schemeClr val="accent2">
                    <a:lumMod val="50000"/>
                  </a:schemeClr>
                </a:solidFill>
                <a:latin typeface="Calibri" panose="020F0502020204030204" pitchFamily="34" charset="0"/>
              </a:rPr>
              <a:t>yhteinen viikoittain julkaistava perheiden toimintakalenteri,</a:t>
            </a:r>
            <a:r>
              <a:rPr lang="fi-FI" sz="2000" dirty="0">
                <a:solidFill>
                  <a:schemeClr val="accent2">
                    <a:lumMod val="50000"/>
                  </a:schemeClr>
                </a:solidFill>
                <a:ea typeface="Times New Roman" panose="02020603050405020304" pitchFamily="18" charset="0"/>
              </a:rPr>
              <a:t> säännölliset tapaamiset, tapahtumia sekä kohdennettua perheiden aineellista avustamista.</a:t>
            </a:r>
          </a:p>
          <a:p>
            <a:r>
              <a:rPr lang="fi-FI" sz="2000" dirty="0">
                <a:solidFill>
                  <a:schemeClr val="accent2">
                    <a:lumMod val="50000"/>
                  </a:schemeClr>
                </a:solidFill>
                <a:ea typeface="Times New Roman" panose="02020603050405020304" pitchFamily="18" charset="0"/>
              </a:rPr>
              <a:t>THL:n valtakunnallisessa kohtaamispaikkaverkostossa sekä </a:t>
            </a:r>
            <a:r>
              <a:rPr lang="fi-FI" sz="2000" dirty="0" err="1">
                <a:solidFill>
                  <a:schemeClr val="accent2">
                    <a:lumMod val="50000"/>
                  </a:schemeClr>
                </a:solidFill>
                <a:ea typeface="Times New Roman" panose="02020603050405020304" pitchFamily="18" charset="0"/>
              </a:rPr>
              <a:t>LSKL:n</a:t>
            </a:r>
            <a:r>
              <a:rPr lang="fi-FI" sz="2000" dirty="0">
                <a:solidFill>
                  <a:schemeClr val="accent2">
                    <a:lumMod val="50000"/>
                  </a:schemeClr>
                </a:solidFill>
                <a:ea typeface="Times New Roman" panose="02020603050405020304" pitchFamily="18" charset="0"/>
              </a:rPr>
              <a:t> Perheet keskiöön -toiminnan kanssa yhteistyössä.</a:t>
            </a:r>
          </a:p>
          <a:p>
            <a:pPr marL="0" indent="0">
              <a:buNone/>
            </a:pPr>
            <a:endParaRPr lang="fi-FI" sz="2400" dirty="0">
              <a:solidFill>
                <a:schemeClr val="accent2">
                  <a:lumMod val="50000"/>
                </a:schemeClr>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3806177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456</Words>
  <Application>Microsoft Office PowerPoint</Application>
  <PresentationFormat>Laajakuva</PresentationFormat>
  <Paragraphs>65</Paragraphs>
  <Slides>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Arial</vt:lpstr>
      <vt:lpstr>Calibri</vt:lpstr>
      <vt:lpstr>Calibri Light</vt:lpstr>
      <vt:lpstr>Times New Roman</vt:lpstr>
      <vt:lpstr>Wingdings</vt:lpstr>
      <vt:lpstr>Office-teema</vt:lpstr>
      <vt:lpstr>                Perhetupa                Lapsiperheiden kohtaamispaikka    </vt:lpstr>
      <vt:lpstr>    </vt:lpstr>
      <vt:lpstr>Perhetuvan toiminta:</vt:lpstr>
      <vt:lpstr>PowerPoint-esitys</vt:lpstr>
      <vt:lpstr> Toiminnan vaikuttavuus</vt:lpstr>
      <vt:lpstr>Perhetupa osana Päijät-Hämeen perhekeskusverkostoa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Perhetupa - lapsiperheiden        kohtaamispaikka</dc:title>
  <dc:creator>Sanna Peltonen</dc:creator>
  <cp:lastModifiedBy>Sanna Peltonen</cp:lastModifiedBy>
  <cp:revision>27</cp:revision>
  <cp:lastPrinted>2023-06-16T09:36:29Z</cp:lastPrinted>
  <dcterms:created xsi:type="dcterms:W3CDTF">2022-03-20T20:36:43Z</dcterms:created>
  <dcterms:modified xsi:type="dcterms:W3CDTF">2025-01-13T16:02:52Z</dcterms:modified>
</cp:coreProperties>
</file>