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22"/>
  </p:notesMasterIdLst>
  <p:handoutMasterIdLst>
    <p:handoutMasterId r:id="rId23"/>
  </p:handoutMasterIdLst>
  <p:sldIdLst>
    <p:sldId id="306" r:id="rId2"/>
    <p:sldId id="307" r:id="rId3"/>
    <p:sldId id="318" r:id="rId4"/>
    <p:sldId id="308" r:id="rId5"/>
    <p:sldId id="309" r:id="rId6"/>
    <p:sldId id="310" r:id="rId7"/>
    <p:sldId id="320" r:id="rId8"/>
    <p:sldId id="312" r:id="rId9"/>
    <p:sldId id="319" r:id="rId10"/>
    <p:sldId id="294" r:id="rId11"/>
    <p:sldId id="295" r:id="rId12"/>
    <p:sldId id="315" r:id="rId13"/>
    <p:sldId id="296" r:id="rId14"/>
    <p:sldId id="297" r:id="rId15"/>
    <p:sldId id="316" r:id="rId16"/>
    <p:sldId id="298" r:id="rId17"/>
    <p:sldId id="317" r:id="rId18"/>
    <p:sldId id="300" r:id="rId19"/>
    <p:sldId id="301" r:id="rId20"/>
    <p:sldId id="302" r:id="rId21"/>
  </p:sldIdLst>
  <p:sldSz cx="9144000" cy="6858000" type="screen4x3"/>
  <p:notesSz cx="6797675" cy="9928225"/>
  <p:defaultTextStyle>
    <a:defPPr>
      <a:defRPr lang="fi-FI"/>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9F2D"/>
    <a:srgbClr val="E4851C"/>
    <a:srgbClr val="F2750E"/>
    <a:srgbClr val="462606"/>
    <a:srgbClr val="33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22" autoAdjust="0"/>
    <p:restoredTop sz="94643" autoAdjust="0"/>
  </p:normalViewPr>
  <p:slideViewPr>
    <p:cSldViewPr>
      <p:cViewPr varScale="1">
        <p:scale>
          <a:sx n="96" d="100"/>
          <a:sy n="96" d="100"/>
        </p:scale>
        <p:origin x="1397"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32" d="100"/>
          <a:sy n="32" d="100"/>
        </p:scale>
        <p:origin x="-1536" y="-101"/>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1" y="0"/>
            <a:ext cx="2944600" cy="49672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charset="0"/>
              </a:defRPr>
            </a:lvl1pPr>
          </a:lstStyle>
          <a:p>
            <a:pPr>
              <a:defRPr/>
            </a:pPr>
            <a:endParaRPr lang="fi-FI"/>
          </a:p>
        </p:txBody>
      </p:sp>
      <p:sp>
        <p:nvSpPr>
          <p:cNvPr id="28675" name="Rectangle 3"/>
          <p:cNvSpPr>
            <a:spLocks noGrp="1" noChangeArrowheads="1"/>
          </p:cNvSpPr>
          <p:nvPr>
            <p:ph type="dt" sz="quarter" idx="1"/>
          </p:nvPr>
        </p:nvSpPr>
        <p:spPr bwMode="auto">
          <a:xfrm>
            <a:off x="3853075" y="0"/>
            <a:ext cx="2944600" cy="49672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charset="0"/>
              </a:defRPr>
            </a:lvl1pPr>
          </a:lstStyle>
          <a:p>
            <a:pPr>
              <a:defRPr/>
            </a:pPr>
            <a:endParaRPr lang="fi-FI"/>
          </a:p>
        </p:txBody>
      </p:sp>
      <p:sp>
        <p:nvSpPr>
          <p:cNvPr id="28676" name="Rectangle 4"/>
          <p:cNvSpPr>
            <a:spLocks noGrp="1" noChangeArrowheads="1"/>
          </p:cNvSpPr>
          <p:nvPr>
            <p:ph type="ftr" sz="quarter" idx="2"/>
          </p:nvPr>
        </p:nvSpPr>
        <p:spPr bwMode="auto">
          <a:xfrm>
            <a:off x="1" y="9431497"/>
            <a:ext cx="2944600" cy="49672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charset="0"/>
              </a:defRPr>
            </a:lvl1pPr>
          </a:lstStyle>
          <a:p>
            <a:pPr>
              <a:defRPr/>
            </a:pPr>
            <a:endParaRPr lang="fi-FI"/>
          </a:p>
        </p:txBody>
      </p:sp>
      <p:sp>
        <p:nvSpPr>
          <p:cNvPr id="28677" name="Rectangle 5"/>
          <p:cNvSpPr>
            <a:spLocks noGrp="1" noChangeArrowheads="1"/>
          </p:cNvSpPr>
          <p:nvPr>
            <p:ph type="sldNum" sz="quarter" idx="3"/>
          </p:nvPr>
        </p:nvSpPr>
        <p:spPr bwMode="auto">
          <a:xfrm>
            <a:off x="3853075" y="9431497"/>
            <a:ext cx="2944600" cy="49672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charset="0"/>
              </a:defRPr>
            </a:lvl1pPr>
          </a:lstStyle>
          <a:p>
            <a:pPr>
              <a:defRPr/>
            </a:pPr>
            <a:fld id="{4975A40D-9B24-45D7-91A4-F8E7047E146F}" type="slidenum">
              <a:rPr lang="fi-FI"/>
              <a:pPr>
                <a:defRPr/>
              </a:pPr>
              <a:t>‹#›</a:t>
            </a:fld>
            <a:endParaRPr lang="fi-FI"/>
          </a:p>
        </p:txBody>
      </p:sp>
    </p:spTree>
    <p:extLst>
      <p:ext uri="{BB962C8B-B14F-4D97-AF65-F5344CB8AC3E}">
        <p14:creationId xmlns:p14="http://schemas.microsoft.com/office/powerpoint/2010/main" val="37819933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1" y="0"/>
            <a:ext cx="2944600" cy="49672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charset="0"/>
              </a:defRPr>
            </a:lvl1pPr>
          </a:lstStyle>
          <a:p>
            <a:pPr>
              <a:defRPr/>
            </a:pPr>
            <a:endParaRPr lang="fi-FI"/>
          </a:p>
        </p:txBody>
      </p:sp>
      <p:sp>
        <p:nvSpPr>
          <p:cNvPr id="11267" name="Rectangle 3"/>
          <p:cNvSpPr>
            <a:spLocks noGrp="1" noChangeArrowheads="1"/>
          </p:cNvSpPr>
          <p:nvPr>
            <p:ph type="dt" idx="1"/>
          </p:nvPr>
        </p:nvSpPr>
        <p:spPr bwMode="auto">
          <a:xfrm>
            <a:off x="3853075" y="0"/>
            <a:ext cx="2944600" cy="49672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charset="0"/>
              </a:defRPr>
            </a:lvl1pPr>
          </a:lstStyle>
          <a:p>
            <a:pPr>
              <a:defRPr/>
            </a:pPr>
            <a:endParaRPr lang="fi-FI"/>
          </a:p>
        </p:txBody>
      </p:sp>
      <p:sp>
        <p:nvSpPr>
          <p:cNvPr id="8196" name="Rectangle 4"/>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906887" y="4714955"/>
            <a:ext cx="4983903" cy="446897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i-FI" noProof="0" smtClean="0"/>
              <a:t>Muokkaa tekstin perustyylejä napsauttamalla</a:t>
            </a:r>
          </a:p>
          <a:p>
            <a:pPr lvl="1"/>
            <a:r>
              <a:rPr lang="fi-FI" noProof="0" smtClean="0"/>
              <a:t>toinen taso</a:t>
            </a:r>
          </a:p>
          <a:p>
            <a:pPr lvl="2"/>
            <a:r>
              <a:rPr lang="fi-FI" noProof="0" smtClean="0"/>
              <a:t>kolmas taso</a:t>
            </a:r>
          </a:p>
          <a:p>
            <a:pPr lvl="3"/>
            <a:r>
              <a:rPr lang="fi-FI" noProof="0" smtClean="0"/>
              <a:t>neljäs taso</a:t>
            </a:r>
          </a:p>
          <a:p>
            <a:pPr lvl="4"/>
            <a:r>
              <a:rPr lang="fi-FI" noProof="0" smtClean="0"/>
              <a:t>viides taso</a:t>
            </a:r>
          </a:p>
        </p:txBody>
      </p:sp>
      <p:sp>
        <p:nvSpPr>
          <p:cNvPr id="11270" name="Rectangle 6"/>
          <p:cNvSpPr>
            <a:spLocks noGrp="1" noChangeArrowheads="1"/>
          </p:cNvSpPr>
          <p:nvPr>
            <p:ph type="ftr" sz="quarter" idx="4"/>
          </p:nvPr>
        </p:nvSpPr>
        <p:spPr bwMode="auto">
          <a:xfrm>
            <a:off x="1" y="9431497"/>
            <a:ext cx="2944600" cy="49672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charset="0"/>
              </a:defRPr>
            </a:lvl1pPr>
          </a:lstStyle>
          <a:p>
            <a:pPr>
              <a:defRPr/>
            </a:pPr>
            <a:endParaRPr lang="fi-FI"/>
          </a:p>
        </p:txBody>
      </p:sp>
      <p:sp>
        <p:nvSpPr>
          <p:cNvPr id="11271" name="Rectangle 7"/>
          <p:cNvSpPr>
            <a:spLocks noGrp="1" noChangeArrowheads="1"/>
          </p:cNvSpPr>
          <p:nvPr>
            <p:ph type="sldNum" sz="quarter" idx="5"/>
          </p:nvPr>
        </p:nvSpPr>
        <p:spPr bwMode="auto">
          <a:xfrm>
            <a:off x="3853075" y="9431497"/>
            <a:ext cx="2944600" cy="49672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charset="0"/>
              </a:defRPr>
            </a:lvl1pPr>
          </a:lstStyle>
          <a:p>
            <a:pPr>
              <a:defRPr/>
            </a:pPr>
            <a:fld id="{F77989CD-1B66-43E1-8C3C-A362A274A506}" type="slidenum">
              <a:rPr lang="fi-FI"/>
              <a:pPr>
                <a:defRPr/>
              </a:pPr>
              <a:t>‹#›</a:t>
            </a:fld>
            <a:endParaRPr lang="fi-FI"/>
          </a:p>
        </p:txBody>
      </p:sp>
    </p:spTree>
    <p:extLst>
      <p:ext uri="{BB962C8B-B14F-4D97-AF65-F5344CB8AC3E}">
        <p14:creationId xmlns:p14="http://schemas.microsoft.com/office/powerpoint/2010/main" val="859696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14" name="Otsikko 13"/>
          <p:cNvSpPr>
            <a:spLocks noGrp="1"/>
          </p:cNvSpPr>
          <p:nvPr>
            <p:ph type="ctrTitle"/>
          </p:nvPr>
        </p:nvSpPr>
        <p:spPr>
          <a:xfrm>
            <a:off x="1432560" y="359898"/>
            <a:ext cx="7406640" cy="1472184"/>
          </a:xfrm>
        </p:spPr>
        <p:txBody>
          <a:bodyPr anchor="b"/>
          <a:lstStyle>
            <a:lvl1pPr algn="l">
              <a:defRPr/>
            </a:lvl1pPr>
            <a:extLst/>
          </a:lstStyle>
          <a:p>
            <a:r>
              <a:rPr kumimoji="0" lang="fi-FI" smtClean="0"/>
              <a:t>Muokkaa perustyyl. napsautt.</a:t>
            </a:r>
            <a:endParaRPr kumimoji="0" lang="en-US"/>
          </a:p>
        </p:txBody>
      </p:sp>
      <p:sp>
        <p:nvSpPr>
          <p:cNvPr id="22" name="Alaotsikko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i-FI" smtClean="0"/>
              <a:t>Muokkaa alaotsikon perustyyliä napsautt.</a:t>
            </a:r>
            <a:endParaRPr kumimoji="0" lang="en-US"/>
          </a:p>
        </p:txBody>
      </p:sp>
      <p:sp>
        <p:nvSpPr>
          <p:cNvPr id="7" name="Päivämäärän paikkamerkki 6"/>
          <p:cNvSpPr>
            <a:spLocks noGrp="1"/>
          </p:cNvSpPr>
          <p:nvPr>
            <p:ph type="dt" sz="half" idx="10"/>
          </p:nvPr>
        </p:nvSpPr>
        <p:spPr/>
        <p:txBody>
          <a:bodyPr/>
          <a:lstStyle>
            <a:extLst/>
          </a:lstStyle>
          <a:p>
            <a:pPr>
              <a:defRPr/>
            </a:pPr>
            <a:endParaRPr lang="fi-FI"/>
          </a:p>
        </p:txBody>
      </p:sp>
      <p:sp>
        <p:nvSpPr>
          <p:cNvPr id="20" name="Alatunnisteen paikkamerkki 19"/>
          <p:cNvSpPr>
            <a:spLocks noGrp="1"/>
          </p:cNvSpPr>
          <p:nvPr>
            <p:ph type="ftr" sz="quarter" idx="11"/>
          </p:nvPr>
        </p:nvSpPr>
        <p:spPr/>
        <p:txBody>
          <a:bodyPr/>
          <a:lstStyle>
            <a:extLst/>
          </a:lstStyle>
          <a:p>
            <a:pPr>
              <a:defRPr/>
            </a:pPr>
            <a:endParaRPr lang="fi-FI"/>
          </a:p>
        </p:txBody>
      </p:sp>
      <p:sp>
        <p:nvSpPr>
          <p:cNvPr id="10" name="Dian numeron paikkamerkki 9"/>
          <p:cNvSpPr>
            <a:spLocks noGrp="1"/>
          </p:cNvSpPr>
          <p:nvPr>
            <p:ph type="sldNum" sz="quarter" idx="12"/>
          </p:nvPr>
        </p:nvSpPr>
        <p:spPr/>
        <p:txBody>
          <a:bodyPr/>
          <a:lstStyle>
            <a:extLst/>
          </a:lstStyle>
          <a:p>
            <a:pPr>
              <a:defRPr/>
            </a:pPr>
            <a:fld id="{940F42C3-4394-41AD-B4AF-0439BF991FDD}" type="slidenum">
              <a:rPr lang="fi-FI" smtClean="0"/>
              <a:pPr>
                <a:defRPr/>
              </a:pPr>
              <a:t>‹#›</a:t>
            </a:fld>
            <a:endParaRPr lang="fi-FI"/>
          </a:p>
        </p:txBody>
      </p:sp>
      <p:sp>
        <p:nvSpPr>
          <p:cNvPr id="8" name="Ellipsi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i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extLst/>
          </a:lstStyle>
          <a:p>
            <a:r>
              <a:rPr kumimoji="0" lang="fi-FI" smtClean="0"/>
              <a:t>Muokkaa perustyyl. napsautt.</a:t>
            </a:r>
            <a:endParaRPr kumimoji="0" lang="en-US"/>
          </a:p>
        </p:txBody>
      </p:sp>
      <p:sp>
        <p:nvSpPr>
          <p:cNvPr id="3" name="Pystysuoran tekstin paikkamerkki 2"/>
          <p:cNvSpPr>
            <a:spLocks noGrp="1"/>
          </p:cNvSpPr>
          <p:nvPr>
            <p:ph type="body" orient="vert" idx="1"/>
          </p:nvPr>
        </p:nvSpPr>
        <p:spPr/>
        <p:txBody>
          <a:bodyPr vert="eaVert"/>
          <a:lstStyle>
            <a:extLst/>
          </a:lstStyle>
          <a:p>
            <a:pPr lvl="0" eaLnBrk="1" latinLnBrk="0" hangingPunct="1"/>
            <a:r>
              <a:rPr lang="fi-FI" smtClean="0"/>
              <a:t>Muokkaa tekstin perustyylejä napsauttamalla</a:t>
            </a:r>
          </a:p>
          <a:p>
            <a:pPr lvl="1" eaLnBrk="1" latinLnBrk="0" hangingPunct="1"/>
            <a:r>
              <a:rPr lang="fi-FI" smtClean="0"/>
              <a:t>toinen taso</a:t>
            </a:r>
          </a:p>
          <a:p>
            <a:pPr lvl="2" eaLnBrk="1" latinLnBrk="0" hangingPunct="1"/>
            <a:r>
              <a:rPr lang="fi-FI" smtClean="0"/>
              <a:t>kolmas taso</a:t>
            </a:r>
          </a:p>
          <a:p>
            <a:pPr lvl="3" eaLnBrk="1" latinLnBrk="0" hangingPunct="1"/>
            <a:r>
              <a:rPr lang="fi-FI" smtClean="0"/>
              <a:t>neljäs taso</a:t>
            </a:r>
          </a:p>
          <a:p>
            <a:pPr lvl="4" eaLnBrk="1" latinLnBrk="0" hangingPunct="1"/>
            <a:r>
              <a:rPr lang="fi-FI" smtClean="0"/>
              <a:t>viides taso</a:t>
            </a:r>
            <a:endParaRPr kumimoji="0" lang="en-US"/>
          </a:p>
        </p:txBody>
      </p:sp>
      <p:sp>
        <p:nvSpPr>
          <p:cNvPr id="4" name="Päivämäärän paikkamerkki 3"/>
          <p:cNvSpPr>
            <a:spLocks noGrp="1"/>
          </p:cNvSpPr>
          <p:nvPr>
            <p:ph type="dt" sz="half" idx="10"/>
          </p:nvPr>
        </p:nvSpPr>
        <p:spPr/>
        <p:txBody>
          <a:bodyPr/>
          <a:lstStyle>
            <a:extLst/>
          </a:lstStyle>
          <a:p>
            <a:pPr>
              <a:defRPr/>
            </a:pPr>
            <a:endParaRPr lang="fi-FI"/>
          </a:p>
        </p:txBody>
      </p:sp>
      <p:sp>
        <p:nvSpPr>
          <p:cNvPr id="5" name="Alatunnisteen paikkamerkki 4"/>
          <p:cNvSpPr>
            <a:spLocks noGrp="1"/>
          </p:cNvSpPr>
          <p:nvPr>
            <p:ph type="ftr" sz="quarter" idx="11"/>
          </p:nvPr>
        </p:nvSpPr>
        <p:spPr/>
        <p:txBody>
          <a:bodyPr/>
          <a:lstStyle>
            <a:extLst/>
          </a:lstStyle>
          <a:p>
            <a:pPr>
              <a:defRPr/>
            </a:pPr>
            <a:endParaRPr lang="fi-FI"/>
          </a:p>
        </p:txBody>
      </p:sp>
      <p:sp>
        <p:nvSpPr>
          <p:cNvPr id="6" name="Dian numeron paikkamerkki 5"/>
          <p:cNvSpPr>
            <a:spLocks noGrp="1"/>
          </p:cNvSpPr>
          <p:nvPr>
            <p:ph type="sldNum" sz="quarter" idx="12"/>
          </p:nvPr>
        </p:nvSpPr>
        <p:spPr/>
        <p:txBody>
          <a:bodyPr/>
          <a:lstStyle>
            <a:extLst/>
          </a:lstStyle>
          <a:p>
            <a:pPr>
              <a:defRPr/>
            </a:pPr>
            <a:fld id="{244FEAAA-2DDD-439F-A24B-35FBEEDFE11E}" type="slidenum">
              <a:rPr lang="fi-FI" smtClean="0"/>
              <a:pPr>
                <a:defRPr/>
              </a:pPr>
              <a:t>‹#›</a:t>
            </a:fld>
            <a:endParaRPr lang="fi-F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6858000" y="274639"/>
            <a:ext cx="1828800" cy="5851525"/>
          </a:xfrm>
        </p:spPr>
        <p:txBody>
          <a:bodyPr vert="eaVert"/>
          <a:lstStyle>
            <a:extLst/>
          </a:lstStyle>
          <a:p>
            <a:r>
              <a:rPr kumimoji="0" lang="fi-FI" smtClean="0"/>
              <a:t>Muokkaa perustyyl. napsautt.</a:t>
            </a:r>
            <a:endParaRPr kumimoji="0" lang="en-US"/>
          </a:p>
        </p:txBody>
      </p:sp>
      <p:sp>
        <p:nvSpPr>
          <p:cNvPr id="3" name="Pystysuoran tekstin paikkamerkki 2"/>
          <p:cNvSpPr>
            <a:spLocks noGrp="1"/>
          </p:cNvSpPr>
          <p:nvPr>
            <p:ph type="body" orient="vert" idx="1"/>
          </p:nvPr>
        </p:nvSpPr>
        <p:spPr>
          <a:xfrm>
            <a:off x="1143000" y="274640"/>
            <a:ext cx="5562600" cy="5851525"/>
          </a:xfrm>
        </p:spPr>
        <p:txBody>
          <a:bodyPr vert="eaVert"/>
          <a:lstStyle>
            <a:extLst/>
          </a:lstStyle>
          <a:p>
            <a:pPr lvl="0" eaLnBrk="1" latinLnBrk="0" hangingPunct="1"/>
            <a:r>
              <a:rPr lang="fi-FI" smtClean="0"/>
              <a:t>Muokkaa tekstin perustyylejä napsauttamalla</a:t>
            </a:r>
          </a:p>
          <a:p>
            <a:pPr lvl="1" eaLnBrk="1" latinLnBrk="0" hangingPunct="1"/>
            <a:r>
              <a:rPr lang="fi-FI" smtClean="0"/>
              <a:t>toinen taso</a:t>
            </a:r>
          </a:p>
          <a:p>
            <a:pPr lvl="2" eaLnBrk="1" latinLnBrk="0" hangingPunct="1"/>
            <a:r>
              <a:rPr lang="fi-FI" smtClean="0"/>
              <a:t>kolmas taso</a:t>
            </a:r>
          </a:p>
          <a:p>
            <a:pPr lvl="3" eaLnBrk="1" latinLnBrk="0" hangingPunct="1"/>
            <a:r>
              <a:rPr lang="fi-FI" smtClean="0"/>
              <a:t>neljäs taso</a:t>
            </a:r>
          </a:p>
          <a:p>
            <a:pPr lvl="4" eaLnBrk="1" latinLnBrk="0" hangingPunct="1"/>
            <a:r>
              <a:rPr lang="fi-FI" smtClean="0"/>
              <a:t>viides taso</a:t>
            </a:r>
            <a:endParaRPr kumimoji="0" lang="en-US"/>
          </a:p>
        </p:txBody>
      </p:sp>
      <p:sp>
        <p:nvSpPr>
          <p:cNvPr id="4" name="Päivämäärän paikkamerkki 3"/>
          <p:cNvSpPr>
            <a:spLocks noGrp="1"/>
          </p:cNvSpPr>
          <p:nvPr>
            <p:ph type="dt" sz="half" idx="10"/>
          </p:nvPr>
        </p:nvSpPr>
        <p:spPr/>
        <p:txBody>
          <a:bodyPr/>
          <a:lstStyle>
            <a:extLst/>
          </a:lstStyle>
          <a:p>
            <a:pPr>
              <a:defRPr/>
            </a:pPr>
            <a:endParaRPr lang="fi-FI"/>
          </a:p>
        </p:txBody>
      </p:sp>
      <p:sp>
        <p:nvSpPr>
          <p:cNvPr id="5" name="Alatunnisteen paikkamerkki 4"/>
          <p:cNvSpPr>
            <a:spLocks noGrp="1"/>
          </p:cNvSpPr>
          <p:nvPr>
            <p:ph type="ftr" sz="quarter" idx="11"/>
          </p:nvPr>
        </p:nvSpPr>
        <p:spPr/>
        <p:txBody>
          <a:bodyPr/>
          <a:lstStyle>
            <a:extLst/>
          </a:lstStyle>
          <a:p>
            <a:pPr>
              <a:defRPr/>
            </a:pPr>
            <a:endParaRPr lang="fi-FI"/>
          </a:p>
        </p:txBody>
      </p:sp>
      <p:sp>
        <p:nvSpPr>
          <p:cNvPr id="6" name="Dian numeron paikkamerkki 5"/>
          <p:cNvSpPr>
            <a:spLocks noGrp="1"/>
          </p:cNvSpPr>
          <p:nvPr>
            <p:ph type="sldNum" sz="quarter" idx="12"/>
          </p:nvPr>
        </p:nvSpPr>
        <p:spPr/>
        <p:txBody>
          <a:bodyPr/>
          <a:lstStyle>
            <a:extLst/>
          </a:lstStyle>
          <a:p>
            <a:pPr>
              <a:defRPr/>
            </a:pPr>
            <a:fld id="{CA7C1718-B430-4C18-8A7A-D26FB304CED2}" type="slidenum">
              <a:rPr lang="fi-FI" smtClean="0"/>
              <a:pPr>
                <a:defRPr/>
              </a:pPr>
              <a:t>‹#›</a:t>
            </a:fld>
            <a:endParaRPr lang="fi-F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extLst/>
          </a:lstStyle>
          <a:p>
            <a:r>
              <a:rPr kumimoji="0" lang="fi-FI" smtClean="0"/>
              <a:t>Muokkaa perustyyl. napsautt.</a:t>
            </a:r>
            <a:endParaRPr kumimoji="0" lang="en-US"/>
          </a:p>
        </p:txBody>
      </p:sp>
      <p:sp>
        <p:nvSpPr>
          <p:cNvPr id="3" name="Sisällön paikkamerkki 2"/>
          <p:cNvSpPr>
            <a:spLocks noGrp="1"/>
          </p:cNvSpPr>
          <p:nvPr>
            <p:ph idx="1"/>
          </p:nvPr>
        </p:nvSpPr>
        <p:spPr/>
        <p:txBody>
          <a:bodyPr/>
          <a:lstStyle>
            <a:extLst/>
          </a:lstStyle>
          <a:p>
            <a:pPr lvl="0" eaLnBrk="1" latinLnBrk="0" hangingPunct="1"/>
            <a:r>
              <a:rPr lang="fi-FI" smtClean="0"/>
              <a:t>Muokkaa tekstin perustyylejä napsauttamalla</a:t>
            </a:r>
          </a:p>
          <a:p>
            <a:pPr lvl="1" eaLnBrk="1" latinLnBrk="0" hangingPunct="1"/>
            <a:r>
              <a:rPr lang="fi-FI" smtClean="0"/>
              <a:t>toinen taso</a:t>
            </a:r>
          </a:p>
          <a:p>
            <a:pPr lvl="2" eaLnBrk="1" latinLnBrk="0" hangingPunct="1"/>
            <a:r>
              <a:rPr lang="fi-FI" smtClean="0"/>
              <a:t>kolmas taso</a:t>
            </a:r>
          </a:p>
          <a:p>
            <a:pPr lvl="3" eaLnBrk="1" latinLnBrk="0" hangingPunct="1"/>
            <a:r>
              <a:rPr lang="fi-FI" smtClean="0"/>
              <a:t>neljäs taso</a:t>
            </a:r>
          </a:p>
          <a:p>
            <a:pPr lvl="4" eaLnBrk="1" latinLnBrk="0" hangingPunct="1"/>
            <a:r>
              <a:rPr lang="fi-FI" smtClean="0"/>
              <a:t>viides taso</a:t>
            </a:r>
            <a:endParaRPr kumimoji="0" lang="en-US"/>
          </a:p>
        </p:txBody>
      </p:sp>
      <p:sp>
        <p:nvSpPr>
          <p:cNvPr id="4" name="Päivämäärän paikkamerkki 3"/>
          <p:cNvSpPr>
            <a:spLocks noGrp="1"/>
          </p:cNvSpPr>
          <p:nvPr>
            <p:ph type="dt" sz="half" idx="10"/>
          </p:nvPr>
        </p:nvSpPr>
        <p:spPr/>
        <p:txBody>
          <a:bodyPr/>
          <a:lstStyle>
            <a:extLst/>
          </a:lstStyle>
          <a:p>
            <a:pPr>
              <a:defRPr/>
            </a:pPr>
            <a:endParaRPr lang="fi-FI"/>
          </a:p>
        </p:txBody>
      </p:sp>
      <p:sp>
        <p:nvSpPr>
          <p:cNvPr id="5" name="Alatunnisteen paikkamerkki 4"/>
          <p:cNvSpPr>
            <a:spLocks noGrp="1"/>
          </p:cNvSpPr>
          <p:nvPr>
            <p:ph type="ftr" sz="quarter" idx="11"/>
          </p:nvPr>
        </p:nvSpPr>
        <p:spPr/>
        <p:txBody>
          <a:bodyPr/>
          <a:lstStyle>
            <a:extLst/>
          </a:lstStyle>
          <a:p>
            <a:pPr>
              <a:defRPr/>
            </a:pPr>
            <a:endParaRPr lang="fi-FI"/>
          </a:p>
        </p:txBody>
      </p:sp>
      <p:sp>
        <p:nvSpPr>
          <p:cNvPr id="6" name="Dian numeron paikkamerkki 5"/>
          <p:cNvSpPr>
            <a:spLocks noGrp="1"/>
          </p:cNvSpPr>
          <p:nvPr>
            <p:ph type="sldNum" sz="quarter" idx="12"/>
          </p:nvPr>
        </p:nvSpPr>
        <p:spPr/>
        <p:txBody>
          <a:bodyPr/>
          <a:lstStyle>
            <a:extLst/>
          </a:lstStyle>
          <a:p>
            <a:pPr>
              <a:defRPr/>
            </a:pPr>
            <a:fld id="{8FFE574A-99FF-449A-AD18-6BA72EEF0D72}" type="slidenum">
              <a:rPr lang="fi-FI" smtClean="0"/>
              <a:pPr>
                <a:defRPr/>
              </a:pPr>
              <a:t>‹#›</a:t>
            </a:fld>
            <a:endParaRPr lang="fi-F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7" name="Suorakulmio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Otsikko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fi-FI" smtClean="0"/>
              <a:t>Muokkaa perustyyl. napsautt.</a:t>
            </a:r>
            <a:endParaRPr kumimoji="0" lang="en-US"/>
          </a:p>
        </p:txBody>
      </p:sp>
      <p:sp>
        <p:nvSpPr>
          <p:cNvPr id="3" name="Tekstin paikkamerkki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i-FI" smtClean="0"/>
              <a:t>Muokkaa tekstin perustyylejä napsauttamalla</a:t>
            </a:r>
          </a:p>
        </p:txBody>
      </p:sp>
      <p:sp>
        <p:nvSpPr>
          <p:cNvPr id="4" name="Päivämäärän paikkamerkki 3"/>
          <p:cNvSpPr>
            <a:spLocks noGrp="1"/>
          </p:cNvSpPr>
          <p:nvPr>
            <p:ph type="dt" sz="half" idx="10"/>
          </p:nvPr>
        </p:nvSpPr>
        <p:spPr/>
        <p:txBody>
          <a:bodyPr/>
          <a:lstStyle>
            <a:extLst/>
          </a:lstStyle>
          <a:p>
            <a:pPr>
              <a:defRPr/>
            </a:pPr>
            <a:endParaRPr lang="fi-FI"/>
          </a:p>
        </p:txBody>
      </p:sp>
      <p:sp>
        <p:nvSpPr>
          <p:cNvPr id="5" name="Alatunnisteen paikkamerkki 4"/>
          <p:cNvSpPr>
            <a:spLocks noGrp="1"/>
          </p:cNvSpPr>
          <p:nvPr>
            <p:ph type="ftr" sz="quarter" idx="11"/>
          </p:nvPr>
        </p:nvSpPr>
        <p:spPr/>
        <p:txBody>
          <a:bodyPr/>
          <a:lstStyle>
            <a:extLst/>
          </a:lstStyle>
          <a:p>
            <a:pPr>
              <a:defRPr/>
            </a:pPr>
            <a:endParaRPr lang="fi-FI"/>
          </a:p>
        </p:txBody>
      </p:sp>
      <p:sp>
        <p:nvSpPr>
          <p:cNvPr id="6" name="Dian numeron paikkamerkki 5"/>
          <p:cNvSpPr>
            <a:spLocks noGrp="1"/>
          </p:cNvSpPr>
          <p:nvPr>
            <p:ph type="sldNum" sz="quarter" idx="12"/>
          </p:nvPr>
        </p:nvSpPr>
        <p:spPr/>
        <p:txBody>
          <a:bodyPr/>
          <a:lstStyle>
            <a:extLst/>
          </a:lstStyle>
          <a:p>
            <a:pPr>
              <a:defRPr/>
            </a:pPr>
            <a:fld id="{2ECC12B3-07C5-436C-BD07-3EEDB9FADB95}" type="slidenum">
              <a:rPr lang="fi-FI" smtClean="0"/>
              <a:pPr>
                <a:defRPr/>
              </a:pPr>
              <a:t>‹#›</a:t>
            </a:fld>
            <a:endParaRPr lang="fi-FI"/>
          </a:p>
        </p:txBody>
      </p:sp>
      <p:sp>
        <p:nvSpPr>
          <p:cNvPr id="10" name="Suorakulmio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i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i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a:xfrm>
            <a:off x="1435608" y="274320"/>
            <a:ext cx="7498080" cy="1143000"/>
          </a:xfrm>
        </p:spPr>
        <p:txBody>
          <a:bodyPr/>
          <a:lstStyle>
            <a:extLst/>
          </a:lstStyle>
          <a:p>
            <a:r>
              <a:rPr kumimoji="0" lang="fi-FI" smtClean="0"/>
              <a:t>Muokkaa perustyyl. napsautt.</a:t>
            </a:r>
            <a:endParaRPr kumimoji="0" lang="en-US"/>
          </a:p>
        </p:txBody>
      </p:sp>
      <p:sp>
        <p:nvSpPr>
          <p:cNvPr id="3" name="Sisällön paikkamerkki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i-FI" smtClean="0"/>
              <a:t>Muokkaa tekstin perustyylejä napsauttamalla</a:t>
            </a:r>
          </a:p>
          <a:p>
            <a:pPr lvl="1" eaLnBrk="1" latinLnBrk="0" hangingPunct="1"/>
            <a:r>
              <a:rPr lang="fi-FI" smtClean="0"/>
              <a:t>toinen taso</a:t>
            </a:r>
          </a:p>
          <a:p>
            <a:pPr lvl="2" eaLnBrk="1" latinLnBrk="0" hangingPunct="1"/>
            <a:r>
              <a:rPr lang="fi-FI" smtClean="0"/>
              <a:t>kolmas taso</a:t>
            </a:r>
          </a:p>
          <a:p>
            <a:pPr lvl="3" eaLnBrk="1" latinLnBrk="0" hangingPunct="1"/>
            <a:r>
              <a:rPr lang="fi-FI" smtClean="0"/>
              <a:t>neljäs taso</a:t>
            </a:r>
          </a:p>
          <a:p>
            <a:pPr lvl="4" eaLnBrk="1" latinLnBrk="0" hangingPunct="1"/>
            <a:r>
              <a:rPr lang="fi-FI" smtClean="0"/>
              <a:t>viides taso</a:t>
            </a:r>
            <a:endParaRPr kumimoji="0" lang="en-US"/>
          </a:p>
        </p:txBody>
      </p:sp>
      <p:sp>
        <p:nvSpPr>
          <p:cNvPr id="4" name="Sisällön paikkamerkki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i-FI" smtClean="0"/>
              <a:t>Muokkaa tekstin perustyylejä napsauttamalla</a:t>
            </a:r>
          </a:p>
          <a:p>
            <a:pPr lvl="1" eaLnBrk="1" latinLnBrk="0" hangingPunct="1"/>
            <a:r>
              <a:rPr lang="fi-FI" smtClean="0"/>
              <a:t>toinen taso</a:t>
            </a:r>
          </a:p>
          <a:p>
            <a:pPr lvl="2" eaLnBrk="1" latinLnBrk="0" hangingPunct="1"/>
            <a:r>
              <a:rPr lang="fi-FI" smtClean="0"/>
              <a:t>kolmas taso</a:t>
            </a:r>
          </a:p>
          <a:p>
            <a:pPr lvl="3" eaLnBrk="1" latinLnBrk="0" hangingPunct="1"/>
            <a:r>
              <a:rPr lang="fi-FI" smtClean="0"/>
              <a:t>neljäs taso</a:t>
            </a:r>
          </a:p>
          <a:p>
            <a:pPr lvl="4" eaLnBrk="1" latinLnBrk="0" hangingPunct="1"/>
            <a:r>
              <a:rPr lang="fi-FI" smtClean="0"/>
              <a:t>viides taso</a:t>
            </a:r>
            <a:endParaRPr kumimoji="0" lang="en-US"/>
          </a:p>
        </p:txBody>
      </p:sp>
      <p:sp>
        <p:nvSpPr>
          <p:cNvPr id="5" name="Päivämäärän paikkamerkki 4"/>
          <p:cNvSpPr>
            <a:spLocks noGrp="1"/>
          </p:cNvSpPr>
          <p:nvPr>
            <p:ph type="dt" sz="half" idx="10"/>
          </p:nvPr>
        </p:nvSpPr>
        <p:spPr/>
        <p:txBody>
          <a:bodyPr/>
          <a:lstStyle>
            <a:extLst/>
          </a:lstStyle>
          <a:p>
            <a:pPr>
              <a:defRPr/>
            </a:pPr>
            <a:endParaRPr lang="fi-FI"/>
          </a:p>
        </p:txBody>
      </p:sp>
      <p:sp>
        <p:nvSpPr>
          <p:cNvPr id="6" name="Alatunnisteen paikkamerkki 5"/>
          <p:cNvSpPr>
            <a:spLocks noGrp="1"/>
          </p:cNvSpPr>
          <p:nvPr>
            <p:ph type="ftr" sz="quarter" idx="11"/>
          </p:nvPr>
        </p:nvSpPr>
        <p:spPr/>
        <p:txBody>
          <a:bodyPr/>
          <a:lstStyle>
            <a:extLst/>
          </a:lstStyle>
          <a:p>
            <a:pPr>
              <a:defRPr/>
            </a:pPr>
            <a:endParaRPr lang="fi-FI"/>
          </a:p>
        </p:txBody>
      </p:sp>
      <p:sp>
        <p:nvSpPr>
          <p:cNvPr id="7" name="Dian numeron paikkamerkki 6"/>
          <p:cNvSpPr>
            <a:spLocks noGrp="1"/>
          </p:cNvSpPr>
          <p:nvPr>
            <p:ph type="sldNum" sz="quarter" idx="12"/>
          </p:nvPr>
        </p:nvSpPr>
        <p:spPr/>
        <p:txBody>
          <a:bodyPr/>
          <a:lstStyle>
            <a:extLst/>
          </a:lstStyle>
          <a:p>
            <a:pPr>
              <a:defRPr/>
            </a:pPr>
            <a:fld id="{1503FBB8-65A5-41BA-BBC3-FFD4BD4E63A5}" type="slidenum">
              <a:rPr lang="fi-FI" smtClean="0"/>
              <a:pPr>
                <a:defRPr/>
              </a:pPr>
              <a:t>‹#›</a:t>
            </a:fld>
            <a:endParaRPr lang="fi-F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fi-FI" smtClean="0"/>
              <a:t>Muokkaa perustyyl. napsautt.</a:t>
            </a:r>
            <a:endParaRPr kumimoji="0" lang="en-US"/>
          </a:p>
        </p:txBody>
      </p:sp>
      <p:sp>
        <p:nvSpPr>
          <p:cNvPr id="3" name="Tekstin paikkamerkki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i-FI" smtClean="0"/>
              <a:t>Muokkaa tekstin perustyylejä napsauttamalla</a:t>
            </a:r>
          </a:p>
        </p:txBody>
      </p:sp>
      <p:sp>
        <p:nvSpPr>
          <p:cNvPr id="4" name="Tekstin paikkamerkki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i-FI" smtClean="0"/>
              <a:t>Muokkaa tekstin perustyylejä napsauttamalla</a:t>
            </a:r>
          </a:p>
        </p:txBody>
      </p:sp>
      <p:sp>
        <p:nvSpPr>
          <p:cNvPr id="5" name="Sisällön paikkamerkki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i-FI" smtClean="0"/>
              <a:t>Muokkaa tekstin perustyylejä napsauttamalla</a:t>
            </a:r>
          </a:p>
          <a:p>
            <a:pPr lvl="1" eaLnBrk="1" latinLnBrk="0" hangingPunct="1"/>
            <a:r>
              <a:rPr lang="fi-FI" smtClean="0"/>
              <a:t>toinen taso</a:t>
            </a:r>
          </a:p>
          <a:p>
            <a:pPr lvl="2" eaLnBrk="1" latinLnBrk="0" hangingPunct="1"/>
            <a:r>
              <a:rPr lang="fi-FI" smtClean="0"/>
              <a:t>kolmas taso</a:t>
            </a:r>
          </a:p>
          <a:p>
            <a:pPr lvl="3" eaLnBrk="1" latinLnBrk="0" hangingPunct="1"/>
            <a:r>
              <a:rPr lang="fi-FI" smtClean="0"/>
              <a:t>neljäs taso</a:t>
            </a:r>
          </a:p>
          <a:p>
            <a:pPr lvl="4" eaLnBrk="1" latinLnBrk="0" hangingPunct="1"/>
            <a:r>
              <a:rPr lang="fi-FI" smtClean="0"/>
              <a:t>viides taso</a:t>
            </a:r>
            <a:endParaRPr kumimoji="0" lang="en-US"/>
          </a:p>
        </p:txBody>
      </p:sp>
      <p:sp>
        <p:nvSpPr>
          <p:cNvPr id="6" name="Sisällön paikkamerkki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i-FI" smtClean="0"/>
              <a:t>Muokkaa tekstin perustyylejä napsauttamalla</a:t>
            </a:r>
          </a:p>
          <a:p>
            <a:pPr lvl="1" eaLnBrk="1" latinLnBrk="0" hangingPunct="1"/>
            <a:r>
              <a:rPr lang="fi-FI" smtClean="0"/>
              <a:t>toinen taso</a:t>
            </a:r>
          </a:p>
          <a:p>
            <a:pPr lvl="2" eaLnBrk="1" latinLnBrk="0" hangingPunct="1"/>
            <a:r>
              <a:rPr lang="fi-FI" smtClean="0"/>
              <a:t>kolmas taso</a:t>
            </a:r>
          </a:p>
          <a:p>
            <a:pPr lvl="3" eaLnBrk="1" latinLnBrk="0" hangingPunct="1"/>
            <a:r>
              <a:rPr lang="fi-FI" smtClean="0"/>
              <a:t>neljäs taso</a:t>
            </a:r>
          </a:p>
          <a:p>
            <a:pPr lvl="4" eaLnBrk="1" latinLnBrk="0" hangingPunct="1"/>
            <a:r>
              <a:rPr lang="fi-FI" smtClean="0"/>
              <a:t>viides taso</a:t>
            </a:r>
            <a:endParaRPr kumimoji="0" lang="en-US"/>
          </a:p>
        </p:txBody>
      </p:sp>
      <p:sp>
        <p:nvSpPr>
          <p:cNvPr id="7" name="Päivämäärän paikkamerkki 6"/>
          <p:cNvSpPr>
            <a:spLocks noGrp="1"/>
          </p:cNvSpPr>
          <p:nvPr>
            <p:ph type="dt" sz="half" idx="10"/>
          </p:nvPr>
        </p:nvSpPr>
        <p:spPr/>
        <p:txBody>
          <a:bodyPr/>
          <a:lstStyle>
            <a:extLst/>
          </a:lstStyle>
          <a:p>
            <a:pPr>
              <a:defRPr/>
            </a:pPr>
            <a:endParaRPr lang="fi-FI"/>
          </a:p>
        </p:txBody>
      </p:sp>
      <p:sp>
        <p:nvSpPr>
          <p:cNvPr id="8" name="Alatunnisteen paikkamerkki 7"/>
          <p:cNvSpPr>
            <a:spLocks noGrp="1"/>
          </p:cNvSpPr>
          <p:nvPr>
            <p:ph type="ftr" sz="quarter" idx="11"/>
          </p:nvPr>
        </p:nvSpPr>
        <p:spPr/>
        <p:txBody>
          <a:bodyPr/>
          <a:lstStyle>
            <a:extLst/>
          </a:lstStyle>
          <a:p>
            <a:pPr>
              <a:defRPr/>
            </a:pPr>
            <a:endParaRPr lang="fi-FI"/>
          </a:p>
        </p:txBody>
      </p:sp>
      <p:sp>
        <p:nvSpPr>
          <p:cNvPr id="9" name="Dian numeron paikkamerkki 8"/>
          <p:cNvSpPr>
            <a:spLocks noGrp="1"/>
          </p:cNvSpPr>
          <p:nvPr>
            <p:ph type="sldNum" sz="quarter" idx="12"/>
          </p:nvPr>
        </p:nvSpPr>
        <p:spPr/>
        <p:txBody>
          <a:bodyPr/>
          <a:lstStyle>
            <a:extLst/>
          </a:lstStyle>
          <a:p>
            <a:pPr>
              <a:defRPr/>
            </a:pPr>
            <a:fld id="{F3AE6483-6BDD-4CA4-A037-4183ED5F74C8}" type="slidenum">
              <a:rPr lang="fi-FI" smtClean="0"/>
              <a:pPr>
                <a:defRPr/>
              </a:pPr>
              <a:t>‹#›</a:t>
            </a:fld>
            <a:endParaRPr lang="fi-F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a:xfrm>
            <a:off x="1435608" y="274320"/>
            <a:ext cx="7498080" cy="1143000"/>
          </a:xfrm>
        </p:spPr>
        <p:txBody>
          <a:bodyPr anchor="ctr"/>
          <a:lstStyle>
            <a:extLst/>
          </a:lstStyle>
          <a:p>
            <a:r>
              <a:rPr kumimoji="0" lang="fi-FI" smtClean="0"/>
              <a:t>Muokkaa perustyyl. napsautt.</a:t>
            </a:r>
            <a:endParaRPr kumimoji="0" lang="en-US"/>
          </a:p>
        </p:txBody>
      </p:sp>
      <p:sp>
        <p:nvSpPr>
          <p:cNvPr id="3" name="Päivämäärän paikkamerkki 2"/>
          <p:cNvSpPr>
            <a:spLocks noGrp="1"/>
          </p:cNvSpPr>
          <p:nvPr>
            <p:ph type="dt" sz="half" idx="10"/>
          </p:nvPr>
        </p:nvSpPr>
        <p:spPr/>
        <p:txBody>
          <a:bodyPr/>
          <a:lstStyle>
            <a:extLst/>
          </a:lstStyle>
          <a:p>
            <a:pPr>
              <a:defRPr/>
            </a:pPr>
            <a:endParaRPr lang="fi-FI"/>
          </a:p>
        </p:txBody>
      </p:sp>
      <p:sp>
        <p:nvSpPr>
          <p:cNvPr id="4" name="Alatunnisteen paikkamerkki 3"/>
          <p:cNvSpPr>
            <a:spLocks noGrp="1"/>
          </p:cNvSpPr>
          <p:nvPr>
            <p:ph type="ftr" sz="quarter" idx="11"/>
          </p:nvPr>
        </p:nvSpPr>
        <p:spPr/>
        <p:txBody>
          <a:bodyPr/>
          <a:lstStyle>
            <a:extLst/>
          </a:lstStyle>
          <a:p>
            <a:pPr>
              <a:defRPr/>
            </a:pPr>
            <a:endParaRPr lang="fi-FI"/>
          </a:p>
        </p:txBody>
      </p:sp>
      <p:sp>
        <p:nvSpPr>
          <p:cNvPr id="5" name="Dian numeron paikkamerkki 4"/>
          <p:cNvSpPr>
            <a:spLocks noGrp="1"/>
          </p:cNvSpPr>
          <p:nvPr>
            <p:ph type="sldNum" sz="quarter" idx="12"/>
          </p:nvPr>
        </p:nvSpPr>
        <p:spPr/>
        <p:txBody>
          <a:bodyPr/>
          <a:lstStyle>
            <a:extLst/>
          </a:lstStyle>
          <a:p>
            <a:pPr>
              <a:defRPr/>
            </a:pPr>
            <a:fld id="{F2C934A1-4E2A-4C93-A06E-BEE201ECEDE4}" type="slidenum">
              <a:rPr lang="fi-FI" smtClean="0"/>
              <a:pPr>
                <a:defRPr/>
              </a:pPr>
              <a:t>‹#›</a:t>
            </a:fld>
            <a:endParaRPr lang="fi-F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5" name="Suorakulmio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Päivämäärän paikkamerkki 1"/>
          <p:cNvSpPr>
            <a:spLocks noGrp="1"/>
          </p:cNvSpPr>
          <p:nvPr>
            <p:ph type="dt" sz="half" idx="10"/>
          </p:nvPr>
        </p:nvSpPr>
        <p:spPr/>
        <p:txBody>
          <a:bodyPr/>
          <a:lstStyle>
            <a:extLst/>
          </a:lstStyle>
          <a:p>
            <a:pPr>
              <a:defRPr/>
            </a:pPr>
            <a:endParaRPr lang="fi-FI"/>
          </a:p>
        </p:txBody>
      </p:sp>
      <p:sp>
        <p:nvSpPr>
          <p:cNvPr id="3" name="Alatunnisteen paikkamerkki 2"/>
          <p:cNvSpPr>
            <a:spLocks noGrp="1"/>
          </p:cNvSpPr>
          <p:nvPr>
            <p:ph type="ftr" sz="quarter" idx="11"/>
          </p:nvPr>
        </p:nvSpPr>
        <p:spPr/>
        <p:txBody>
          <a:bodyPr/>
          <a:lstStyle>
            <a:extLst/>
          </a:lstStyle>
          <a:p>
            <a:pPr>
              <a:defRPr/>
            </a:pPr>
            <a:endParaRPr lang="fi-FI"/>
          </a:p>
        </p:txBody>
      </p:sp>
      <p:sp>
        <p:nvSpPr>
          <p:cNvPr id="4" name="Dian numeron paikkamerkki 3"/>
          <p:cNvSpPr>
            <a:spLocks noGrp="1"/>
          </p:cNvSpPr>
          <p:nvPr>
            <p:ph type="sldNum" sz="quarter" idx="12"/>
          </p:nvPr>
        </p:nvSpPr>
        <p:spPr/>
        <p:txBody>
          <a:bodyPr/>
          <a:lstStyle>
            <a:extLst/>
          </a:lstStyle>
          <a:p>
            <a:pPr>
              <a:defRPr/>
            </a:pPr>
            <a:fld id="{CD098273-3929-4FB0-8A06-3940D4B84876}" type="slidenum">
              <a:rPr lang="fi-FI" smtClean="0"/>
              <a:pPr>
                <a:defRPr/>
              </a:pPr>
              <a:t>‹#›</a:t>
            </a:fld>
            <a:endParaRPr lang="fi-FI"/>
          </a:p>
        </p:txBody>
      </p:sp>
      <p:sp>
        <p:nvSpPr>
          <p:cNvPr id="6" name="Suorakulmio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fi-FI" smtClean="0"/>
              <a:t>Muokkaa perustyyl. napsautt.</a:t>
            </a:r>
            <a:endParaRPr kumimoji="0" lang="en-US"/>
          </a:p>
        </p:txBody>
      </p:sp>
      <p:sp>
        <p:nvSpPr>
          <p:cNvPr id="3" name="Tekstin paikkamerkki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i-FI" smtClean="0"/>
              <a:t>Muokkaa tekstin perustyylejä napsauttamalla</a:t>
            </a:r>
          </a:p>
        </p:txBody>
      </p:sp>
      <p:sp>
        <p:nvSpPr>
          <p:cNvPr id="4" name="Sisällön paikkamerkki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i-FI" smtClean="0"/>
              <a:t>Muokkaa tekstin perustyylejä napsauttamalla</a:t>
            </a:r>
          </a:p>
          <a:p>
            <a:pPr lvl="1" eaLnBrk="1" latinLnBrk="0" hangingPunct="1"/>
            <a:r>
              <a:rPr lang="fi-FI" smtClean="0"/>
              <a:t>toinen taso</a:t>
            </a:r>
          </a:p>
          <a:p>
            <a:pPr lvl="2" eaLnBrk="1" latinLnBrk="0" hangingPunct="1"/>
            <a:r>
              <a:rPr lang="fi-FI" smtClean="0"/>
              <a:t>kolmas taso</a:t>
            </a:r>
          </a:p>
          <a:p>
            <a:pPr lvl="3" eaLnBrk="1" latinLnBrk="0" hangingPunct="1"/>
            <a:r>
              <a:rPr lang="fi-FI" smtClean="0"/>
              <a:t>neljäs taso</a:t>
            </a:r>
          </a:p>
          <a:p>
            <a:pPr lvl="4" eaLnBrk="1" latinLnBrk="0" hangingPunct="1"/>
            <a:r>
              <a:rPr lang="fi-FI" smtClean="0"/>
              <a:t>viides taso</a:t>
            </a:r>
            <a:endParaRPr kumimoji="0" lang="en-US"/>
          </a:p>
        </p:txBody>
      </p:sp>
      <p:sp>
        <p:nvSpPr>
          <p:cNvPr id="5" name="Päivämäärän paikkamerkki 4"/>
          <p:cNvSpPr>
            <a:spLocks noGrp="1"/>
          </p:cNvSpPr>
          <p:nvPr>
            <p:ph type="dt" sz="half" idx="10"/>
          </p:nvPr>
        </p:nvSpPr>
        <p:spPr/>
        <p:txBody>
          <a:bodyPr/>
          <a:lstStyle>
            <a:extLst/>
          </a:lstStyle>
          <a:p>
            <a:pPr>
              <a:defRPr/>
            </a:pPr>
            <a:endParaRPr lang="fi-FI"/>
          </a:p>
        </p:txBody>
      </p:sp>
      <p:sp>
        <p:nvSpPr>
          <p:cNvPr id="6" name="Alatunnisteen paikkamerkki 5"/>
          <p:cNvSpPr>
            <a:spLocks noGrp="1"/>
          </p:cNvSpPr>
          <p:nvPr>
            <p:ph type="ftr" sz="quarter" idx="11"/>
          </p:nvPr>
        </p:nvSpPr>
        <p:spPr/>
        <p:txBody>
          <a:bodyPr/>
          <a:lstStyle>
            <a:extLst/>
          </a:lstStyle>
          <a:p>
            <a:pPr>
              <a:defRPr/>
            </a:pPr>
            <a:endParaRPr lang="fi-FI"/>
          </a:p>
        </p:txBody>
      </p:sp>
      <p:sp>
        <p:nvSpPr>
          <p:cNvPr id="7" name="Dian numeron paikkamerkki 6"/>
          <p:cNvSpPr>
            <a:spLocks noGrp="1"/>
          </p:cNvSpPr>
          <p:nvPr>
            <p:ph type="sldNum" sz="quarter" idx="12"/>
          </p:nvPr>
        </p:nvSpPr>
        <p:spPr/>
        <p:txBody>
          <a:bodyPr/>
          <a:lstStyle>
            <a:extLst/>
          </a:lstStyle>
          <a:p>
            <a:pPr>
              <a:defRPr/>
            </a:pPr>
            <a:fld id="{4606B64F-3B41-484E-8738-C3842E7452D3}" type="slidenum">
              <a:rPr lang="fi-FI" smtClean="0"/>
              <a:pPr>
                <a:defRPr/>
              </a:pPr>
              <a:t>‹#›</a:t>
            </a:fld>
            <a:endParaRPr lang="fi-FI"/>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fi-FI" smtClean="0"/>
              <a:t>Muokkaa perustyyl. napsautt.</a:t>
            </a:r>
            <a:endParaRPr kumimoji="0" lang="en-US"/>
          </a:p>
        </p:txBody>
      </p:sp>
      <p:sp>
        <p:nvSpPr>
          <p:cNvPr id="5" name="Päivämäärän paikkamerkki 4"/>
          <p:cNvSpPr>
            <a:spLocks noGrp="1"/>
          </p:cNvSpPr>
          <p:nvPr>
            <p:ph type="dt" sz="half" idx="10"/>
          </p:nvPr>
        </p:nvSpPr>
        <p:spPr/>
        <p:txBody>
          <a:bodyPr/>
          <a:lstStyle>
            <a:extLst/>
          </a:lstStyle>
          <a:p>
            <a:pPr>
              <a:defRPr/>
            </a:pPr>
            <a:endParaRPr lang="fi-FI"/>
          </a:p>
        </p:txBody>
      </p:sp>
      <p:sp>
        <p:nvSpPr>
          <p:cNvPr id="6" name="Alatunnisteen paikkamerkki 5"/>
          <p:cNvSpPr>
            <a:spLocks noGrp="1"/>
          </p:cNvSpPr>
          <p:nvPr>
            <p:ph type="ftr" sz="quarter" idx="11"/>
          </p:nvPr>
        </p:nvSpPr>
        <p:spPr/>
        <p:txBody>
          <a:bodyPr/>
          <a:lstStyle>
            <a:extLst/>
          </a:lstStyle>
          <a:p>
            <a:pPr>
              <a:defRPr/>
            </a:pPr>
            <a:endParaRPr lang="fi-FI"/>
          </a:p>
        </p:txBody>
      </p:sp>
      <p:sp>
        <p:nvSpPr>
          <p:cNvPr id="7" name="Dian numeron paikkamerkki 6"/>
          <p:cNvSpPr>
            <a:spLocks noGrp="1"/>
          </p:cNvSpPr>
          <p:nvPr>
            <p:ph type="sldNum" sz="quarter" idx="12"/>
          </p:nvPr>
        </p:nvSpPr>
        <p:spPr/>
        <p:txBody>
          <a:bodyPr/>
          <a:lstStyle>
            <a:extLst/>
          </a:lstStyle>
          <a:p>
            <a:pPr>
              <a:defRPr/>
            </a:pPr>
            <a:fld id="{9DE2A151-3B4D-46A5-89FA-AD5C1EA64249}" type="slidenum">
              <a:rPr lang="fi-FI" smtClean="0"/>
              <a:pPr>
                <a:defRPr/>
              </a:pPr>
              <a:t>‹#›</a:t>
            </a:fld>
            <a:endParaRPr lang="fi-FI"/>
          </a:p>
        </p:txBody>
      </p:sp>
      <p:sp>
        <p:nvSpPr>
          <p:cNvPr id="8" name="Suorakulmio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Kuvan paikkamerkki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i-FI" smtClean="0"/>
              <a:t>Lisää kuva napsauttamalla kuvaketta</a:t>
            </a:r>
            <a:endParaRPr kumimoji="0" lang="en-US" dirty="0"/>
          </a:p>
        </p:txBody>
      </p:sp>
      <p:sp>
        <p:nvSpPr>
          <p:cNvPr id="9" name="Vuokaavio: Prosessi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Vuokaavio: Prosessi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kstin paikkamerkki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i-FI" smtClean="0"/>
              <a:t>Muokkaa tekstin perustyylejä napsauttamalla</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4000">
              <a:srgbClr val="00B050"/>
            </a:gs>
            <a:gs pos="88498">
              <a:srgbClr val="92D050"/>
            </a:gs>
            <a:gs pos="0">
              <a:srgbClr val="FFC000"/>
            </a:gs>
            <a:gs pos="33000">
              <a:srgbClr val="F2750E"/>
            </a:gs>
            <a:gs pos="48000">
              <a:srgbClr val="E4851C"/>
            </a:gs>
            <a:gs pos="77000">
              <a:srgbClr val="FFC000"/>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7" name="Sektori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i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ngas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Suorakulmio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Otsikon paikkamerkki 4"/>
          <p:cNvSpPr>
            <a:spLocks noGrp="1"/>
          </p:cNvSpPr>
          <p:nvPr>
            <p:ph type="title"/>
          </p:nvPr>
        </p:nvSpPr>
        <p:spPr>
          <a:xfrm>
            <a:off x="1435608" y="274638"/>
            <a:ext cx="7498080" cy="1143000"/>
          </a:xfrm>
          <a:prstGeom prst="rect">
            <a:avLst/>
          </a:prstGeom>
        </p:spPr>
        <p:txBody>
          <a:bodyPr anchor="ctr">
            <a:normAutofit/>
          </a:bodyPr>
          <a:lstStyle>
            <a:extLst/>
          </a:lstStyle>
          <a:p>
            <a:r>
              <a:rPr kumimoji="0" lang="fi-FI" smtClean="0"/>
              <a:t>Muokkaa perustyyl. napsautt.</a:t>
            </a:r>
            <a:endParaRPr kumimoji="0" lang="en-US"/>
          </a:p>
        </p:txBody>
      </p:sp>
      <p:sp>
        <p:nvSpPr>
          <p:cNvPr id="9" name="Tekstin paikkamerkki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fi-FI" smtClean="0"/>
              <a:t>Muokkaa tekstin perustyylejä napsauttamalla</a:t>
            </a:r>
          </a:p>
          <a:p>
            <a:pPr lvl="1" eaLnBrk="1" latinLnBrk="0" hangingPunct="1"/>
            <a:r>
              <a:rPr kumimoji="0" lang="fi-FI" smtClean="0"/>
              <a:t>toinen taso</a:t>
            </a:r>
          </a:p>
          <a:p>
            <a:pPr lvl="2" eaLnBrk="1" latinLnBrk="0" hangingPunct="1"/>
            <a:r>
              <a:rPr kumimoji="0" lang="fi-FI" smtClean="0"/>
              <a:t>kolmas taso</a:t>
            </a:r>
          </a:p>
          <a:p>
            <a:pPr lvl="3" eaLnBrk="1" latinLnBrk="0" hangingPunct="1"/>
            <a:r>
              <a:rPr kumimoji="0" lang="fi-FI" smtClean="0"/>
              <a:t>neljäs taso</a:t>
            </a:r>
          </a:p>
          <a:p>
            <a:pPr lvl="4" eaLnBrk="1" latinLnBrk="0" hangingPunct="1"/>
            <a:r>
              <a:rPr kumimoji="0" lang="fi-FI" smtClean="0"/>
              <a:t>viides taso</a:t>
            </a:r>
            <a:endParaRPr kumimoji="0" lang="en-US"/>
          </a:p>
        </p:txBody>
      </p:sp>
      <p:sp>
        <p:nvSpPr>
          <p:cNvPr id="24" name="Päivämäärän paikkamerkki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defRPr/>
            </a:pPr>
            <a:endParaRPr lang="fi-FI"/>
          </a:p>
        </p:txBody>
      </p:sp>
      <p:sp>
        <p:nvSpPr>
          <p:cNvPr id="10" name="Alatunnisteen paikkamerkki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defRPr/>
            </a:pPr>
            <a:endParaRPr lang="fi-FI"/>
          </a:p>
        </p:txBody>
      </p:sp>
      <p:sp>
        <p:nvSpPr>
          <p:cNvPr id="22" name="Dian numeron paikkamerkki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defRPr/>
            </a:pPr>
            <a:fld id="{EDE5B6D1-7047-41E6-B5B8-A766B3E661A9}" type="slidenum">
              <a:rPr lang="fi-FI" smtClean="0"/>
              <a:pPr>
                <a:defRPr/>
              </a:pPr>
              <a:t>‹#›</a:t>
            </a:fld>
            <a:endParaRPr lang="fi-FI"/>
          </a:p>
        </p:txBody>
      </p:sp>
      <p:sp>
        <p:nvSpPr>
          <p:cNvPr id="15" name="Suorakulmio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hf sldNum="0"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1331641" y="377880"/>
            <a:ext cx="7668368" cy="1466944"/>
          </a:xfrm>
        </p:spPr>
        <p:txBody>
          <a:bodyPr>
            <a:noAutofit/>
          </a:bodyPr>
          <a:lstStyle/>
          <a:p>
            <a:r>
              <a:rPr lang="fi-FI" sz="6000" dirty="0" smtClean="0">
                <a:solidFill>
                  <a:srgbClr val="669F2D"/>
                </a:solidFill>
                <a:latin typeface="Calibri" panose="020F0502020204030204" pitchFamily="34" charset="0"/>
              </a:rPr>
              <a:t>Lapsi oman tilanteensa asiantuntijana</a:t>
            </a:r>
            <a:endParaRPr lang="fi-FI" sz="6000" dirty="0">
              <a:solidFill>
                <a:srgbClr val="669F2D"/>
              </a:solidFill>
              <a:latin typeface="Calibri" panose="020F0502020204030204" pitchFamily="34" charset="0"/>
            </a:endParaRPr>
          </a:p>
        </p:txBody>
      </p:sp>
      <p:sp>
        <p:nvSpPr>
          <p:cNvPr id="3" name="Alaotsikko 2"/>
          <p:cNvSpPr>
            <a:spLocks noGrp="1"/>
          </p:cNvSpPr>
          <p:nvPr>
            <p:ph type="subTitle" idx="1"/>
          </p:nvPr>
        </p:nvSpPr>
        <p:spPr>
          <a:xfrm>
            <a:off x="1187624" y="2060848"/>
            <a:ext cx="7507561" cy="4824536"/>
          </a:xfrm>
        </p:spPr>
        <p:txBody>
          <a:bodyPr>
            <a:normAutofit fontScale="47500" lnSpcReduction="20000"/>
          </a:bodyPr>
          <a:lstStyle/>
          <a:p>
            <a:endParaRPr lang="fi-FI" sz="5800" dirty="0" smtClean="0">
              <a:latin typeface="Calibri" panose="020F0502020204030204" pitchFamily="34" charset="0"/>
            </a:endParaRPr>
          </a:p>
          <a:p>
            <a:r>
              <a:rPr lang="fi-FI" sz="8000" dirty="0" smtClean="0">
                <a:latin typeface="Calibri" panose="020F0502020204030204" pitchFamily="34" charset="0"/>
              </a:rPr>
              <a:t>Väkivaltatyön Foorumi 22.8.2019</a:t>
            </a:r>
          </a:p>
          <a:p>
            <a:endParaRPr lang="fi-FI" dirty="0">
              <a:latin typeface="Calibri" panose="020F0502020204030204" pitchFamily="34" charset="0"/>
            </a:endParaRPr>
          </a:p>
          <a:p>
            <a:endParaRPr lang="fi-FI" sz="2200" dirty="0" smtClean="0">
              <a:latin typeface="Calibri" panose="020F0502020204030204" pitchFamily="34" charset="0"/>
            </a:endParaRPr>
          </a:p>
          <a:p>
            <a:endParaRPr lang="fi-FI" sz="2200" dirty="0">
              <a:latin typeface="Calibri" panose="020F0502020204030204" pitchFamily="34" charset="0"/>
            </a:endParaRPr>
          </a:p>
          <a:p>
            <a:endParaRPr lang="fi-FI" sz="2200" dirty="0" smtClean="0">
              <a:latin typeface="Calibri" panose="020F0502020204030204" pitchFamily="34" charset="0"/>
            </a:endParaRPr>
          </a:p>
          <a:p>
            <a:endParaRPr lang="fi-FI" sz="2200" dirty="0" smtClean="0">
              <a:latin typeface="Calibri" panose="020F0502020204030204" pitchFamily="34" charset="0"/>
            </a:endParaRPr>
          </a:p>
          <a:p>
            <a:endParaRPr lang="fi-FI" sz="4900" dirty="0" smtClean="0">
              <a:latin typeface="Calibri" panose="020F0502020204030204" pitchFamily="34" charset="0"/>
            </a:endParaRPr>
          </a:p>
          <a:p>
            <a:endParaRPr lang="fi-FI" sz="3800" dirty="0" smtClean="0">
              <a:latin typeface="Calibri" panose="020F0502020204030204" pitchFamily="34" charset="0"/>
            </a:endParaRPr>
          </a:p>
          <a:p>
            <a:endParaRPr lang="fi-FI" sz="3800" dirty="0">
              <a:latin typeface="Calibri" panose="020F0502020204030204" pitchFamily="34" charset="0"/>
            </a:endParaRPr>
          </a:p>
          <a:p>
            <a:r>
              <a:rPr lang="fi-FI" sz="3800" dirty="0" smtClean="0">
                <a:latin typeface="Calibri" panose="020F0502020204030204" pitchFamily="34" charset="0"/>
              </a:rPr>
              <a:t>Tampereen ensi- ja turvakoti  ry/ Perhekulma Puhuri</a:t>
            </a:r>
          </a:p>
          <a:p>
            <a:r>
              <a:rPr lang="fi-FI" sz="3800" dirty="0" smtClean="0">
                <a:latin typeface="Calibri" panose="020F0502020204030204" pitchFamily="34" charset="0"/>
              </a:rPr>
              <a:t>Anne Tiainen ja Teija Hollo</a:t>
            </a:r>
          </a:p>
          <a:p>
            <a:r>
              <a:rPr lang="fi-FI" sz="3800" dirty="0" smtClean="0">
                <a:latin typeface="Calibri" panose="020F0502020204030204" pitchFamily="34" charset="0"/>
              </a:rPr>
              <a:t>väkivaltatyö </a:t>
            </a:r>
          </a:p>
          <a:p>
            <a:r>
              <a:rPr lang="fi-FI" sz="3800" dirty="0" smtClean="0"/>
              <a:t>                    </a:t>
            </a:r>
            <a:r>
              <a:rPr lang="fi-FI" sz="3300" dirty="0" smtClean="0"/>
              <a:t>                                      </a:t>
            </a:r>
          </a:p>
          <a:p>
            <a:r>
              <a:rPr lang="fi-FI" sz="3300" dirty="0"/>
              <a:t> </a:t>
            </a:r>
            <a:r>
              <a:rPr lang="fi-FI" sz="3300" dirty="0" smtClean="0"/>
              <a:t>                                                                          </a:t>
            </a:r>
            <a:endParaRPr lang="fi-FI" sz="3300" dirty="0" smtClean="0">
              <a:latin typeface="Calibri" panose="020F0502020204030204" pitchFamily="34" charset="0"/>
            </a:endParaRPr>
          </a:p>
          <a:p>
            <a:r>
              <a:rPr lang="fi-FI" dirty="0"/>
              <a:t> </a:t>
            </a:r>
            <a:r>
              <a:rPr lang="fi-FI" dirty="0" smtClean="0"/>
              <a:t>                                                           </a:t>
            </a:r>
          </a:p>
        </p:txBody>
      </p:sp>
      <p:pic>
        <p:nvPicPr>
          <p:cNvPr id="4" name="Picture 11" descr="\\tetukodc101\FOLDERS$\tha\Documents\Omat kuvatiedostot\tampere_etl_vari_oikea_rgb.JPG"/>
          <p:cNvPicPr>
            <a:picLocks noChangeAspect="1" noChangeArrowheads="1"/>
          </p:cNvPicPr>
          <p:nvPr/>
        </p:nvPicPr>
        <p:blipFill>
          <a:blip r:embed="rId2" cstate="print"/>
          <a:srcRect/>
          <a:stretch>
            <a:fillRect/>
          </a:stretch>
        </p:blipFill>
        <p:spPr bwMode="auto">
          <a:xfrm>
            <a:off x="7236296" y="5949280"/>
            <a:ext cx="1763712" cy="749300"/>
          </a:xfrm>
          <a:prstGeom prst="rect">
            <a:avLst/>
          </a:prstGeom>
          <a:noFill/>
          <a:ln w="9525">
            <a:noFill/>
            <a:miter lim="800000"/>
            <a:headEnd/>
            <a:tailEnd/>
          </a:ln>
        </p:spPr>
      </p:pic>
    </p:spTree>
    <p:extLst>
      <p:ext uri="{BB962C8B-B14F-4D97-AF65-F5344CB8AC3E}">
        <p14:creationId xmlns:p14="http://schemas.microsoft.com/office/powerpoint/2010/main" val="30277208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a:bodyPr>
          <a:lstStyle/>
          <a:p>
            <a:pPr eaLnBrk="1" hangingPunct="1"/>
            <a:r>
              <a:rPr lang="fi-FI" sz="4400" dirty="0" smtClean="0">
                <a:solidFill>
                  <a:srgbClr val="669F2D"/>
                </a:solidFill>
                <a:effectLst>
                  <a:outerShdw blurRad="38100" dist="38100" dir="2700000" algn="tl">
                    <a:srgbClr val="000000">
                      <a:alpha val="43137"/>
                    </a:srgbClr>
                  </a:outerShdw>
                </a:effectLst>
                <a:latin typeface="Calibri" panose="020F0502020204030204" pitchFamily="34" charset="0"/>
              </a:rPr>
              <a:t>Työmenetelmiä</a:t>
            </a:r>
          </a:p>
        </p:txBody>
      </p:sp>
      <p:sp>
        <p:nvSpPr>
          <p:cNvPr id="5123" name="Rectangle 3"/>
          <p:cNvSpPr>
            <a:spLocks noGrp="1" noChangeArrowheads="1"/>
          </p:cNvSpPr>
          <p:nvPr>
            <p:ph idx="1"/>
          </p:nvPr>
        </p:nvSpPr>
        <p:spPr>
          <a:xfrm>
            <a:off x="1187450" y="1989138"/>
            <a:ext cx="7340600" cy="4114800"/>
          </a:xfrm>
        </p:spPr>
        <p:txBody>
          <a:bodyPr>
            <a:normAutofit/>
          </a:bodyPr>
          <a:lstStyle/>
          <a:p>
            <a:r>
              <a:rPr lang="fi-FI" sz="2800" dirty="0">
                <a:latin typeface="Calibri" panose="020F0502020204030204" pitchFamily="34" charset="0"/>
              </a:rPr>
              <a:t>Kaikkea voi käyttää ja soveltaa, ei ole niin tärkeää se mikä on ”oikea” menetelmä jonkun asian käsittelyyn. </a:t>
            </a:r>
          </a:p>
          <a:p>
            <a:r>
              <a:rPr lang="fi-FI" sz="2800" dirty="0">
                <a:latin typeface="Calibri" panose="020F0502020204030204" pitchFamily="34" charset="0"/>
              </a:rPr>
              <a:t>Lapsilähtöisiä menetelmiä, mikä toimii yhden kanssa, ei välttämättä toisen kanssa.</a:t>
            </a:r>
          </a:p>
          <a:p>
            <a:r>
              <a:rPr lang="fi-FI" sz="2800" dirty="0">
                <a:latin typeface="Calibri" panose="020F0502020204030204" pitchFamily="34" charset="0"/>
              </a:rPr>
              <a:t>Aikuisen tehtävä olla utelias ja tutustua lapseen, jotta voi toimia yksilöllisesti jokaisen lapsen kanssa.</a:t>
            </a:r>
          </a:p>
          <a:p>
            <a:pPr eaLnBrk="1" hangingPunct="1">
              <a:lnSpc>
                <a:spcPct val="80000"/>
              </a:lnSpc>
              <a:buFontTx/>
              <a:buNone/>
            </a:pPr>
            <a:endParaRPr lang="fi-FI" sz="2800" dirty="0" smtClean="0">
              <a:latin typeface="Calibri" panose="020F0502020204030204" pitchFamily="34" charset="0"/>
            </a:endParaRPr>
          </a:p>
          <a:p>
            <a:pPr eaLnBrk="1" hangingPunct="1">
              <a:lnSpc>
                <a:spcPct val="80000"/>
              </a:lnSpc>
              <a:buFontTx/>
              <a:buNone/>
            </a:pPr>
            <a:endParaRPr lang="fi-FI" sz="2800" dirty="0">
              <a:latin typeface="Calibri" panose="020F0502020204030204" pitchFamily="34" charset="0"/>
            </a:endParaRPr>
          </a:p>
          <a:p>
            <a:pPr eaLnBrk="1" hangingPunct="1">
              <a:lnSpc>
                <a:spcPct val="80000"/>
              </a:lnSpc>
              <a:buFontTx/>
              <a:buNone/>
            </a:pPr>
            <a:endParaRPr lang="fi-FI" sz="2800" dirty="0" smtClean="0">
              <a:latin typeface="Calibri" panose="020F0502020204030204" pitchFamily="34" charset="0"/>
            </a:endParaRPr>
          </a:p>
          <a:p>
            <a:pPr eaLnBrk="1" hangingPunct="1">
              <a:lnSpc>
                <a:spcPct val="80000"/>
              </a:lnSpc>
              <a:buFontTx/>
              <a:buNone/>
            </a:pPr>
            <a:endParaRPr lang="fi-FI" sz="2800" dirty="0" smtClean="0">
              <a:latin typeface="Calibri" panose="020F0502020204030204" pitchFamily="34" charset="0"/>
            </a:endParaRPr>
          </a:p>
          <a:p>
            <a:pPr eaLnBrk="1" hangingPunct="1">
              <a:lnSpc>
                <a:spcPct val="80000"/>
              </a:lnSpc>
              <a:buFontTx/>
              <a:buNone/>
            </a:pPr>
            <a:endParaRPr lang="fi-FI" sz="6000" dirty="0">
              <a:latin typeface="Tahoma" pitchFamily="34" charset="0"/>
            </a:endParaRPr>
          </a:p>
          <a:p>
            <a:pPr eaLnBrk="1" hangingPunct="1">
              <a:lnSpc>
                <a:spcPct val="80000"/>
              </a:lnSpc>
              <a:buFontTx/>
              <a:buNone/>
            </a:pPr>
            <a:endParaRPr lang="fi-FI" sz="6000" dirty="0" smtClean="0">
              <a:latin typeface="Tahoma" pitchFamily="34" charset="0"/>
            </a:endParaRPr>
          </a:p>
        </p:txBody>
      </p:sp>
      <p:sp>
        <p:nvSpPr>
          <p:cNvPr id="5124" name="Rectangle 4"/>
          <p:cNvSpPr>
            <a:spLocks noGrp="1" noChangeArrowheads="1"/>
          </p:cNvSpPr>
          <p:nvPr>
            <p:ph type="body" sz="half" idx="4294967295"/>
          </p:nvPr>
        </p:nvSpPr>
        <p:spPr>
          <a:xfrm>
            <a:off x="5689600" y="1844675"/>
            <a:ext cx="3454400" cy="4251325"/>
          </a:xfrm>
        </p:spPr>
        <p:txBody>
          <a:bodyPr/>
          <a:lstStyle/>
          <a:p>
            <a:pPr>
              <a:lnSpc>
                <a:spcPct val="80000"/>
              </a:lnSpc>
            </a:pPr>
            <a:endParaRPr lang="fi-FI" sz="1400" dirty="0" smtClean="0">
              <a:latin typeface="Tahoma" pitchFamily="34" charset="0"/>
            </a:endParaRPr>
          </a:p>
          <a:p>
            <a:pPr>
              <a:lnSpc>
                <a:spcPct val="80000"/>
              </a:lnSpc>
            </a:pPr>
            <a:endParaRPr lang="fi-FI" sz="1800" dirty="0" smtClean="0">
              <a:latin typeface="Tahoma" pitchFamily="34" charset="0"/>
            </a:endParaRPr>
          </a:p>
          <a:p>
            <a:pPr>
              <a:lnSpc>
                <a:spcPct val="80000"/>
              </a:lnSpc>
            </a:pPr>
            <a:endParaRPr lang="fi-FI" sz="1800" dirty="0" smtClean="0">
              <a:latin typeface="Tahoma" pitchFamily="34" charset="0"/>
            </a:endParaRPr>
          </a:p>
        </p:txBody>
      </p:sp>
      <p:sp>
        <p:nvSpPr>
          <p:cNvPr id="5125" name="Rectangle 4"/>
          <p:cNvSpPr>
            <a:spLocks noChangeArrowheads="1"/>
          </p:cNvSpPr>
          <p:nvPr/>
        </p:nvSpPr>
        <p:spPr bwMode="auto">
          <a:xfrm>
            <a:off x="6300788" y="6324600"/>
            <a:ext cx="3554412" cy="336550"/>
          </a:xfrm>
          <a:prstGeom prst="rect">
            <a:avLst/>
          </a:prstGeom>
          <a:noFill/>
          <a:ln w="9525">
            <a:noFill/>
            <a:miter lim="800000"/>
            <a:headEnd/>
            <a:tailEnd/>
          </a:ln>
        </p:spPr>
        <p:txBody>
          <a:bodyPr>
            <a:spAutoFit/>
          </a:bodyPr>
          <a:lstStyle/>
          <a:p>
            <a:pPr eaLnBrk="0" hangingPunct="0">
              <a:spcBef>
                <a:spcPct val="50000"/>
              </a:spcBef>
            </a:pPr>
            <a:r>
              <a:rPr lang="fi-FI" sz="1600">
                <a:latin typeface="Tahoma" pitchFamily="34" charset="0"/>
              </a:rPr>
              <a:t>    </a:t>
            </a:r>
            <a:endParaRPr lang="en-US" sz="1600">
              <a:latin typeface="Tahoma" pitchFamily="34" charset="0"/>
            </a:endParaRPr>
          </a:p>
        </p:txBody>
      </p:sp>
      <p:sp>
        <p:nvSpPr>
          <p:cNvPr id="5128" name="Päivämäärän paikkamerkki 8"/>
          <p:cNvSpPr txBox="1">
            <a:spLocks noGrp="1"/>
          </p:cNvSpPr>
          <p:nvPr/>
        </p:nvSpPr>
        <p:spPr bwMode="auto">
          <a:xfrm>
            <a:off x="457200" y="6096000"/>
            <a:ext cx="1905000" cy="457200"/>
          </a:xfrm>
          <a:prstGeom prst="rect">
            <a:avLst/>
          </a:prstGeom>
          <a:noFill/>
          <a:ln w="9525">
            <a:noFill/>
            <a:miter lim="800000"/>
            <a:headEnd/>
            <a:tailEnd/>
          </a:ln>
        </p:spPr>
        <p:txBody>
          <a:bodyPr/>
          <a:lstStyle/>
          <a:p>
            <a:endParaRPr lang="fi-FI" sz="1000">
              <a:latin typeface="Tahoma" pitchFamily="34" charset="0"/>
            </a:endParaRPr>
          </a:p>
        </p:txBody>
      </p:sp>
      <p:pic>
        <p:nvPicPr>
          <p:cNvPr id="5129" name="Picture 11" descr="\\tetukodc101\FOLDERS$\tha\Documents\Omat kuvatiedostot\tampere_etl_vari_oikea_rgb.JPG"/>
          <p:cNvPicPr>
            <a:picLocks noChangeAspect="1" noChangeArrowheads="1"/>
          </p:cNvPicPr>
          <p:nvPr/>
        </p:nvPicPr>
        <p:blipFill>
          <a:blip r:embed="rId2" cstate="print"/>
          <a:srcRect/>
          <a:stretch>
            <a:fillRect/>
          </a:stretch>
        </p:blipFill>
        <p:spPr bwMode="auto">
          <a:xfrm>
            <a:off x="7236296" y="5949280"/>
            <a:ext cx="1763712" cy="749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331640" y="362731"/>
            <a:ext cx="7498080" cy="1143000"/>
          </a:xfrm>
        </p:spPr>
        <p:txBody>
          <a:bodyPr>
            <a:normAutofit/>
          </a:bodyPr>
          <a:lstStyle/>
          <a:p>
            <a:pPr eaLnBrk="1" hangingPunct="1"/>
            <a:r>
              <a:rPr lang="fi-FI" sz="4400" dirty="0" smtClean="0">
                <a:solidFill>
                  <a:srgbClr val="669F2D"/>
                </a:solidFill>
                <a:latin typeface="Calibri" panose="020F0502020204030204" pitchFamily="34" charset="0"/>
              </a:rPr>
              <a:t>Leikki</a:t>
            </a:r>
          </a:p>
        </p:txBody>
      </p:sp>
      <p:sp>
        <p:nvSpPr>
          <p:cNvPr id="5123" name="Rectangle 3"/>
          <p:cNvSpPr>
            <a:spLocks noGrp="1" noChangeArrowheads="1"/>
          </p:cNvSpPr>
          <p:nvPr>
            <p:ph idx="1"/>
          </p:nvPr>
        </p:nvSpPr>
        <p:spPr>
          <a:xfrm>
            <a:off x="1187450" y="1989138"/>
            <a:ext cx="7340600" cy="4114800"/>
          </a:xfrm>
        </p:spPr>
        <p:txBody>
          <a:bodyPr>
            <a:normAutofit lnSpcReduction="10000"/>
          </a:bodyPr>
          <a:lstStyle/>
          <a:p>
            <a:pPr eaLnBrk="1" hangingPunct="1">
              <a:lnSpc>
                <a:spcPct val="80000"/>
              </a:lnSpc>
              <a:buFontTx/>
              <a:buNone/>
            </a:pPr>
            <a:endParaRPr lang="fi-FI" sz="2000" dirty="0" smtClean="0">
              <a:latin typeface="Tahoma" pitchFamily="34" charset="0"/>
            </a:endParaRPr>
          </a:p>
          <a:p>
            <a:pPr eaLnBrk="1" hangingPunct="1">
              <a:lnSpc>
                <a:spcPct val="80000"/>
              </a:lnSpc>
              <a:buFontTx/>
              <a:buNone/>
            </a:pPr>
            <a:endParaRPr lang="fi-FI" sz="1600" dirty="0" smtClean="0">
              <a:latin typeface="Tahoma" pitchFamily="34" charset="0"/>
            </a:endParaRPr>
          </a:p>
          <a:p>
            <a:pPr>
              <a:lnSpc>
                <a:spcPct val="80000"/>
              </a:lnSpc>
            </a:pPr>
            <a:r>
              <a:rPr lang="fi-FI" sz="2400" dirty="0" smtClean="0">
                <a:latin typeface="Calibri" panose="020F0502020204030204" pitchFamily="34" charset="0"/>
              </a:rPr>
              <a:t>Leikin kautta tulevaa tietoa havainnoidaan. Kuinka lapsi heittäytyy leikkiin,</a:t>
            </a:r>
          </a:p>
          <a:p>
            <a:pPr marL="82296" indent="0">
              <a:lnSpc>
                <a:spcPct val="80000"/>
              </a:lnSpc>
              <a:buNone/>
            </a:pPr>
            <a:r>
              <a:rPr lang="fi-FI" sz="2400" dirty="0" smtClean="0">
                <a:latin typeface="Calibri" panose="020F0502020204030204" pitchFamily="34" charset="0"/>
              </a:rPr>
              <a:t>     </a:t>
            </a:r>
            <a:r>
              <a:rPr lang="fi-FI" sz="2400" dirty="0" err="1" smtClean="0">
                <a:latin typeface="Calibri" panose="020F0502020204030204" pitchFamily="34" charset="0"/>
              </a:rPr>
              <a:t>roolitukset</a:t>
            </a:r>
            <a:r>
              <a:rPr lang="fi-FI" sz="2400" dirty="0" smtClean="0">
                <a:latin typeface="Calibri" panose="020F0502020204030204" pitchFamily="34" charset="0"/>
              </a:rPr>
              <a:t>, leikkimisen taidot, traumaleikki</a:t>
            </a:r>
            <a:r>
              <a:rPr lang="fi-FI" sz="2400" dirty="0">
                <a:latin typeface="Calibri" panose="020F0502020204030204" pitchFamily="34" charset="0"/>
              </a:rPr>
              <a:t>.</a:t>
            </a:r>
            <a:r>
              <a:rPr lang="fi-FI" sz="2400" dirty="0" smtClean="0">
                <a:latin typeface="Calibri" panose="020F0502020204030204" pitchFamily="34" charset="0"/>
              </a:rPr>
              <a:t> </a:t>
            </a:r>
          </a:p>
          <a:p>
            <a:pPr>
              <a:lnSpc>
                <a:spcPct val="80000"/>
              </a:lnSpc>
            </a:pPr>
            <a:endParaRPr lang="fi-FI" sz="2400" dirty="0">
              <a:latin typeface="Calibri" panose="020F0502020204030204" pitchFamily="34" charset="0"/>
            </a:endParaRPr>
          </a:p>
          <a:p>
            <a:pPr>
              <a:lnSpc>
                <a:spcPct val="80000"/>
              </a:lnSpc>
            </a:pPr>
            <a:r>
              <a:rPr lang="fi-FI" sz="2400" dirty="0" smtClean="0">
                <a:latin typeface="Calibri" panose="020F0502020204030204" pitchFamily="34" charset="0"/>
              </a:rPr>
              <a:t>Lapselle luonnollinen ja mielekäs tapa käsitellä kokemiaan asioita, keino jonka avulla lapsen kokemusmaailmaan on mahdollista kurkistaa ja lasta auttaa.</a:t>
            </a:r>
          </a:p>
          <a:p>
            <a:pPr>
              <a:lnSpc>
                <a:spcPct val="80000"/>
              </a:lnSpc>
            </a:pPr>
            <a:endParaRPr lang="fi-FI" sz="2400" dirty="0">
              <a:latin typeface="Calibri" panose="020F0502020204030204" pitchFamily="34" charset="0"/>
            </a:endParaRPr>
          </a:p>
          <a:p>
            <a:pPr>
              <a:lnSpc>
                <a:spcPct val="80000"/>
              </a:lnSpc>
            </a:pPr>
            <a:r>
              <a:rPr lang="fi-FI" sz="2400" dirty="0" smtClean="0">
                <a:latin typeface="Calibri" panose="020F0502020204030204" pitchFamily="34" charset="0"/>
              </a:rPr>
              <a:t>Hyviä työvälineitä: nukkekoti, hälytysajoneuvot, dinosaurukset, hirviölelut, taikahiekka</a:t>
            </a:r>
          </a:p>
          <a:p>
            <a:pPr>
              <a:lnSpc>
                <a:spcPct val="80000"/>
              </a:lnSpc>
            </a:pPr>
            <a:endParaRPr lang="fi-FI" sz="2400" dirty="0">
              <a:latin typeface="Calibri" panose="020F0502020204030204" pitchFamily="34" charset="0"/>
            </a:endParaRPr>
          </a:p>
          <a:p>
            <a:pPr>
              <a:lnSpc>
                <a:spcPct val="80000"/>
              </a:lnSpc>
            </a:pPr>
            <a:endParaRPr lang="fi-FI" sz="2400" dirty="0" smtClean="0">
              <a:latin typeface="Calibri" panose="020F0502020204030204" pitchFamily="34" charset="0"/>
            </a:endParaRPr>
          </a:p>
        </p:txBody>
      </p:sp>
      <p:sp>
        <p:nvSpPr>
          <p:cNvPr id="5124" name="Rectangle 4"/>
          <p:cNvSpPr>
            <a:spLocks noGrp="1" noChangeArrowheads="1"/>
          </p:cNvSpPr>
          <p:nvPr>
            <p:ph type="body" sz="half" idx="4294967295"/>
          </p:nvPr>
        </p:nvSpPr>
        <p:spPr>
          <a:xfrm>
            <a:off x="5689600" y="1844675"/>
            <a:ext cx="3454400" cy="4251325"/>
          </a:xfrm>
        </p:spPr>
        <p:txBody>
          <a:bodyPr/>
          <a:lstStyle/>
          <a:p>
            <a:pPr>
              <a:lnSpc>
                <a:spcPct val="80000"/>
              </a:lnSpc>
            </a:pPr>
            <a:endParaRPr lang="fi-FI" sz="1400" dirty="0" smtClean="0">
              <a:latin typeface="Tahoma" pitchFamily="34" charset="0"/>
            </a:endParaRPr>
          </a:p>
          <a:p>
            <a:pPr>
              <a:lnSpc>
                <a:spcPct val="80000"/>
              </a:lnSpc>
            </a:pPr>
            <a:endParaRPr lang="fi-FI" sz="1800" dirty="0" smtClean="0">
              <a:latin typeface="Tahoma" pitchFamily="34" charset="0"/>
            </a:endParaRPr>
          </a:p>
          <a:p>
            <a:pPr>
              <a:lnSpc>
                <a:spcPct val="80000"/>
              </a:lnSpc>
            </a:pPr>
            <a:endParaRPr lang="fi-FI" sz="1800" dirty="0" smtClean="0">
              <a:latin typeface="Tahoma" pitchFamily="34" charset="0"/>
            </a:endParaRPr>
          </a:p>
        </p:txBody>
      </p:sp>
      <p:sp>
        <p:nvSpPr>
          <p:cNvPr id="5125" name="Rectangle 4"/>
          <p:cNvSpPr>
            <a:spLocks noChangeArrowheads="1"/>
          </p:cNvSpPr>
          <p:nvPr/>
        </p:nvSpPr>
        <p:spPr bwMode="auto">
          <a:xfrm>
            <a:off x="6300788" y="6324600"/>
            <a:ext cx="3554412" cy="336550"/>
          </a:xfrm>
          <a:prstGeom prst="rect">
            <a:avLst/>
          </a:prstGeom>
          <a:noFill/>
          <a:ln w="9525">
            <a:noFill/>
            <a:miter lim="800000"/>
            <a:headEnd/>
            <a:tailEnd/>
          </a:ln>
        </p:spPr>
        <p:txBody>
          <a:bodyPr>
            <a:spAutoFit/>
          </a:bodyPr>
          <a:lstStyle/>
          <a:p>
            <a:pPr eaLnBrk="0" hangingPunct="0">
              <a:spcBef>
                <a:spcPct val="50000"/>
              </a:spcBef>
            </a:pPr>
            <a:r>
              <a:rPr lang="fi-FI" sz="1600">
                <a:latin typeface="Tahoma" pitchFamily="34" charset="0"/>
              </a:rPr>
              <a:t>    </a:t>
            </a:r>
            <a:endParaRPr lang="en-US" sz="1600">
              <a:latin typeface="Tahoma" pitchFamily="34" charset="0"/>
            </a:endParaRPr>
          </a:p>
        </p:txBody>
      </p:sp>
      <p:sp>
        <p:nvSpPr>
          <p:cNvPr id="5128" name="Päivämäärän paikkamerkki 8"/>
          <p:cNvSpPr txBox="1">
            <a:spLocks noGrp="1"/>
          </p:cNvSpPr>
          <p:nvPr/>
        </p:nvSpPr>
        <p:spPr bwMode="auto">
          <a:xfrm>
            <a:off x="457200" y="6096000"/>
            <a:ext cx="1905000" cy="457200"/>
          </a:xfrm>
          <a:prstGeom prst="rect">
            <a:avLst/>
          </a:prstGeom>
          <a:noFill/>
          <a:ln w="9525">
            <a:noFill/>
            <a:miter lim="800000"/>
            <a:headEnd/>
            <a:tailEnd/>
          </a:ln>
        </p:spPr>
        <p:txBody>
          <a:bodyPr/>
          <a:lstStyle/>
          <a:p>
            <a:endParaRPr lang="fi-FI" sz="1000">
              <a:latin typeface="Tahoma" pitchFamily="34" charset="0"/>
            </a:endParaRPr>
          </a:p>
        </p:txBody>
      </p:sp>
      <p:pic>
        <p:nvPicPr>
          <p:cNvPr id="5129" name="Picture 11" descr="\\tetukodc101\FOLDERS$\tha\Documents\Omat kuvatiedostot\tampere_etl_vari_oikea_rgb.JPG"/>
          <p:cNvPicPr>
            <a:picLocks noChangeAspect="1" noChangeArrowheads="1"/>
          </p:cNvPicPr>
          <p:nvPr/>
        </p:nvPicPr>
        <p:blipFill>
          <a:blip r:embed="rId2" cstate="print"/>
          <a:srcRect/>
          <a:stretch>
            <a:fillRect/>
          </a:stretch>
        </p:blipFill>
        <p:spPr bwMode="auto">
          <a:xfrm>
            <a:off x="7236296" y="5949280"/>
            <a:ext cx="1763712" cy="749300"/>
          </a:xfrm>
          <a:prstGeom prst="rect">
            <a:avLst/>
          </a:prstGeom>
          <a:noFill/>
          <a:ln w="9525">
            <a:noFill/>
            <a:miter lim="800000"/>
            <a:headEnd/>
            <a:tailEnd/>
          </a:ln>
        </p:spPr>
      </p:pic>
    </p:spTree>
    <p:extLst>
      <p:ext uri="{BB962C8B-B14F-4D97-AF65-F5344CB8AC3E}">
        <p14:creationId xmlns:p14="http://schemas.microsoft.com/office/powerpoint/2010/main" val="23870483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4400" dirty="0" smtClean="0">
                <a:solidFill>
                  <a:srgbClr val="669F2D"/>
                </a:solidFill>
                <a:latin typeface="Calibri" panose="020F0502020204030204" pitchFamily="34" charset="0"/>
              </a:rPr>
              <a:t>Kortit</a:t>
            </a:r>
            <a:endParaRPr lang="fi-FI" sz="4400" dirty="0">
              <a:solidFill>
                <a:srgbClr val="669F2D"/>
              </a:solidFill>
              <a:latin typeface="Calibri" panose="020F0502020204030204" pitchFamily="34" charset="0"/>
            </a:endParaRPr>
          </a:p>
        </p:txBody>
      </p:sp>
      <p:sp>
        <p:nvSpPr>
          <p:cNvPr id="3" name="Sisällön paikkamerkki 2"/>
          <p:cNvSpPr>
            <a:spLocks noGrp="1"/>
          </p:cNvSpPr>
          <p:nvPr>
            <p:ph idx="1"/>
          </p:nvPr>
        </p:nvSpPr>
        <p:spPr/>
        <p:txBody>
          <a:bodyPr>
            <a:normAutofit fontScale="40000" lnSpcReduction="20000"/>
          </a:bodyPr>
          <a:lstStyle/>
          <a:p>
            <a:pPr>
              <a:lnSpc>
                <a:spcPct val="80000"/>
              </a:lnSpc>
            </a:pPr>
            <a:r>
              <a:rPr lang="fi-FI" sz="5900" dirty="0">
                <a:latin typeface="Calibri" panose="020F0502020204030204" pitchFamily="34" charset="0"/>
              </a:rPr>
              <a:t>Korttien avulla voidaan tehdä perhekuva, kartoittaa </a:t>
            </a:r>
            <a:r>
              <a:rPr lang="fi-FI" sz="5900" dirty="0" smtClean="0">
                <a:latin typeface="Calibri" panose="020F0502020204030204" pitchFamily="34" charset="0"/>
              </a:rPr>
              <a:t>lapsen tunteiden tunnistamista, lapsen vahvuuksia </a:t>
            </a:r>
            <a:r>
              <a:rPr lang="fi-FI" sz="5900" dirty="0">
                <a:latin typeface="Calibri" panose="020F0502020204030204" pitchFamily="34" charset="0"/>
              </a:rPr>
              <a:t>sekä vahvistamisen </a:t>
            </a:r>
            <a:r>
              <a:rPr lang="fi-FI" sz="5900" dirty="0" smtClean="0">
                <a:latin typeface="Calibri" panose="020F0502020204030204" pitchFamily="34" charset="0"/>
              </a:rPr>
              <a:t>alueita.</a:t>
            </a:r>
          </a:p>
          <a:p>
            <a:pPr>
              <a:lnSpc>
                <a:spcPct val="80000"/>
              </a:lnSpc>
            </a:pPr>
            <a:r>
              <a:rPr lang="fi-FI" sz="5900" dirty="0" smtClean="0">
                <a:latin typeface="Calibri" panose="020F0502020204030204" pitchFamily="34" charset="0"/>
              </a:rPr>
              <a:t>Voidaan </a:t>
            </a:r>
            <a:r>
              <a:rPr lang="fi-FI" sz="5900" dirty="0">
                <a:latin typeface="Calibri" panose="020F0502020204030204" pitchFamily="34" charset="0"/>
              </a:rPr>
              <a:t>kartoittaa verkostoja ja arjen kannattelevia </a:t>
            </a:r>
            <a:r>
              <a:rPr lang="fi-FI" sz="5900" dirty="0" smtClean="0">
                <a:latin typeface="Calibri" panose="020F0502020204030204" pitchFamily="34" charset="0"/>
              </a:rPr>
              <a:t>asioita</a:t>
            </a:r>
          </a:p>
          <a:p>
            <a:pPr>
              <a:lnSpc>
                <a:spcPct val="80000"/>
              </a:lnSpc>
            </a:pPr>
            <a:endParaRPr lang="fi-FI" sz="5900" dirty="0">
              <a:latin typeface="Calibri" panose="020F0502020204030204" pitchFamily="34" charset="0"/>
            </a:endParaRPr>
          </a:p>
          <a:p>
            <a:pPr marL="82296" indent="0">
              <a:lnSpc>
                <a:spcPct val="80000"/>
              </a:lnSpc>
              <a:buNone/>
            </a:pPr>
            <a:r>
              <a:rPr lang="fi-FI" sz="5900" dirty="0" smtClean="0">
                <a:latin typeface="Calibri" panose="020F0502020204030204" pitchFamily="34" charset="0"/>
              </a:rPr>
              <a:t>Kivi kortit	(Toimintapuu)</a:t>
            </a:r>
          </a:p>
          <a:p>
            <a:pPr marL="82296" indent="0">
              <a:lnSpc>
                <a:spcPct val="80000"/>
              </a:lnSpc>
              <a:buNone/>
            </a:pPr>
            <a:r>
              <a:rPr lang="fi-FI" sz="5900" dirty="0" smtClean="0">
                <a:latin typeface="Calibri" panose="020F0502020204030204" pitchFamily="34" charset="0"/>
              </a:rPr>
              <a:t>Koala kortit	(Toimintapuu)	 </a:t>
            </a:r>
          </a:p>
          <a:p>
            <a:pPr marL="82296" indent="0">
              <a:lnSpc>
                <a:spcPct val="80000"/>
              </a:lnSpc>
              <a:buNone/>
            </a:pPr>
            <a:r>
              <a:rPr lang="fi-FI" sz="5900" dirty="0" smtClean="0">
                <a:latin typeface="Calibri" panose="020F0502020204030204" pitchFamily="34" charset="0"/>
              </a:rPr>
              <a:t>Nalle kortit	(Pesäpuu ry) </a:t>
            </a:r>
          </a:p>
          <a:p>
            <a:pPr marL="82296" indent="0">
              <a:lnSpc>
                <a:spcPct val="80000"/>
              </a:lnSpc>
              <a:buNone/>
            </a:pPr>
            <a:r>
              <a:rPr lang="fi-FI" sz="5900" dirty="0" smtClean="0">
                <a:latin typeface="Calibri" panose="020F0502020204030204" pitchFamily="34" charset="0"/>
              </a:rPr>
              <a:t>Mahti kortit </a:t>
            </a:r>
          </a:p>
          <a:p>
            <a:pPr marL="82296" indent="0">
              <a:lnSpc>
                <a:spcPct val="80000"/>
              </a:lnSpc>
              <a:buNone/>
            </a:pPr>
            <a:r>
              <a:rPr lang="fi-FI" sz="5900" dirty="0" smtClean="0">
                <a:latin typeface="Calibri" panose="020F0502020204030204" pitchFamily="34" charset="0"/>
              </a:rPr>
              <a:t>Vahvuus kortit	(Pesäpuu ry)</a:t>
            </a:r>
          </a:p>
          <a:p>
            <a:pPr marL="82296" indent="0">
              <a:lnSpc>
                <a:spcPct val="80000"/>
              </a:lnSpc>
              <a:buNone/>
            </a:pPr>
            <a:r>
              <a:rPr lang="fi-FI" sz="5900" dirty="0" smtClean="0">
                <a:latin typeface="Calibri" panose="020F0502020204030204" pitchFamily="34" charset="0"/>
              </a:rPr>
              <a:t>Elämän tärkeät asiat (Pesäpuu ry) </a:t>
            </a:r>
          </a:p>
          <a:p>
            <a:pPr marL="82296" indent="0">
              <a:lnSpc>
                <a:spcPct val="80000"/>
              </a:lnSpc>
              <a:buNone/>
            </a:pPr>
            <a:r>
              <a:rPr lang="fi-FI" sz="5900" dirty="0" err="1" smtClean="0">
                <a:latin typeface="Calibri" panose="020F0502020204030204" pitchFamily="34" charset="0"/>
              </a:rPr>
              <a:t>Mun</a:t>
            </a:r>
            <a:r>
              <a:rPr lang="fi-FI" sz="5900" dirty="0" smtClean="0">
                <a:latin typeface="Calibri" panose="020F0502020204030204" pitchFamily="34" charset="0"/>
              </a:rPr>
              <a:t> </a:t>
            </a:r>
            <a:r>
              <a:rPr lang="fi-FI" sz="5900" dirty="0">
                <a:latin typeface="Calibri" panose="020F0502020204030204" pitchFamily="34" charset="0"/>
              </a:rPr>
              <a:t>stoori </a:t>
            </a:r>
            <a:r>
              <a:rPr lang="fi-FI" sz="5900" dirty="0" smtClean="0">
                <a:latin typeface="Calibri" panose="020F0502020204030204" pitchFamily="34" charset="0"/>
              </a:rPr>
              <a:t>kortit (Toimintapuu)		</a:t>
            </a:r>
            <a:endParaRPr lang="fi-FI" sz="5900" dirty="0">
              <a:latin typeface="Calibri" panose="020F0502020204030204" pitchFamily="34" charset="0"/>
            </a:endParaRPr>
          </a:p>
          <a:p>
            <a:pPr marL="82296" indent="0">
              <a:buNone/>
            </a:pPr>
            <a:endParaRPr lang="fi-FI" sz="5900" dirty="0" smtClean="0">
              <a:latin typeface="Calibri" panose="020F0502020204030204" pitchFamily="34" charset="0"/>
            </a:endParaRPr>
          </a:p>
          <a:p>
            <a:pPr marL="82296" indent="0">
              <a:buNone/>
            </a:pPr>
            <a:r>
              <a:rPr lang="fi-FI" sz="5900" dirty="0">
                <a:latin typeface="Calibri" panose="020F0502020204030204" pitchFamily="34" charset="0"/>
              </a:rPr>
              <a:t> </a:t>
            </a:r>
            <a:r>
              <a:rPr lang="fi-FI" sz="5900" dirty="0" smtClean="0">
                <a:latin typeface="Calibri" panose="020F0502020204030204" pitchFamily="34" charset="0"/>
              </a:rPr>
              <a:t>                                                </a:t>
            </a:r>
          </a:p>
          <a:p>
            <a:pPr marL="82296" indent="0">
              <a:buNone/>
            </a:pPr>
            <a:r>
              <a:rPr lang="fi-FI" dirty="0"/>
              <a:t> </a:t>
            </a:r>
            <a:r>
              <a:rPr lang="fi-FI" dirty="0" smtClean="0"/>
              <a:t>                                                     </a:t>
            </a:r>
            <a:endParaRPr lang="fi-FI" dirty="0"/>
          </a:p>
        </p:txBody>
      </p:sp>
      <p:pic>
        <p:nvPicPr>
          <p:cNvPr id="4" name="Picture 11" descr="\\tetukodc101\FOLDERS$\tha\Documents\Omat kuvatiedostot\tampere_etl_vari_oikea_rgb.JPG"/>
          <p:cNvPicPr>
            <a:picLocks noChangeAspect="1" noChangeArrowheads="1"/>
          </p:cNvPicPr>
          <p:nvPr/>
        </p:nvPicPr>
        <p:blipFill>
          <a:blip r:embed="rId2" cstate="print"/>
          <a:srcRect/>
          <a:stretch>
            <a:fillRect/>
          </a:stretch>
        </p:blipFill>
        <p:spPr bwMode="auto">
          <a:xfrm>
            <a:off x="7236296" y="5949280"/>
            <a:ext cx="1763712" cy="749300"/>
          </a:xfrm>
          <a:prstGeom prst="rect">
            <a:avLst/>
          </a:prstGeom>
          <a:noFill/>
          <a:ln w="9525">
            <a:noFill/>
            <a:miter lim="800000"/>
            <a:headEnd/>
            <a:tailEnd/>
          </a:ln>
        </p:spPr>
      </p:pic>
    </p:spTree>
    <p:extLst>
      <p:ext uri="{BB962C8B-B14F-4D97-AF65-F5344CB8AC3E}">
        <p14:creationId xmlns:p14="http://schemas.microsoft.com/office/powerpoint/2010/main" val="29919139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259632" y="33981"/>
            <a:ext cx="7648148" cy="867943"/>
          </a:xfrm>
        </p:spPr>
        <p:txBody>
          <a:bodyPr>
            <a:normAutofit/>
          </a:bodyPr>
          <a:lstStyle/>
          <a:p>
            <a:pPr eaLnBrk="1" hangingPunct="1"/>
            <a:r>
              <a:rPr lang="fi-FI" sz="4400" dirty="0" smtClean="0">
                <a:solidFill>
                  <a:srgbClr val="669F2D"/>
                </a:solidFill>
                <a:latin typeface="Calibri" panose="020F0502020204030204" pitchFamily="34" charset="0"/>
              </a:rPr>
              <a:t>Pelit</a:t>
            </a:r>
          </a:p>
        </p:txBody>
      </p:sp>
      <p:sp>
        <p:nvSpPr>
          <p:cNvPr id="5123" name="Rectangle 3"/>
          <p:cNvSpPr>
            <a:spLocks noGrp="1" noChangeArrowheads="1"/>
          </p:cNvSpPr>
          <p:nvPr>
            <p:ph idx="1"/>
          </p:nvPr>
        </p:nvSpPr>
        <p:spPr>
          <a:xfrm>
            <a:off x="1259632" y="836712"/>
            <a:ext cx="7340600" cy="4457700"/>
          </a:xfrm>
        </p:spPr>
        <p:txBody>
          <a:bodyPr>
            <a:noAutofit/>
          </a:bodyPr>
          <a:lstStyle/>
          <a:p>
            <a:pPr eaLnBrk="1" hangingPunct="1">
              <a:lnSpc>
                <a:spcPct val="80000"/>
              </a:lnSpc>
              <a:buFontTx/>
              <a:buNone/>
            </a:pPr>
            <a:r>
              <a:rPr lang="fi-FI" sz="1800" b="1" dirty="0" smtClean="0">
                <a:latin typeface="Calibri" panose="020F0502020204030204" pitchFamily="34" charset="0"/>
              </a:rPr>
              <a:t>Valovoimapeli </a:t>
            </a:r>
            <a:r>
              <a:rPr lang="fi-FI" sz="1800" dirty="0" smtClean="0">
                <a:latin typeface="Calibri" panose="020F0502020204030204" pitchFamily="34" charset="0"/>
              </a:rPr>
              <a:t>(Pesäpuu ry) toimii kaikenikäisillä lapsilla. Sillä voidaan kartoittaa</a:t>
            </a:r>
          </a:p>
          <a:p>
            <a:pPr eaLnBrk="1" hangingPunct="1">
              <a:lnSpc>
                <a:spcPct val="80000"/>
              </a:lnSpc>
              <a:buFontTx/>
              <a:buNone/>
            </a:pPr>
            <a:r>
              <a:rPr lang="fi-FI" sz="1800" dirty="0" smtClean="0">
                <a:latin typeface="Calibri" panose="020F0502020204030204" pitchFamily="34" charset="0"/>
              </a:rPr>
              <a:t>perhesuhteita, väkivallan kokemuksia, tapaa suhtauta väkivaltaan, turvallisia</a:t>
            </a:r>
          </a:p>
          <a:p>
            <a:pPr eaLnBrk="1" hangingPunct="1">
              <a:lnSpc>
                <a:spcPct val="80000"/>
              </a:lnSpc>
              <a:buFontTx/>
              <a:buNone/>
            </a:pPr>
            <a:r>
              <a:rPr lang="fi-FI" sz="1800" dirty="0" smtClean="0">
                <a:latin typeface="Calibri" panose="020F0502020204030204" pitchFamily="34" charset="0"/>
              </a:rPr>
              <a:t>aikuisia, sisarus,- ja kaverisuhteita, muita verkostoja</a:t>
            </a:r>
          </a:p>
          <a:p>
            <a:pPr eaLnBrk="1" hangingPunct="1">
              <a:lnSpc>
                <a:spcPct val="80000"/>
              </a:lnSpc>
              <a:buFontTx/>
              <a:buNone/>
            </a:pPr>
            <a:r>
              <a:rPr lang="fi-FI" sz="1800" b="1" dirty="0" err="1" smtClean="0">
                <a:latin typeface="Calibri" panose="020F0502020204030204" pitchFamily="34" charset="0"/>
              </a:rPr>
              <a:t>Story</a:t>
            </a:r>
            <a:r>
              <a:rPr lang="fi-FI" sz="1800" b="1" dirty="0" smtClean="0">
                <a:latin typeface="Calibri" panose="020F0502020204030204" pitchFamily="34" charset="0"/>
              </a:rPr>
              <a:t> </a:t>
            </a:r>
            <a:r>
              <a:rPr lang="fi-FI" sz="1800" b="1" dirty="0" err="1" smtClean="0">
                <a:latin typeface="Calibri" panose="020F0502020204030204" pitchFamily="34" charset="0"/>
              </a:rPr>
              <a:t>Cubes</a:t>
            </a:r>
            <a:r>
              <a:rPr lang="fi-FI" sz="1800" b="1" dirty="0" smtClean="0">
                <a:latin typeface="Calibri" panose="020F0502020204030204" pitchFamily="34" charset="0"/>
              </a:rPr>
              <a:t> </a:t>
            </a:r>
            <a:r>
              <a:rPr lang="fi-FI" sz="1800" dirty="0" smtClean="0">
                <a:latin typeface="Calibri" panose="020F0502020204030204" pitchFamily="34" charset="0"/>
              </a:rPr>
              <a:t>noppapeli jossa noppia heittämällä lapsi tai nuori voi kertoa</a:t>
            </a:r>
          </a:p>
          <a:p>
            <a:pPr eaLnBrk="1" hangingPunct="1">
              <a:lnSpc>
                <a:spcPct val="80000"/>
              </a:lnSpc>
              <a:buFontTx/>
              <a:buNone/>
            </a:pPr>
            <a:r>
              <a:rPr lang="fi-FI" sz="1800" dirty="0" smtClean="0">
                <a:latin typeface="Calibri" panose="020F0502020204030204" pitchFamily="34" charset="0"/>
              </a:rPr>
              <a:t>oman tarinansa</a:t>
            </a:r>
          </a:p>
          <a:p>
            <a:pPr eaLnBrk="1" hangingPunct="1">
              <a:lnSpc>
                <a:spcPct val="80000"/>
              </a:lnSpc>
              <a:buFontTx/>
              <a:buNone/>
            </a:pPr>
            <a:r>
              <a:rPr lang="fi-FI" sz="1800" b="1" dirty="0" smtClean="0">
                <a:latin typeface="Calibri" panose="020F0502020204030204" pitchFamily="34" charset="0"/>
              </a:rPr>
              <a:t>Muut lautapelit </a:t>
            </a:r>
            <a:r>
              <a:rPr lang="fi-FI" sz="1800" dirty="0" smtClean="0">
                <a:latin typeface="Calibri" panose="020F0502020204030204" pitchFamily="34" charset="0"/>
              </a:rPr>
              <a:t>ovat mainio väline kartoittaa keskittymiskykyä, mahdollisesti</a:t>
            </a:r>
          </a:p>
          <a:p>
            <a:pPr eaLnBrk="1" hangingPunct="1">
              <a:lnSpc>
                <a:spcPct val="80000"/>
              </a:lnSpc>
              <a:buFontTx/>
              <a:buNone/>
            </a:pPr>
            <a:r>
              <a:rPr lang="fi-FI" sz="1800" dirty="0" smtClean="0">
                <a:latin typeface="Calibri" panose="020F0502020204030204" pitchFamily="34" charset="0"/>
              </a:rPr>
              <a:t>hahmotusta, pettymysten sietoa ja voiton riemua.</a:t>
            </a:r>
          </a:p>
          <a:p>
            <a:pPr>
              <a:lnSpc>
                <a:spcPct val="80000"/>
              </a:lnSpc>
              <a:buNone/>
            </a:pPr>
            <a:r>
              <a:rPr lang="fi-FI" sz="1800" b="1" dirty="0" smtClean="0">
                <a:latin typeface="Calibri" panose="020F0502020204030204" pitchFamily="34" charset="0"/>
              </a:rPr>
              <a:t>Ongintapeli</a:t>
            </a:r>
            <a:r>
              <a:rPr lang="fi-FI" sz="1800" dirty="0" smtClean="0">
                <a:latin typeface="Calibri" panose="020F0502020204030204" pitchFamily="34" charset="0"/>
              </a:rPr>
              <a:t> Voidaan </a:t>
            </a:r>
            <a:r>
              <a:rPr lang="fi-FI" sz="1800" dirty="0">
                <a:latin typeface="Calibri" panose="020F0502020204030204" pitchFamily="34" charset="0"/>
              </a:rPr>
              <a:t>kartoittaa perhesuhteita, suhdetta ja kokemusta </a:t>
            </a:r>
            <a:endParaRPr lang="fi-FI" sz="1800" dirty="0" smtClean="0">
              <a:latin typeface="Calibri" panose="020F0502020204030204" pitchFamily="34" charset="0"/>
            </a:endParaRPr>
          </a:p>
          <a:p>
            <a:pPr>
              <a:lnSpc>
                <a:spcPct val="80000"/>
              </a:lnSpc>
              <a:buNone/>
            </a:pPr>
            <a:r>
              <a:rPr lang="fi-FI" sz="1800" dirty="0" smtClean="0">
                <a:latin typeface="Calibri" panose="020F0502020204030204" pitchFamily="34" charset="0"/>
              </a:rPr>
              <a:t>vanhempiin </a:t>
            </a:r>
            <a:r>
              <a:rPr lang="fi-FI" sz="1800" dirty="0">
                <a:latin typeface="Calibri" panose="020F0502020204030204" pitchFamily="34" charset="0"/>
              </a:rPr>
              <a:t>ja sisaruksiin. </a:t>
            </a:r>
            <a:r>
              <a:rPr lang="fi-FI" sz="1800" dirty="0" smtClean="0">
                <a:latin typeface="Calibri" panose="020F0502020204030204" pitchFamily="34" charset="0"/>
              </a:rPr>
              <a:t>Toimii </a:t>
            </a:r>
            <a:r>
              <a:rPr lang="fi-FI" sz="1800" dirty="0">
                <a:latin typeface="Calibri" panose="020F0502020204030204" pitchFamily="34" charset="0"/>
              </a:rPr>
              <a:t>monen ikäisillä lapsilla. Hyvä </a:t>
            </a:r>
            <a:r>
              <a:rPr lang="fi-FI" sz="1800" dirty="0" smtClean="0">
                <a:latin typeface="Calibri" panose="020F0502020204030204" pitchFamily="34" charset="0"/>
              </a:rPr>
              <a:t>työväline </a:t>
            </a:r>
          </a:p>
          <a:p>
            <a:pPr>
              <a:lnSpc>
                <a:spcPct val="80000"/>
              </a:lnSpc>
              <a:buNone/>
            </a:pPr>
            <a:r>
              <a:rPr lang="fi-FI" sz="1800" dirty="0">
                <a:latin typeface="Calibri" panose="020F0502020204030204" pitchFamily="34" charset="0"/>
              </a:rPr>
              <a:t>m</a:t>
            </a:r>
            <a:r>
              <a:rPr lang="fi-FI" sz="1800" dirty="0" smtClean="0">
                <a:latin typeface="Calibri" panose="020F0502020204030204" pitchFamily="34" charset="0"/>
              </a:rPr>
              <a:t>yös lapsen </a:t>
            </a:r>
            <a:r>
              <a:rPr lang="fi-FI" sz="1800" dirty="0">
                <a:latin typeface="Calibri" panose="020F0502020204030204" pitchFamily="34" charset="0"/>
              </a:rPr>
              <a:t>ja vanhemman yhteiseen työskentelyyn. </a:t>
            </a:r>
          </a:p>
          <a:p>
            <a:pPr>
              <a:lnSpc>
                <a:spcPct val="80000"/>
              </a:lnSpc>
              <a:buNone/>
            </a:pPr>
            <a:r>
              <a:rPr lang="fi-FI" sz="1800" dirty="0" smtClean="0">
                <a:latin typeface="Calibri" panose="020F0502020204030204" pitchFamily="34" charset="0"/>
              </a:rPr>
              <a:t>Ongintapelin </a:t>
            </a:r>
            <a:r>
              <a:rPr lang="fi-FI" sz="1800" dirty="0">
                <a:latin typeface="Calibri" panose="020F0502020204030204" pitchFamily="34" charset="0"/>
              </a:rPr>
              <a:t>tavoitteena on heijastaa lapsen tunteita vanhemmalle, </a:t>
            </a:r>
            <a:endParaRPr lang="fi-FI" sz="1800" dirty="0" smtClean="0">
              <a:latin typeface="Calibri" panose="020F0502020204030204" pitchFamily="34" charset="0"/>
            </a:endParaRPr>
          </a:p>
          <a:p>
            <a:pPr>
              <a:lnSpc>
                <a:spcPct val="80000"/>
              </a:lnSpc>
              <a:buNone/>
            </a:pPr>
            <a:r>
              <a:rPr lang="fi-FI" sz="1800" dirty="0" smtClean="0">
                <a:latin typeface="Calibri" panose="020F0502020204030204" pitchFamily="34" charset="0"/>
              </a:rPr>
              <a:t>vanhempi </a:t>
            </a:r>
            <a:r>
              <a:rPr lang="fi-FI" sz="1800" dirty="0">
                <a:latin typeface="Calibri" panose="020F0502020204030204" pitchFamily="34" charset="0"/>
              </a:rPr>
              <a:t>voi saada </a:t>
            </a:r>
            <a:r>
              <a:rPr lang="fi-FI" sz="1800" dirty="0" smtClean="0">
                <a:latin typeface="Calibri" panose="020F0502020204030204" pitchFamily="34" charset="0"/>
              </a:rPr>
              <a:t>oivalluksia, miten </a:t>
            </a:r>
            <a:r>
              <a:rPr lang="fi-FI" sz="1800" dirty="0">
                <a:latin typeface="Calibri" panose="020F0502020204030204" pitchFamily="34" charset="0"/>
              </a:rPr>
              <a:t>lapsi </a:t>
            </a:r>
            <a:r>
              <a:rPr lang="fi-FI" sz="1800" dirty="0" smtClean="0">
                <a:latin typeface="Calibri" panose="020F0502020204030204" pitchFamily="34" charset="0"/>
              </a:rPr>
              <a:t>kokee </a:t>
            </a:r>
            <a:r>
              <a:rPr lang="fi-FI" sz="1800" dirty="0">
                <a:latin typeface="Calibri" panose="020F0502020204030204" pitchFamily="34" charset="0"/>
              </a:rPr>
              <a:t>asiat, tilanteet, </a:t>
            </a:r>
            <a:endParaRPr lang="fi-FI" sz="1800" dirty="0" smtClean="0">
              <a:latin typeface="Calibri" panose="020F0502020204030204" pitchFamily="34" charset="0"/>
            </a:endParaRPr>
          </a:p>
          <a:p>
            <a:pPr>
              <a:lnSpc>
                <a:spcPct val="80000"/>
              </a:lnSpc>
              <a:buNone/>
            </a:pPr>
            <a:r>
              <a:rPr lang="fi-FI" sz="1800" dirty="0" smtClean="0">
                <a:latin typeface="Calibri" panose="020F0502020204030204" pitchFamily="34" charset="0"/>
              </a:rPr>
              <a:t>ihmiset </a:t>
            </a:r>
            <a:r>
              <a:rPr lang="fi-FI" sz="1800" dirty="0">
                <a:latin typeface="Calibri" panose="020F0502020204030204" pitchFamily="34" charset="0"/>
              </a:rPr>
              <a:t>elämässään.</a:t>
            </a:r>
          </a:p>
          <a:p>
            <a:pPr>
              <a:lnSpc>
                <a:spcPct val="80000"/>
              </a:lnSpc>
              <a:buNone/>
            </a:pPr>
            <a:r>
              <a:rPr lang="fi-FI" sz="1800" dirty="0" smtClean="0">
                <a:latin typeface="Calibri" panose="020F0502020204030204" pitchFamily="34" charset="0"/>
              </a:rPr>
              <a:t>Tunnetyöskentely </a:t>
            </a:r>
            <a:r>
              <a:rPr lang="fi-FI" sz="1800" dirty="0">
                <a:latin typeface="Calibri" panose="020F0502020204030204" pitchFamily="34" charset="0"/>
              </a:rPr>
              <a:t>pienten lasten kanssa</a:t>
            </a:r>
            <a:r>
              <a:rPr lang="fi-FI" sz="1800" dirty="0" smtClean="0">
                <a:latin typeface="Calibri" panose="020F0502020204030204" pitchFamily="34" charset="0"/>
              </a:rPr>
              <a:t>.</a:t>
            </a:r>
          </a:p>
          <a:p>
            <a:pPr>
              <a:lnSpc>
                <a:spcPct val="80000"/>
              </a:lnSpc>
              <a:buNone/>
            </a:pPr>
            <a:r>
              <a:rPr lang="fi-FI" sz="1800" dirty="0" smtClean="0">
                <a:latin typeface="Calibri" panose="020F0502020204030204" pitchFamily="34" charset="0"/>
              </a:rPr>
              <a:t>  </a:t>
            </a:r>
            <a:endParaRPr lang="fi-FI" sz="1800" dirty="0">
              <a:latin typeface="Calibri" panose="020F0502020204030204" pitchFamily="34" charset="0"/>
            </a:endParaRPr>
          </a:p>
          <a:p>
            <a:pPr eaLnBrk="1" hangingPunct="1">
              <a:lnSpc>
                <a:spcPct val="80000"/>
              </a:lnSpc>
              <a:buFontTx/>
              <a:buNone/>
            </a:pPr>
            <a:r>
              <a:rPr lang="fi-FI" sz="1800" dirty="0" smtClean="0">
                <a:latin typeface="Calibri" panose="020F0502020204030204" pitchFamily="34" charset="0"/>
              </a:rPr>
              <a:t>Lautapelit ovat usein mukava tapa päättää tapaaminen.</a:t>
            </a:r>
            <a:endParaRPr lang="fi-FI" sz="1800" b="1" dirty="0">
              <a:latin typeface="Calibri" panose="020F0502020204030204" pitchFamily="34" charset="0"/>
            </a:endParaRPr>
          </a:p>
          <a:p>
            <a:pPr eaLnBrk="1" hangingPunct="1">
              <a:lnSpc>
                <a:spcPct val="80000"/>
              </a:lnSpc>
              <a:buFontTx/>
              <a:buNone/>
            </a:pPr>
            <a:endParaRPr lang="fi-FI" sz="1800" dirty="0" smtClean="0">
              <a:latin typeface="Tahoma" pitchFamily="34" charset="0"/>
            </a:endParaRPr>
          </a:p>
          <a:p>
            <a:pPr eaLnBrk="1" hangingPunct="1">
              <a:lnSpc>
                <a:spcPct val="80000"/>
              </a:lnSpc>
              <a:buFontTx/>
              <a:buNone/>
            </a:pPr>
            <a:endParaRPr lang="fi-FI" sz="1800" dirty="0">
              <a:latin typeface="Tahoma" pitchFamily="34" charset="0"/>
            </a:endParaRPr>
          </a:p>
          <a:p>
            <a:pPr eaLnBrk="1" hangingPunct="1">
              <a:lnSpc>
                <a:spcPct val="80000"/>
              </a:lnSpc>
              <a:buFontTx/>
              <a:buNone/>
            </a:pPr>
            <a:endParaRPr lang="fi-FI" sz="1800" dirty="0" smtClean="0">
              <a:latin typeface="Tahoma" pitchFamily="34" charset="0"/>
            </a:endParaRPr>
          </a:p>
        </p:txBody>
      </p:sp>
      <p:sp>
        <p:nvSpPr>
          <p:cNvPr id="5124" name="Rectangle 4"/>
          <p:cNvSpPr>
            <a:spLocks noGrp="1" noChangeArrowheads="1"/>
          </p:cNvSpPr>
          <p:nvPr>
            <p:ph type="body" sz="half" idx="4294967295"/>
          </p:nvPr>
        </p:nvSpPr>
        <p:spPr>
          <a:xfrm>
            <a:off x="5689600" y="1844675"/>
            <a:ext cx="3454400" cy="4251325"/>
          </a:xfrm>
        </p:spPr>
        <p:txBody>
          <a:bodyPr/>
          <a:lstStyle/>
          <a:p>
            <a:pPr>
              <a:lnSpc>
                <a:spcPct val="80000"/>
              </a:lnSpc>
            </a:pPr>
            <a:endParaRPr lang="fi-FI" sz="1400" dirty="0" smtClean="0">
              <a:latin typeface="Tahoma" pitchFamily="34" charset="0"/>
            </a:endParaRPr>
          </a:p>
          <a:p>
            <a:pPr>
              <a:lnSpc>
                <a:spcPct val="80000"/>
              </a:lnSpc>
            </a:pPr>
            <a:endParaRPr lang="fi-FI" sz="1800" dirty="0" smtClean="0">
              <a:latin typeface="Tahoma" pitchFamily="34" charset="0"/>
            </a:endParaRPr>
          </a:p>
          <a:p>
            <a:pPr>
              <a:lnSpc>
                <a:spcPct val="80000"/>
              </a:lnSpc>
            </a:pPr>
            <a:endParaRPr lang="fi-FI" sz="1800" dirty="0" smtClean="0">
              <a:latin typeface="Tahoma" pitchFamily="34" charset="0"/>
            </a:endParaRPr>
          </a:p>
          <a:p>
            <a:pPr>
              <a:lnSpc>
                <a:spcPct val="80000"/>
              </a:lnSpc>
            </a:pPr>
            <a:endParaRPr lang="fi-FI" sz="1800" dirty="0" smtClean="0">
              <a:latin typeface="Tahoma" pitchFamily="34" charset="0"/>
            </a:endParaRPr>
          </a:p>
          <a:p>
            <a:pPr>
              <a:lnSpc>
                <a:spcPct val="80000"/>
              </a:lnSpc>
            </a:pPr>
            <a:endParaRPr lang="fi-FI" sz="1800" dirty="0" smtClean="0">
              <a:latin typeface="Tahoma" pitchFamily="34" charset="0"/>
            </a:endParaRPr>
          </a:p>
          <a:p>
            <a:pPr>
              <a:lnSpc>
                <a:spcPct val="80000"/>
              </a:lnSpc>
            </a:pPr>
            <a:endParaRPr lang="fi-FI" sz="1800" dirty="0" smtClean="0">
              <a:latin typeface="Tahoma" pitchFamily="34" charset="0"/>
            </a:endParaRPr>
          </a:p>
        </p:txBody>
      </p:sp>
      <p:sp>
        <p:nvSpPr>
          <p:cNvPr id="5125" name="Rectangle 4"/>
          <p:cNvSpPr>
            <a:spLocks noChangeArrowheads="1"/>
          </p:cNvSpPr>
          <p:nvPr/>
        </p:nvSpPr>
        <p:spPr bwMode="auto">
          <a:xfrm>
            <a:off x="6300788" y="6324600"/>
            <a:ext cx="3554412" cy="336550"/>
          </a:xfrm>
          <a:prstGeom prst="rect">
            <a:avLst/>
          </a:prstGeom>
          <a:noFill/>
          <a:ln w="9525">
            <a:noFill/>
            <a:miter lim="800000"/>
            <a:headEnd/>
            <a:tailEnd/>
          </a:ln>
        </p:spPr>
        <p:txBody>
          <a:bodyPr>
            <a:spAutoFit/>
          </a:bodyPr>
          <a:lstStyle/>
          <a:p>
            <a:pPr eaLnBrk="0" hangingPunct="0">
              <a:spcBef>
                <a:spcPct val="50000"/>
              </a:spcBef>
            </a:pPr>
            <a:r>
              <a:rPr lang="fi-FI" sz="1600">
                <a:latin typeface="Tahoma" pitchFamily="34" charset="0"/>
              </a:rPr>
              <a:t>    </a:t>
            </a:r>
            <a:endParaRPr lang="en-US" sz="1600">
              <a:latin typeface="Tahoma" pitchFamily="34" charset="0"/>
            </a:endParaRPr>
          </a:p>
        </p:txBody>
      </p:sp>
      <p:sp>
        <p:nvSpPr>
          <p:cNvPr id="5128" name="Päivämäärän paikkamerkki 8"/>
          <p:cNvSpPr txBox="1">
            <a:spLocks noGrp="1"/>
          </p:cNvSpPr>
          <p:nvPr/>
        </p:nvSpPr>
        <p:spPr bwMode="auto">
          <a:xfrm>
            <a:off x="457200" y="6096000"/>
            <a:ext cx="1905000" cy="457200"/>
          </a:xfrm>
          <a:prstGeom prst="rect">
            <a:avLst/>
          </a:prstGeom>
          <a:noFill/>
          <a:ln w="9525">
            <a:noFill/>
            <a:miter lim="800000"/>
            <a:headEnd/>
            <a:tailEnd/>
          </a:ln>
        </p:spPr>
        <p:txBody>
          <a:bodyPr/>
          <a:lstStyle/>
          <a:p>
            <a:endParaRPr lang="fi-FI" sz="1000">
              <a:latin typeface="Tahoma" pitchFamily="34" charset="0"/>
            </a:endParaRPr>
          </a:p>
        </p:txBody>
      </p:sp>
      <p:pic>
        <p:nvPicPr>
          <p:cNvPr id="5129" name="Picture 11" descr="\\tetukodc101\FOLDERS$\tha\Documents\Omat kuvatiedostot\tampere_etl_vari_oikea_rgb.JPG"/>
          <p:cNvPicPr>
            <a:picLocks noChangeAspect="1" noChangeArrowheads="1"/>
          </p:cNvPicPr>
          <p:nvPr/>
        </p:nvPicPr>
        <p:blipFill>
          <a:blip r:embed="rId2" cstate="print"/>
          <a:srcRect/>
          <a:stretch>
            <a:fillRect/>
          </a:stretch>
        </p:blipFill>
        <p:spPr bwMode="auto">
          <a:xfrm>
            <a:off x="7236296" y="5949280"/>
            <a:ext cx="1763712" cy="749300"/>
          </a:xfrm>
          <a:prstGeom prst="rect">
            <a:avLst/>
          </a:prstGeom>
          <a:noFill/>
          <a:ln w="9525">
            <a:noFill/>
            <a:miter lim="800000"/>
            <a:headEnd/>
            <a:tailEnd/>
          </a:ln>
        </p:spPr>
      </p:pic>
    </p:spTree>
    <p:extLst>
      <p:ext uri="{BB962C8B-B14F-4D97-AF65-F5344CB8AC3E}">
        <p14:creationId xmlns:p14="http://schemas.microsoft.com/office/powerpoint/2010/main" val="2612494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187450" y="274638"/>
            <a:ext cx="7746238" cy="1143000"/>
          </a:xfrm>
        </p:spPr>
        <p:txBody>
          <a:bodyPr>
            <a:normAutofit/>
          </a:bodyPr>
          <a:lstStyle/>
          <a:p>
            <a:pPr eaLnBrk="1" hangingPunct="1"/>
            <a:r>
              <a:rPr lang="fi-FI" sz="4400" dirty="0" smtClean="0">
                <a:solidFill>
                  <a:srgbClr val="669F2D"/>
                </a:solidFill>
                <a:latin typeface="Calibri" panose="020F0502020204030204" pitchFamily="34" charset="0"/>
              </a:rPr>
              <a:t>Perhekuva</a:t>
            </a:r>
          </a:p>
        </p:txBody>
      </p:sp>
      <p:sp>
        <p:nvSpPr>
          <p:cNvPr id="5123" name="Rectangle 3"/>
          <p:cNvSpPr>
            <a:spLocks noGrp="1" noChangeArrowheads="1"/>
          </p:cNvSpPr>
          <p:nvPr>
            <p:ph idx="1"/>
          </p:nvPr>
        </p:nvSpPr>
        <p:spPr>
          <a:xfrm>
            <a:off x="1187450" y="1989138"/>
            <a:ext cx="7340600" cy="4114800"/>
          </a:xfrm>
        </p:spPr>
        <p:txBody>
          <a:bodyPr>
            <a:normAutofit/>
          </a:bodyPr>
          <a:lstStyle/>
          <a:p>
            <a:pPr eaLnBrk="1" hangingPunct="1">
              <a:lnSpc>
                <a:spcPct val="80000"/>
              </a:lnSpc>
              <a:buFontTx/>
              <a:buNone/>
            </a:pPr>
            <a:endParaRPr lang="fi-FI" sz="1600" dirty="0">
              <a:latin typeface="Tahoma" pitchFamily="34" charset="0"/>
            </a:endParaRPr>
          </a:p>
          <a:p>
            <a:pPr eaLnBrk="1" hangingPunct="1">
              <a:lnSpc>
                <a:spcPct val="80000"/>
              </a:lnSpc>
              <a:buFontTx/>
              <a:buNone/>
            </a:pPr>
            <a:endParaRPr lang="fi-FI" sz="2000" dirty="0" smtClean="0">
              <a:latin typeface="Tahoma" pitchFamily="34" charset="0"/>
            </a:endParaRPr>
          </a:p>
          <a:p>
            <a:pPr eaLnBrk="1" hangingPunct="1">
              <a:lnSpc>
                <a:spcPct val="80000"/>
              </a:lnSpc>
              <a:buFontTx/>
              <a:buNone/>
            </a:pPr>
            <a:r>
              <a:rPr lang="fi-FI" sz="2800" dirty="0" smtClean="0">
                <a:latin typeface="Calibri" panose="020F0502020204030204" pitchFamily="34" charset="0"/>
              </a:rPr>
              <a:t>Perhekuvan avulla tutustutaan ja saadaan tietoa perheestä, perheen sisäisistä suhteista, perheessä tapahtuneista asioista</a:t>
            </a:r>
          </a:p>
          <a:p>
            <a:pPr eaLnBrk="1" hangingPunct="1">
              <a:lnSpc>
                <a:spcPct val="80000"/>
              </a:lnSpc>
              <a:buFontTx/>
              <a:buNone/>
            </a:pPr>
            <a:r>
              <a:rPr lang="fi-FI" sz="2800" dirty="0" smtClean="0">
                <a:latin typeface="Calibri" panose="020F0502020204030204" pitchFamily="34" charset="0"/>
              </a:rPr>
              <a:t>Perhekuvan voi tehdä mm. </a:t>
            </a:r>
            <a:r>
              <a:rPr lang="fi-FI" sz="2800" dirty="0" err="1" smtClean="0">
                <a:latin typeface="Calibri" panose="020F0502020204030204" pitchFamily="34" charset="0"/>
              </a:rPr>
              <a:t>Teijping</a:t>
            </a:r>
            <a:r>
              <a:rPr lang="fi-FI" sz="2800" dirty="0" smtClean="0">
                <a:latin typeface="Calibri" panose="020F0502020204030204" pitchFamily="34" charset="0"/>
              </a:rPr>
              <a:t> nukeilla, piirtäen, maalaten, erilaistenhahmojen tai korttien avulla.</a:t>
            </a:r>
          </a:p>
          <a:p>
            <a:pPr eaLnBrk="1" hangingPunct="1">
              <a:lnSpc>
                <a:spcPct val="80000"/>
              </a:lnSpc>
              <a:buFontTx/>
              <a:buNone/>
            </a:pPr>
            <a:endParaRPr lang="fi-FI" sz="2800" dirty="0">
              <a:latin typeface="Calibri" panose="020F0502020204030204" pitchFamily="34" charset="0"/>
            </a:endParaRPr>
          </a:p>
        </p:txBody>
      </p:sp>
      <p:sp>
        <p:nvSpPr>
          <p:cNvPr id="5124" name="Rectangle 4"/>
          <p:cNvSpPr>
            <a:spLocks noGrp="1" noChangeArrowheads="1"/>
          </p:cNvSpPr>
          <p:nvPr>
            <p:ph type="body" sz="half" idx="4294967295"/>
          </p:nvPr>
        </p:nvSpPr>
        <p:spPr>
          <a:xfrm>
            <a:off x="5689600" y="1844675"/>
            <a:ext cx="3454400" cy="4251325"/>
          </a:xfrm>
        </p:spPr>
        <p:txBody>
          <a:bodyPr/>
          <a:lstStyle/>
          <a:p>
            <a:pPr>
              <a:lnSpc>
                <a:spcPct val="80000"/>
              </a:lnSpc>
            </a:pPr>
            <a:endParaRPr lang="fi-FI" sz="1400" dirty="0" smtClean="0">
              <a:latin typeface="Tahoma" pitchFamily="34" charset="0"/>
            </a:endParaRPr>
          </a:p>
          <a:p>
            <a:pPr>
              <a:lnSpc>
                <a:spcPct val="80000"/>
              </a:lnSpc>
            </a:pPr>
            <a:endParaRPr lang="fi-FI" sz="1800" dirty="0" smtClean="0">
              <a:latin typeface="Tahoma" pitchFamily="34" charset="0"/>
            </a:endParaRPr>
          </a:p>
          <a:p>
            <a:pPr>
              <a:lnSpc>
                <a:spcPct val="80000"/>
              </a:lnSpc>
            </a:pPr>
            <a:endParaRPr lang="fi-FI" sz="1800" dirty="0" smtClean="0">
              <a:latin typeface="Tahoma" pitchFamily="34" charset="0"/>
            </a:endParaRPr>
          </a:p>
        </p:txBody>
      </p:sp>
      <p:sp>
        <p:nvSpPr>
          <p:cNvPr id="5125" name="Rectangle 4"/>
          <p:cNvSpPr>
            <a:spLocks noChangeArrowheads="1"/>
          </p:cNvSpPr>
          <p:nvPr/>
        </p:nvSpPr>
        <p:spPr bwMode="auto">
          <a:xfrm>
            <a:off x="6300788" y="6324600"/>
            <a:ext cx="3554412" cy="336550"/>
          </a:xfrm>
          <a:prstGeom prst="rect">
            <a:avLst/>
          </a:prstGeom>
          <a:noFill/>
          <a:ln w="9525">
            <a:noFill/>
            <a:miter lim="800000"/>
            <a:headEnd/>
            <a:tailEnd/>
          </a:ln>
        </p:spPr>
        <p:txBody>
          <a:bodyPr>
            <a:spAutoFit/>
          </a:bodyPr>
          <a:lstStyle/>
          <a:p>
            <a:pPr eaLnBrk="0" hangingPunct="0">
              <a:spcBef>
                <a:spcPct val="50000"/>
              </a:spcBef>
            </a:pPr>
            <a:r>
              <a:rPr lang="fi-FI" sz="1600">
                <a:latin typeface="Tahoma" pitchFamily="34" charset="0"/>
              </a:rPr>
              <a:t>    </a:t>
            </a:r>
            <a:endParaRPr lang="en-US" sz="1600">
              <a:latin typeface="Tahoma" pitchFamily="34" charset="0"/>
            </a:endParaRPr>
          </a:p>
        </p:txBody>
      </p:sp>
      <p:sp>
        <p:nvSpPr>
          <p:cNvPr id="5128" name="Päivämäärän paikkamerkki 8"/>
          <p:cNvSpPr txBox="1">
            <a:spLocks noGrp="1"/>
          </p:cNvSpPr>
          <p:nvPr/>
        </p:nvSpPr>
        <p:spPr bwMode="auto">
          <a:xfrm>
            <a:off x="457200" y="6096000"/>
            <a:ext cx="1905000" cy="457200"/>
          </a:xfrm>
          <a:prstGeom prst="rect">
            <a:avLst/>
          </a:prstGeom>
          <a:noFill/>
          <a:ln w="9525">
            <a:noFill/>
            <a:miter lim="800000"/>
            <a:headEnd/>
            <a:tailEnd/>
          </a:ln>
        </p:spPr>
        <p:txBody>
          <a:bodyPr/>
          <a:lstStyle/>
          <a:p>
            <a:endParaRPr lang="fi-FI" sz="1000">
              <a:latin typeface="Tahoma" pitchFamily="34" charset="0"/>
            </a:endParaRPr>
          </a:p>
        </p:txBody>
      </p:sp>
      <p:pic>
        <p:nvPicPr>
          <p:cNvPr id="5129" name="Picture 11" descr="\\tetukodc101\FOLDERS$\tha\Documents\Omat kuvatiedostot\tampere_etl_vari_oikea_rgb.JPG"/>
          <p:cNvPicPr>
            <a:picLocks noChangeAspect="1" noChangeArrowheads="1"/>
          </p:cNvPicPr>
          <p:nvPr/>
        </p:nvPicPr>
        <p:blipFill>
          <a:blip r:embed="rId2" cstate="print"/>
          <a:srcRect/>
          <a:stretch>
            <a:fillRect/>
          </a:stretch>
        </p:blipFill>
        <p:spPr bwMode="auto">
          <a:xfrm>
            <a:off x="7236296" y="5949280"/>
            <a:ext cx="1763712" cy="749300"/>
          </a:xfrm>
          <a:prstGeom prst="rect">
            <a:avLst/>
          </a:prstGeom>
          <a:noFill/>
          <a:ln w="9525">
            <a:noFill/>
            <a:miter lim="800000"/>
            <a:headEnd/>
            <a:tailEnd/>
          </a:ln>
        </p:spPr>
      </p:pic>
    </p:spTree>
    <p:extLst>
      <p:ext uri="{BB962C8B-B14F-4D97-AF65-F5344CB8AC3E}">
        <p14:creationId xmlns:p14="http://schemas.microsoft.com/office/powerpoint/2010/main" val="14452378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4400" dirty="0" smtClean="0">
                <a:solidFill>
                  <a:srgbClr val="669F2D"/>
                </a:solidFill>
                <a:latin typeface="Calibri" panose="020F0502020204030204" pitchFamily="34" charset="0"/>
              </a:rPr>
              <a:t>Kädentaidot</a:t>
            </a:r>
            <a:endParaRPr lang="fi-FI" sz="4400" dirty="0">
              <a:solidFill>
                <a:srgbClr val="669F2D"/>
              </a:solidFill>
              <a:latin typeface="Calibri" panose="020F0502020204030204" pitchFamily="34" charset="0"/>
            </a:endParaRPr>
          </a:p>
        </p:txBody>
      </p:sp>
      <p:sp>
        <p:nvSpPr>
          <p:cNvPr id="3" name="Sisällön paikkamerkki 2"/>
          <p:cNvSpPr>
            <a:spLocks noGrp="1"/>
          </p:cNvSpPr>
          <p:nvPr>
            <p:ph idx="1"/>
          </p:nvPr>
        </p:nvSpPr>
        <p:spPr/>
        <p:txBody>
          <a:bodyPr>
            <a:normAutofit fontScale="70000" lnSpcReduction="20000"/>
          </a:bodyPr>
          <a:lstStyle/>
          <a:p>
            <a:pPr>
              <a:lnSpc>
                <a:spcPct val="80000"/>
              </a:lnSpc>
              <a:buNone/>
            </a:pPr>
            <a:endParaRPr lang="fi-FI" sz="1700" dirty="0">
              <a:latin typeface="Tahoma" pitchFamily="34" charset="0"/>
            </a:endParaRPr>
          </a:p>
          <a:p>
            <a:pPr>
              <a:lnSpc>
                <a:spcPct val="80000"/>
              </a:lnSpc>
              <a:buNone/>
            </a:pPr>
            <a:endParaRPr lang="fi-FI" sz="1600" dirty="0">
              <a:latin typeface="Calibri" panose="020F0502020204030204" pitchFamily="34" charset="0"/>
            </a:endParaRPr>
          </a:p>
          <a:p>
            <a:pPr>
              <a:lnSpc>
                <a:spcPct val="80000"/>
              </a:lnSpc>
              <a:buNone/>
            </a:pPr>
            <a:r>
              <a:rPr lang="fi-FI" sz="3000" dirty="0">
                <a:latin typeface="Calibri" panose="020F0502020204030204" pitchFamily="34" charset="0"/>
              </a:rPr>
              <a:t>Massasta voidaan tehdä turvaesineitä, vaikkapa huolinukke tai turvaeläin</a:t>
            </a:r>
          </a:p>
          <a:p>
            <a:pPr>
              <a:lnSpc>
                <a:spcPct val="80000"/>
              </a:lnSpc>
              <a:buNone/>
            </a:pPr>
            <a:endParaRPr lang="fi-FI" sz="3000" dirty="0" smtClean="0">
              <a:latin typeface="Calibri" panose="020F0502020204030204" pitchFamily="34" charset="0"/>
            </a:endParaRPr>
          </a:p>
          <a:p>
            <a:pPr>
              <a:lnSpc>
                <a:spcPct val="80000"/>
              </a:lnSpc>
              <a:buNone/>
            </a:pPr>
            <a:r>
              <a:rPr lang="fi-FI" sz="3000" dirty="0" smtClean="0">
                <a:latin typeface="Calibri" panose="020F0502020204030204" pitchFamily="34" charset="0"/>
              </a:rPr>
              <a:t>Maalaamalla </a:t>
            </a:r>
            <a:r>
              <a:rPr lang="fi-FI" sz="3000" dirty="0">
                <a:latin typeface="Calibri" panose="020F0502020204030204" pitchFamily="34" charset="0"/>
              </a:rPr>
              <a:t>ja piirtämällä voidaan tehdä perhepiirros. Lapsi voi myös </a:t>
            </a:r>
            <a:r>
              <a:rPr lang="fi-FI" sz="3000" dirty="0" smtClean="0">
                <a:latin typeface="Calibri" panose="020F0502020204030204" pitchFamily="34" charset="0"/>
              </a:rPr>
              <a:t>kuvankautta </a:t>
            </a:r>
            <a:r>
              <a:rPr lang="fi-FI" sz="3000" dirty="0">
                <a:latin typeface="Calibri" panose="020F0502020204030204" pitchFamily="34" charset="0"/>
              </a:rPr>
              <a:t>kertoa tarinaansa tai purkaa pahaa oloaan</a:t>
            </a:r>
          </a:p>
          <a:p>
            <a:pPr>
              <a:lnSpc>
                <a:spcPct val="80000"/>
              </a:lnSpc>
              <a:buNone/>
            </a:pPr>
            <a:endParaRPr lang="fi-FI" sz="3000" dirty="0" smtClean="0">
              <a:latin typeface="Calibri" panose="020F0502020204030204" pitchFamily="34" charset="0"/>
            </a:endParaRPr>
          </a:p>
          <a:p>
            <a:pPr>
              <a:lnSpc>
                <a:spcPct val="80000"/>
              </a:lnSpc>
              <a:buNone/>
            </a:pPr>
            <a:r>
              <a:rPr lang="fi-FI" sz="3000" dirty="0" smtClean="0">
                <a:latin typeface="Calibri" panose="020F0502020204030204" pitchFamily="34" charset="0"/>
              </a:rPr>
              <a:t>Kädentaidot </a:t>
            </a:r>
            <a:r>
              <a:rPr lang="fi-FI" sz="3000" dirty="0">
                <a:latin typeface="Calibri" panose="020F0502020204030204" pitchFamily="34" charset="0"/>
              </a:rPr>
              <a:t>ovat myös hauska osa työskentelyä jossa lapsi/ nuori voi </a:t>
            </a:r>
            <a:r>
              <a:rPr lang="fi-FI" sz="3000" dirty="0" err="1" smtClean="0">
                <a:latin typeface="Calibri" panose="020F0502020204030204" pitchFamily="34" charset="0"/>
              </a:rPr>
              <a:t>iloitataidoistaan</a:t>
            </a:r>
            <a:r>
              <a:rPr lang="fi-FI" sz="3000" dirty="0" smtClean="0">
                <a:latin typeface="Calibri" panose="020F0502020204030204" pitchFamily="34" charset="0"/>
              </a:rPr>
              <a:t>.</a:t>
            </a:r>
          </a:p>
          <a:p>
            <a:pPr>
              <a:lnSpc>
                <a:spcPct val="80000"/>
              </a:lnSpc>
              <a:buNone/>
            </a:pPr>
            <a:endParaRPr lang="fi-FI" sz="3000" dirty="0" smtClean="0">
              <a:latin typeface="Calibri" panose="020F0502020204030204" pitchFamily="34" charset="0"/>
            </a:endParaRPr>
          </a:p>
          <a:p>
            <a:pPr>
              <a:lnSpc>
                <a:spcPct val="80000"/>
              </a:lnSpc>
              <a:buNone/>
            </a:pPr>
            <a:r>
              <a:rPr lang="fi-FI" sz="3000" dirty="0" smtClean="0">
                <a:latin typeface="Calibri" panose="020F0502020204030204" pitchFamily="34" charset="0"/>
              </a:rPr>
              <a:t>Hyviä työvälineitä</a:t>
            </a:r>
            <a:r>
              <a:rPr lang="fi-FI" sz="3000" dirty="0">
                <a:latin typeface="Calibri" panose="020F0502020204030204" pitchFamily="34" charset="0"/>
              </a:rPr>
              <a:t>: silkkimassa, sormivärit, </a:t>
            </a:r>
            <a:r>
              <a:rPr lang="fi-FI" sz="3000" dirty="0" smtClean="0">
                <a:latin typeface="Calibri" panose="020F0502020204030204" pitchFamily="34" charset="0"/>
              </a:rPr>
              <a:t>maalaus, piirtäminen</a:t>
            </a:r>
            <a:r>
              <a:rPr lang="fi-FI" sz="3000" dirty="0">
                <a:latin typeface="Calibri" panose="020F0502020204030204" pitchFamily="34" charset="0"/>
              </a:rPr>
              <a:t>, kivien maalaus</a:t>
            </a:r>
          </a:p>
          <a:p>
            <a:pPr>
              <a:lnSpc>
                <a:spcPct val="80000"/>
              </a:lnSpc>
              <a:buNone/>
            </a:pPr>
            <a:endParaRPr lang="fi-FI" sz="3000" dirty="0" smtClean="0">
              <a:latin typeface="Calibri" panose="020F0502020204030204" pitchFamily="34" charset="0"/>
            </a:endParaRPr>
          </a:p>
          <a:p>
            <a:pPr>
              <a:lnSpc>
                <a:spcPct val="80000"/>
              </a:lnSpc>
              <a:buNone/>
            </a:pPr>
            <a:endParaRPr lang="fi-FI" sz="3000" dirty="0">
              <a:latin typeface="Calibri" panose="020F0502020204030204" pitchFamily="34" charset="0"/>
            </a:endParaRPr>
          </a:p>
          <a:p>
            <a:pPr>
              <a:lnSpc>
                <a:spcPct val="80000"/>
              </a:lnSpc>
              <a:buNone/>
            </a:pPr>
            <a:endParaRPr lang="fi-FI" sz="3000" dirty="0" smtClean="0">
              <a:latin typeface="Calibri" panose="020F0502020204030204" pitchFamily="34" charset="0"/>
            </a:endParaRPr>
          </a:p>
          <a:p>
            <a:pPr>
              <a:lnSpc>
                <a:spcPct val="80000"/>
              </a:lnSpc>
              <a:buNone/>
            </a:pPr>
            <a:endParaRPr lang="fi-FI" sz="2200" dirty="0">
              <a:latin typeface="Calibri" panose="020F0502020204030204" pitchFamily="34" charset="0"/>
            </a:endParaRPr>
          </a:p>
          <a:p>
            <a:pPr>
              <a:lnSpc>
                <a:spcPct val="80000"/>
              </a:lnSpc>
              <a:buNone/>
            </a:pPr>
            <a:endParaRPr lang="fi-FI" sz="1700" dirty="0" smtClean="0">
              <a:latin typeface="Tahoma" pitchFamily="34" charset="0"/>
            </a:endParaRPr>
          </a:p>
          <a:p>
            <a:pPr>
              <a:lnSpc>
                <a:spcPct val="80000"/>
              </a:lnSpc>
              <a:buNone/>
            </a:pPr>
            <a:endParaRPr lang="fi-FI" sz="1700" dirty="0">
              <a:latin typeface="Tahoma" pitchFamily="34" charset="0"/>
            </a:endParaRPr>
          </a:p>
          <a:p>
            <a:pPr>
              <a:lnSpc>
                <a:spcPct val="80000"/>
              </a:lnSpc>
              <a:buNone/>
            </a:pPr>
            <a:endParaRPr lang="fi-FI" sz="1700" dirty="0" smtClean="0">
              <a:latin typeface="Tahoma" pitchFamily="34" charset="0"/>
            </a:endParaRPr>
          </a:p>
          <a:p>
            <a:pPr>
              <a:lnSpc>
                <a:spcPct val="80000"/>
              </a:lnSpc>
              <a:buNone/>
            </a:pPr>
            <a:r>
              <a:rPr lang="fi-FI" sz="1700" dirty="0">
                <a:latin typeface="Tahoma" pitchFamily="34" charset="0"/>
              </a:rPr>
              <a:t> </a:t>
            </a:r>
            <a:r>
              <a:rPr lang="fi-FI" sz="1700" dirty="0" smtClean="0">
                <a:latin typeface="Tahoma" pitchFamily="34" charset="0"/>
              </a:rPr>
              <a:t>                                                                             </a:t>
            </a:r>
            <a:endParaRPr lang="fi-FI" sz="1700" dirty="0">
              <a:latin typeface="Tahoma" pitchFamily="34" charset="0"/>
            </a:endParaRPr>
          </a:p>
          <a:p>
            <a:endParaRPr lang="fi-FI" dirty="0"/>
          </a:p>
        </p:txBody>
      </p:sp>
      <p:pic>
        <p:nvPicPr>
          <p:cNvPr id="4" name="Picture 11" descr="\\tetukodc101\FOLDERS$\tha\Documents\Omat kuvatiedostot\tampere_etl_vari_oikea_rgb.JPG"/>
          <p:cNvPicPr>
            <a:picLocks noChangeAspect="1" noChangeArrowheads="1"/>
          </p:cNvPicPr>
          <p:nvPr/>
        </p:nvPicPr>
        <p:blipFill>
          <a:blip r:embed="rId2" cstate="print"/>
          <a:srcRect/>
          <a:stretch>
            <a:fillRect/>
          </a:stretch>
        </p:blipFill>
        <p:spPr bwMode="auto">
          <a:xfrm>
            <a:off x="7236296" y="5949280"/>
            <a:ext cx="1763712" cy="749300"/>
          </a:xfrm>
          <a:prstGeom prst="rect">
            <a:avLst/>
          </a:prstGeom>
          <a:noFill/>
          <a:ln w="9525">
            <a:noFill/>
            <a:miter lim="800000"/>
            <a:headEnd/>
            <a:tailEnd/>
          </a:ln>
        </p:spPr>
      </p:pic>
    </p:spTree>
    <p:extLst>
      <p:ext uri="{BB962C8B-B14F-4D97-AF65-F5344CB8AC3E}">
        <p14:creationId xmlns:p14="http://schemas.microsoft.com/office/powerpoint/2010/main" val="35220749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435608" y="274638"/>
            <a:ext cx="7498080" cy="490066"/>
          </a:xfrm>
        </p:spPr>
        <p:txBody>
          <a:bodyPr>
            <a:noAutofit/>
          </a:bodyPr>
          <a:lstStyle/>
          <a:p>
            <a:pPr eaLnBrk="1" hangingPunct="1"/>
            <a:r>
              <a:rPr lang="fi-FI" sz="4400" dirty="0" smtClean="0">
                <a:solidFill>
                  <a:srgbClr val="669F2D"/>
                </a:solidFill>
                <a:latin typeface="Calibri" panose="020F0502020204030204" pitchFamily="34" charset="0"/>
              </a:rPr>
              <a:t>Toiminnallisia menetelmiä</a:t>
            </a:r>
          </a:p>
        </p:txBody>
      </p:sp>
      <p:sp>
        <p:nvSpPr>
          <p:cNvPr id="5123" name="Rectangle 3"/>
          <p:cNvSpPr>
            <a:spLocks noGrp="1" noChangeArrowheads="1"/>
          </p:cNvSpPr>
          <p:nvPr>
            <p:ph idx="1"/>
          </p:nvPr>
        </p:nvSpPr>
        <p:spPr>
          <a:xfrm>
            <a:off x="1409700" y="993304"/>
            <a:ext cx="7340600" cy="5102696"/>
          </a:xfrm>
        </p:spPr>
        <p:txBody>
          <a:bodyPr>
            <a:normAutofit fontScale="47500" lnSpcReduction="20000"/>
          </a:bodyPr>
          <a:lstStyle/>
          <a:p>
            <a:pPr eaLnBrk="1" hangingPunct="1">
              <a:lnSpc>
                <a:spcPct val="80000"/>
              </a:lnSpc>
              <a:buFontTx/>
              <a:buNone/>
            </a:pPr>
            <a:r>
              <a:rPr lang="fi-FI" sz="2600" dirty="0" smtClean="0">
                <a:latin typeface="Calibri" panose="020F0502020204030204" pitchFamily="34" charset="0"/>
              </a:rPr>
              <a:t>PELKOMITTARI  (MML)</a:t>
            </a:r>
          </a:p>
          <a:p>
            <a:pPr eaLnBrk="1" hangingPunct="1">
              <a:lnSpc>
                <a:spcPct val="80000"/>
              </a:lnSpc>
              <a:buFontTx/>
              <a:buNone/>
            </a:pPr>
            <a:r>
              <a:rPr lang="fi-FI" sz="2600" dirty="0" smtClean="0">
                <a:latin typeface="Calibri" panose="020F0502020204030204" pitchFamily="34" charset="0"/>
              </a:rPr>
              <a:t>Turvalisuuden tunteen mittaamista</a:t>
            </a:r>
          </a:p>
          <a:p>
            <a:pPr eaLnBrk="1" hangingPunct="1">
              <a:lnSpc>
                <a:spcPct val="80000"/>
              </a:lnSpc>
              <a:buFontTx/>
              <a:buNone/>
            </a:pPr>
            <a:endParaRPr lang="fi-FI" sz="2600" dirty="0">
              <a:latin typeface="Calibri" panose="020F0502020204030204" pitchFamily="34" charset="0"/>
            </a:endParaRPr>
          </a:p>
          <a:p>
            <a:pPr eaLnBrk="1" hangingPunct="1">
              <a:lnSpc>
                <a:spcPct val="80000"/>
              </a:lnSpc>
              <a:buFontTx/>
              <a:buNone/>
            </a:pPr>
            <a:r>
              <a:rPr lang="fi-FI" sz="2600" dirty="0" smtClean="0">
                <a:latin typeface="Calibri" panose="020F0502020204030204" pitchFamily="34" charset="0"/>
              </a:rPr>
              <a:t>6:N KUVAN SARJAKUVA</a:t>
            </a:r>
          </a:p>
          <a:p>
            <a:pPr eaLnBrk="1" hangingPunct="1">
              <a:lnSpc>
                <a:spcPct val="80000"/>
              </a:lnSpc>
              <a:buFontTx/>
              <a:buNone/>
            </a:pPr>
            <a:r>
              <a:rPr lang="fi-FI" sz="2600" dirty="0" smtClean="0">
                <a:latin typeface="Calibri" panose="020F0502020204030204" pitchFamily="34" charset="0"/>
              </a:rPr>
              <a:t>Uhat, auttajat, ongelmien ratkaisu</a:t>
            </a:r>
          </a:p>
          <a:p>
            <a:pPr eaLnBrk="1" hangingPunct="1">
              <a:lnSpc>
                <a:spcPct val="80000"/>
              </a:lnSpc>
              <a:buFontTx/>
              <a:buNone/>
            </a:pPr>
            <a:endParaRPr lang="fi-FI" sz="2600" dirty="0">
              <a:latin typeface="Calibri" panose="020F0502020204030204" pitchFamily="34" charset="0"/>
            </a:endParaRPr>
          </a:p>
          <a:p>
            <a:pPr eaLnBrk="1" hangingPunct="1">
              <a:lnSpc>
                <a:spcPct val="80000"/>
              </a:lnSpc>
              <a:buFontTx/>
              <a:buNone/>
            </a:pPr>
            <a:r>
              <a:rPr lang="fi-FI" sz="2600" dirty="0" smtClean="0">
                <a:latin typeface="Calibri" panose="020F0502020204030204" pitchFamily="34" charset="0"/>
              </a:rPr>
              <a:t>ELÄMÄN LABYRINTTI</a:t>
            </a:r>
          </a:p>
          <a:p>
            <a:pPr eaLnBrk="1" hangingPunct="1">
              <a:lnSpc>
                <a:spcPct val="80000"/>
              </a:lnSpc>
              <a:buFontTx/>
              <a:buNone/>
            </a:pPr>
            <a:r>
              <a:rPr lang="fi-FI" sz="2600" dirty="0" smtClean="0">
                <a:latin typeface="Calibri" panose="020F0502020204030204" pitchFamily="34" charset="0"/>
              </a:rPr>
              <a:t>Verkostot, harrastukset, pelot, haaveet ja unelmat</a:t>
            </a:r>
          </a:p>
          <a:p>
            <a:pPr eaLnBrk="1" hangingPunct="1">
              <a:lnSpc>
                <a:spcPct val="80000"/>
              </a:lnSpc>
              <a:buFontTx/>
              <a:buNone/>
            </a:pPr>
            <a:endParaRPr lang="fi-FI" sz="2600" dirty="0">
              <a:latin typeface="Calibri" panose="020F0502020204030204" pitchFamily="34" charset="0"/>
            </a:endParaRPr>
          </a:p>
          <a:p>
            <a:pPr eaLnBrk="1" hangingPunct="1">
              <a:lnSpc>
                <a:spcPct val="80000"/>
              </a:lnSpc>
              <a:buFontTx/>
              <a:buNone/>
            </a:pPr>
            <a:r>
              <a:rPr lang="fi-FI" sz="2600" dirty="0" smtClean="0">
                <a:latin typeface="Calibri" panose="020F0502020204030204" pitchFamily="34" charset="0"/>
              </a:rPr>
              <a:t>NELIKENTTÄ</a:t>
            </a:r>
          </a:p>
          <a:p>
            <a:pPr eaLnBrk="1" hangingPunct="1">
              <a:lnSpc>
                <a:spcPct val="80000"/>
              </a:lnSpc>
              <a:buFontTx/>
              <a:buNone/>
            </a:pPr>
            <a:r>
              <a:rPr lang="fi-FI" sz="2600" dirty="0" smtClean="0">
                <a:latin typeface="Calibri" panose="020F0502020204030204" pitchFamily="34" charset="0"/>
              </a:rPr>
              <a:t>Asiat jotka tekevät iloiseksi, pahoittavat mielen, pelottavat ja antavat turvaa</a:t>
            </a:r>
          </a:p>
          <a:p>
            <a:pPr eaLnBrk="1" hangingPunct="1">
              <a:lnSpc>
                <a:spcPct val="80000"/>
              </a:lnSpc>
              <a:buFontTx/>
              <a:buNone/>
            </a:pPr>
            <a:endParaRPr lang="fi-FI" sz="2600" dirty="0" smtClean="0">
              <a:latin typeface="Calibri" panose="020F0502020204030204" pitchFamily="34" charset="0"/>
            </a:endParaRPr>
          </a:p>
          <a:p>
            <a:pPr eaLnBrk="1" hangingPunct="1">
              <a:lnSpc>
                <a:spcPct val="80000"/>
              </a:lnSpc>
              <a:buFontTx/>
              <a:buNone/>
            </a:pPr>
            <a:r>
              <a:rPr lang="fi-FI" sz="2600" dirty="0" smtClean="0">
                <a:latin typeface="Calibri" panose="020F0502020204030204" pitchFamily="34" charset="0"/>
              </a:rPr>
              <a:t>MITÄ AJATTELEN ITSESTÄNI</a:t>
            </a:r>
          </a:p>
          <a:p>
            <a:pPr eaLnBrk="1" hangingPunct="1">
              <a:lnSpc>
                <a:spcPct val="80000"/>
              </a:lnSpc>
              <a:buFontTx/>
              <a:buNone/>
            </a:pPr>
            <a:r>
              <a:rPr lang="fi-FI" sz="2600" dirty="0" smtClean="0">
                <a:latin typeface="Calibri" panose="020F0502020204030204" pitchFamily="34" charset="0"/>
              </a:rPr>
              <a:t>Millaisena lapsi/ nuori näkee/ kokee itsensä</a:t>
            </a:r>
            <a:endParaRPr lang="fi-FI" sz="2600" dirty="0">
              <a:latin typeface="Calibri" panose="020F0502020204030204" pitchFamily="34" charset="0"/>
            </a:endParaRPr>
          </a:p>
          <a:p>
            <a:pPr eaLnBrk="1" hangingPunct="1">
              <a:lnSpc>
                <a:spcPct val="80000"/>
              </a:lnSpc>
              <a:buFontTx/>
              <a:buNone/>
            </a:pPr>
            <a:endParaRPr lang="fi-FI" sz="2600" dirty="0" smtClean="0">
              <a:latin typeface="Calibri" panose="020F0502020204030204" pitchFamily="34" charset="0"/>
            </a:endParaRPr>
          </a:p>
          <a:p>
            <a:pPr>
              <a:lnSpc>
                <a:spcPct val="80000"/>
              </a:lnSpc>
              <a:buNone/>
            </a:pPr>
            <a:r>
              <a:rPr lang="fi-FI" sz="2600" dirty="0">
                <a:latin typeface="Calibri" panose="020F0502020204030204" pitchFamily="34" charset="0"/>
              </a:rPr>
              <a:t>HYMYKONE</a:t>
            </a:r>
          </a:p>
          <a:p>
            <a:pPr>
              <a:lnSpc>
                <a:spcPct val="80000"/>
              </a:lnSpc>
              <a:buNone/>
            </a:pPr>
            <a:r>
              <a:rPr lang="fi-FI" sz="2600" dirty="0">
                <a:latin typeface="Calibri" panose="020F0502020204030204" pitchFamily="34" charset="0"/>
              </a:rPr>
              <a:t>Vanhemman ja lapsen vuorovaikutus, pienille lapsille</a:t>
            </a:r>
          </a:p>
          <a:p>
            <a:pPr>
              <a:lnSpc>
                <a:spcPct val="80000"/>
              </a:lnSpc>
              <a:buNone/>
            </a:pPr>
            <a:endParaRPr lang="fi-FI" sz="2600" dirty="0">
              <a:latin typeface="Calibri" panose="020F0502020204030204" pitchFamily="34" charset="0"/>
            </a:endParaRPr>
          </a:p>
          <a:p>
            <a:pPr>
              <a:lnSpc>
                <a:spcPct val="80000"/>
              </a:lnSpc>
              <a:buNone/>
            </a:pPr>
            <a:r>
              <a:rPr lang="fi-FI" sz="2600" dirty="0">
                <a:latin typeface="Calibri" panose="020F0502020204030204" pitchFamily="34" charset="0"/>
              </a:rPr>
              <a:t>ITSETUNTEMUKSEN </a:t>
            </a:r>
            <a:r>
              <a:rPr lang="fi-FI" sz="2600" dirty="0" smtClean="0">
                <a:latin typeface="Calibri" panose="020F0502020204030204" pitchFamily="34" charset="0"/>
              </a:rPr>
              <a:t>LAIVA   (Mielenterveysseura)</a:t>
            </a:r>
            <a:endParaRPr lang="fi-FI" sz="2600" dirty="0">
              <a:latin typeface="Calibri" panose="020F0502020204030204" pitchFamily="34" charset="0"/>
            </a:endParaRPr>
          </a:p>
          <a:p>
            <a:pPr>
              <a:lnSpc>
                <a:spcPct val="80000"/>
              </a:lnSpc>
              <a:buNone/>
            </a:pPr>
            <a:r>
              <a:rPr lang="fi-FI" sz="2600" dirty="0">
                <a:latin typeface="Calibri" panose="020F0502020204030204" pitchFamily="34" charset="0"/>
              </a:rPr>
              <a:t>Kartoittaa verkostoja, vahvuuksia, huolia, toiveita. Nuorille</a:t>
            </a:r>
          </a:p>
          <a:p>
            <a:pPr>
              <a:lnSpc>
                <a:spcPct val="80000"/>
              </a:lnSpc>
              <a:buNone/>
            </a:pPr>
            <a:endParaRPr lang="fi-FI" sz="2600" dirty="0">
              <a:latin typeface="Calibri" panose="020F0502020204030204" pitchFamily="34" charset="0"/>
            </a:endParaRPr>
          </a:p>
          <a:p>
            <a:pPr>
              <a:lnSpc>
                <a:spcPct val="80000"/>
              </a:lnSpc>
              <a:buNone/>
            </a:pPr>
            <a:r>
              <a:rPr lang="fi-FI" sz="2600" dirty="0">
                <a:latin typeface="Calibri" panose="020F0502020204030204" pitchFamily="34" charset="0"/>
              </a:rPr>
              <a:t>SELVIYTYMISEN MERKIT </a:t>
            </a:r>
            <a:r>
              <a:rPr lang="fi-FI" sz="2600" dirty="0" smtClean="0">
                <a:latin typeface="Calibri" panose="020F0502020204030204" pitchFamily="34" charset="0"/>
              </a:rPr>
              <a:t>PELI   (Pesäpuu ry)</a:t>
            </a:r>
            <a:endParaRPr lang="fi-FI" sz="2600" dirty="0">
              <a:latin typeface="Calibri" panose="020F0502020204030204" pitchFamily="34" charset="0"/>
            </a:endParaRPr>
          </a:p>
          <a:p>
            <a:pPr>
              <a:lnSpc>
                <a:spcPct val="80000"/>
              </a:lnSpc>
              <a:buNone/>
            </a:pPr>
            <a:r>
              <a:rPr lang="fi-FI" sz="2600" dirty="0" smtClean="0">
                <a:latin typeface="Calibri" panose="020F0502020204030204" pitchFamily="34" charset="0"/>
              </a:rPr>
              <a:t>Nuorille</a:t>
            </a:r>
          </a:p>
          <a:p>
            <a:pPr>
              <a:lnSpc>
                <a:spcPct val="80000"/>
              </a:lnSpc>
              <a:buNone/>
            </a:pPr>
            <a:endParaRPr lang="fi-FI" sz="2600" dirty="0">
              <a:latin typeface="Calibri" panose="020F0502020204030204" pitchFamily="34" charset="0"/>
            </a:endParaRPr>
          </a:p>
          <a:p>
            <a:pPr>
              <a:lnSpc>
                <a:spcPct val="80000"/>
              </a:lnSpc>
              <a:buNone/>
            </a:pPr>
            <a:r>
              <a:rPr lang="fi-FI" sz="2600" dirty="0" smtClean="0">
                <a:latin typeface="Calibri" panose="020F0502020204030204" pitchFamily="34" charset="0"/>
              </a:rPr>
              <a:t>TUNNEMATTO (Pesäpuu oy)</a:t>
            </a:r>
            <a:endParaRPr lang="fi-FI" sz="2600" dirty="0">
              <a:latin typeface="Calibri" panose="020F0502020204030204" pitchFamily="34" charset="0"/>
            </a:endParaRPr>
          </a:p>
          <a:p>
            <a:pPr eaLnBrk="1" hangingPunct="1">
              <a:lnSpc>
                <a:spcPct val="80000"/>
              </a:lnSpc>
              <a:buFontTx/>
              <a:buNone/>
            </a:pPr>
            <a:endParaRPr lang="fi-FI" sz="1600" dirty="0">
              <a:latin typeface="Tahoma" pitchFamily="34" charset="0"/>
            </a:endParaRPr>
          </a:p>
          <a:p>
            <a:pPr eaLnBrk="1" hangingPunct="1">
              <a:lnSpc>
                <a:spcPct val="80000"/>
              </a:lnSpc>
              <a:buFontTx/>
              <a:buNone/>
            </a:pPr>
            <a:endParaRPr lang="fi-FI" sz="1600" dirty="0" smtClean="0">
              <a:latin typeface="Tahoma" pitchFamily="34" charset="0"/>
            </a:endParaRPr>
          </a:p>
        </p:txBody>
      </p:sp>
      <p:sp>
        <p:nvSpPr>
          <p:cNvPr id="5124" name="Rectangle 4"/>
          <p:cNvSpPr>
            <a:spLocks noGrp="1" noChangeArrowheads="1"/>
          </p:cNvSpPr>
          <p:nvPr>
            <p:ph type="body" sz="half" idx="4294967295"/>
          </p:nvPr>
        </p:nvSpPr>
        <p:spPr>
          <a:xfrm>
            <a:off x="5689600" y="1844675"/>
            <a:ext cx="3454400" cy="4251325"/>
          </a:xfrm>
        </p:spPr>
        <p:txBody>
          <a:bodyPr/>
          <a:lstStyle/>
          <a:p>
            <a:pPr>
              <a:lnSpc>
                <a:spcPct val="80000"/>
              </a:lnSpc>
            </a:pPr>
            <a:endParaRPr lang="fi-FI" sz="1400" dirty="0" smtClean="0">
              <a:latin typeface="Tahoma" pitchFamily="34" charset="0"/>
            </a:endParaRPr>
          </a:p>
          <a:p>
            <a:pPr>
              <a:lnSpc>
                <a:spcPct val="80000"/>
              </a:lnSpc>
            </a:pPr>
            <a:endParaRPr lang="fi-FI" sz="1800" dirty="0" smtClean="0">
              <a:latin typeface="Tahoma" pitchFamily="34" charset="0"/>
            </a:endParaRPr>
          </a:p>
          <a:p>
            <a:pPr>
              <a:lnSpc>
                <a:spcPct val="80000"/>
              </a:lnSpc>
            </a:pPr>
            <a:endParaRPr lang="fi-FI" sz="1800" dirty="0" smtClean="0">
              <a:latin typeface="Tahoma" pitchFamily="34" charset="0"/>
            </a:endParaRPr>
          </a:p>
        </p:txBody>
      </p:sp>
      <p:sp>
        <p:nvSpPr>
          <p:cNvPr id="5125" name="Rectangle 4"/>
          <p:cNvSpPr>
            <a:spLocks noChangeArrowheads="1"/>
          </p:cNvSpPr>
          <p:nvPr/>
        </p:nvSpPr>
        <p:spPr bwMode="auto">
          <a:xfrm>
            <a:off x="6300788" y="6324600"/>
            <a:ext cx="3554412" cy="336550"/>
          </a:xfrm>
          <a:prstGeom prst="rect">
            <a:avLst/>
          </a:prstGeom>
          <a:noFill/>
          <a:ln w="9525">
            <a:noFill/>
            <a:miter lim="800000"/>
            <a:headEnd/>
            <a:tailEnd/>
          </a:ln>
        </p:spPr>
        <p:txBody>
          <a:bodyPr>
            <a:spAutoFit/>
          </a:bodyPr>
          <a:lstStyle/>
          <a:p>
            <a:pPr eaLnBrk="0" hangingPunct="0">
              <a:spcBef>
                <a:spcPct val="50000"/>
              </a:spcBef>
            </a:pPr>
            <a:r>
              <a:rPr lang="fi-FI" sz="1600">
                <a:latin typeface="Tahoma" pitchFamily="34" charset="0"/>
              </a:rPr>
              <a:t>    </a:t>
            </a:r>
            <a:endParaRPr lang="en-US" sz="1600">
              <a:latin typeface="Tahoma" pitchFamily="34" charset="0"/>
            </a:endParaRPr>
          </a:p>
        </p:txBody>
      </p:sp>
      <p:sp>
        <p:nvSpPr>
          <p:cNvPr id="5128" name="Päivämäärän paikkamerkki 8"/>
          <p:cNvSpPr txBox="1">
            <a:spLocks noGrp="1"/>
          </p:cNvSpPr>
          <p:nvPr/>
        </p:nvSpPr>
        <p:spPr bwMode="auto">
          <a:xfrm>
            <a:off x="457200" y="6096000"/>
            <a:ext cx="1905000" cy="457200"/>
          </a:xfrm>
          <a:prstGeom prst="rect">
            <a:avLst/>
          </a:prstGeom>
          <a:noFill/>
          <a:ln w="9525">
            <a:noFill/>
            <a:miter lim="800000"/>
            <a:headEnd/>
            <a:tailEnd/>
          </a:ln>
        </p:spPr>
        <p:txBody>
          <a:bodyPr/>
          <a:lstStyle/>
          <a:p>
            <a:endParaRPr lang="fi-FI" sz="1000">
              <a:latin typeface="Tahoma" pitchFamily="34" charset="0"/>
            </a:endParaRPr>
          </a:p>
        </p:txBody>
      </p:sp>
      <p:pic>
        <p:nvPicPr>
          <p:cNvPr id="5129" name="Picture 11" descr="\\tetukodc101\FOLDERS$\tha\Documents\Omat kuvatiedostot\tampere_etl_vari_oikea_rgb.JPG"/>
          <p:cNvPicPr>
            <a:picLocks noChangeAspect="1" noChangeArrowheads="1"/>
          </p:cNvPicPr>
          <p:nvPr/>
        </p:nvPicPr>
        <p:blipFill>
          <a:blip r:embed="rId2" cstate="print"/>
          <a:srcRect/>
          <a:stretch>
            <a:fillRect/>
          </a:stretch>
        </p:blipFill>
        <p:spPr bwMode="auto">
          <a:xfrm>
            <a:off x="7236296" y="5949280"/>
            <a:ext cx="1763712" cy="749300"/>
          </a:xfrm>
          <a:prstGeom prst="rect">
            <a:avLst/>
          </a:prstGeom>
          <a:noFill/>
          <a:ln w="9525">
            <a:noFill/>
            <a:miter lim="800000"/>
            <a:headEnd/>
            <a:tailEnd/>
          </a:ln>
        </p:spPr>
      </p:pic>
    </p:spTree>
    <p:extLst>
      <p:ext uri="{BB962C8B-B14F-4D97-AF65-F5344CB8AC3E}">
        <p14:creationId xmlns:p14="http://schemas.microsoft.com/office/powerpoint/2010/main" val="38329982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404681" y="304800"/>
            <a:ext cx="7498080" cy="1143000"/>
          </a:xfrm>
        </p:spPr>
        <p:txBody>
          <a:bodyPr>
            <a:normAutofit/>
          </a:bodyPr>
          <a:lstStyle/>
          <a:p>
            <a:r>
              <a:rPr lang="fi-FI" sz="4400" dirty="0" smtClean="0">
                <a:solidFill>
                  <a:srgbClr val="669F2D"/>
                </a:solidFill>
                <a:latin typeface="Calibri" panose="020F0502020204030204" pitchFamily="34" charset="0"/>
              </a:rPr>
              <a:t>Sadut, tarinat ja kirjat</a:t>
            </a:r>
            <a:endParaRPr lang="fi-FI" sz="4400" dirty="0">
              <a:solidFill>
                <a:srgbClr val="669F2D"/>
              </a:solidFill>
              <a:latin typeface="Calibri" panose="020F0502020204030204" pitchFamily="34" charset="0"/>
            </a:endParaRPr>
          </a:p>
        </p:txBody>
      </p:sp>
      <p:sp>
        <p:nvSpPr>
          <p:cNvPr id="3" name="Sisällön paikkamerkki 2"/>
          <p:cNvSpPr>
            <a:spLocks noGrp="1"/>
          </p:cNvSpPr>
          <p:nvPr>
            <p:ph idx="1"/>
          </p:nvPr>
        </p:nvSpPr>
        <p:spPr/>
        <p:txBody>
          <a:bodyPr>
            <a:normAutofit lnSpcReduction="10000"/>
          </a:bodyPr>
          <a:lstStyle/>
          <a:p>
            <a:pPr marL="82296" indent="0">
              <a:buNone/>
            </a:pPr>
            <a:r>
              <a:rPr lang="fi-FI" sz="2000" dirty="0" smtClean="0">
                <a:latin typeface="Calibri" panose="020F0502020204030204" pitchFamily="34" charset="0"/>
              </a:rPr>
              <a:t>Satujen ja tarinoiden kautta lapsi voi päästä mielikuvituksen maailmaan, jossa on tilaa kaikenlaisille tunteille. Ne voivat auttaa lasta käsittelemään omia hankalia ja pelottaviakin kokemuksia. Satu ja tarina voivat rauhoittaa ja lohduttaa. </a:t>
            </a:r>
            <a:endParaRPr lang="fi-FI" sz="2000" dirty="0">
              <a:latin typeface="Calibri" panose="020F0502020204030204" pitchFamily="34" charset="0"/>
            </a:endParaRPr>
          </a:p>
          <a:p>
            <a:pPr marL="82296" indent="0">
              <a:buNone/>
            </a:pPr>
            <a:endParaRPr lang="fi-FI" sz="2000" dirty="0" smtClean="0">
              <a:latin typeface="Calibri" panose="020F0502020204030204" pitchFamily="34" charset="0"/>
            </a:endParaRPr>
          </a:p>
          <a:p>
            <a:pPr marL="82296" indent="0">
              <a:buNone/>
            </a:pPr>
            <a:r>
              <a:rPr lang="fi-FI" sz="2000" dirty="0" smtClean="0">
                <a:latin typeface="Calibri" panose="020F0502020204030204" pitchFamily="34" charset="0"/>
              </a:rPr>
              <a:t>Lapsella pitää olla lupa ja mahdollisuus olla rauhassa satujen maailmassa ja antaa tarinan kuljettaa.</a:t>
            </a:r>
          </a:p>
          <a:p>
            <a:pPr marL="82296" indent="0">
              <a:buNone/>
            </a:pPr>
            <a:endParaRPr lang="fi-FI" sz="2000" dirty="0">
              <a:latin typeface="Calibri" panose="020F0502020204030204" pitchFamily="34" charset="0"/>
            </a:endParaRPr>
          </a:p>
          <a:p>
            <a:pPr marL="82296" indent="0">
              <a:buNone/>
            </a:pPr>
            <a:r>
              <a:rPr lang="fi-FI" sz="2000" dirty="0" smtClean="0">
                <a:latin typeface="Calibri" panose="020F0502020204030204" pitchFamily="34" charset="0"/>
              </a:rPr>
              <a:t>Tarinat ja niiden lukeminen saattavat rohkaista lasta.</a:t>
            </a:r>
          </a:p>
          <a:p>
            <a:pPr marL="82296" indent="0">
              <a:buNone/>
            </a:pPr>
            <a:endParaRPr lang="fi-FI" sz="2000" dirty="0">
              <a:latin typeface="Calibri" panose="020F0502020204030204" pitchFamily="34" charset="0"/>
            </a:endParaRPr>
          </a:p>
          <a:p>
            <a:pPr marL="82296" indent="0">
              <a:buNone/>
            </a:pPr>
            <a:endParaRPr lang="fi-FI" sz="1600" dirty="0" smtClean="0"/>
          </a:p>
          <a:p>
            <a:pPr marL="82296" indent="0">
              <a:buNone/>
            </a:pPr>
            <a:endParaRPr lang="fi-FI" sz="1600" dirty="0"/>
          </a:p>
          <a:p>
            <a:pPr marL="82296" indent="0">
              <a:buNone/>
            </a:pPr>
            <a:endParaRPr lang="fi-FI" sz="1600" dirty="0" smtClean="0"/>
          </a:p>
          <a:p>
            <a:pPr marL="82296" indent="0">
              <a:buNone/>
            </a:pPr>
            <a:endParaRPr lang="fi-FI" sz="1600" dirty="0"/>
          </a:p>
          <a:p>
            <a:pPr marL="82296" indent="0">
              <a:buNone/>
            </a:pPr>
            <a:r>
              <a:rPr lang="fi-FI" sz="1600" dirty="0" smtClean="0"/>
              <a:t>                                                                                                   </a:t>
            </a:r>
          </a:p>
          <a:p>
            <a:pPr marL="82296" indent="0">
              <a:buNone/>
            </a:pPr>
            <a:endParaRPr lang="fi-FI" sz="1600" dirty="0" smtClean="0"/>
          </a:p>
          <a:p>
            <a:pPr marL="82296" indent="0">
              <a:buNone/>
            </a:pPr>
            <a:endParaRPr lang="fi-FI" sz="1600" dirty="0"/>
          </a:p>
        </p:txBody>
      </p:sp>
      <p:pic>
        <p:nvPicPr>
          <p:cNvPr id="4" name="Picture 11" descr="\\tetukodc101\FOLDERS$\tha\Documents\Omat kuvatiedostot\tampere_etl_vari_oikea_rgb.JPG"/>
          <p:cNvPicPr>
            <a:picLocks noChangeAspect="1" noChangeArrowheads="1"/>
          </p:cNvPicPr>
          <p:nvPr/>
        </p:nvPicPr>
        <p:blipFill>
          <a:blip r:embed="rId2" cstate="print"/>
          <a:srcRect/>
          <a:stretch>
            <a:fillRect/>
          </a:stretch>
        </p:blipFill>
        <p:spPr bwMode="auto">
          <a:xfrm>
            <a:off x="7236296" y="5949280"/>
            <a:ext cx="1763712" cy="749300"/>
          </a:xfrm>
          <a:prstGeom prst="rect">
            <a:avLst/>
          </a:prstGeom>
          <a:noFill/>
          <a:ln w="9525">
            <a:noFill/>
            <a:miter lim="800000"/>
            <a:headEnd/>
            <a:tailEnd/>
          </a:ln>
        </p:spPr>
      </p:pic>
    </p:spTree>
    <p:extLst>
      <p:ext uri="{BB962C8B-B14F-4D97-AF65-F5344CB8AC3E}">
        <p14:creationId xmlns:p14="http://schemas.microsoft.com/office/powerpoint/2010/main" val="8958864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331640" y="274638"/>
            <a:ext cx="7602048" cy="472852"/>
          </a:xfrm>
        </p:spPr>
        <p:txBody>
          <a:bodyPr>
            <a:noAutofit/>
          </a:bodyPr>
          <a:lstStyle/>
          <a:p>
            <a:pPr eaLnBrk="1" hangingPunct="1"/>
            <a:r>
              <a:rPr lang="fi-FI" sz="4400" dirty="0" smtClean="0">
                <a:solidFill>
                  <a:srgbClr val="669F2D"/>
                </a:solidFill>
                <a:latin typeface="Calibri" panose="020F0502020204030204" pitchFamily="34" charset="0"/>
              </a:rPr>
              <a:t>Kirjallisuutta</a:t>
            </a:r>
          </a:p>
        </p:txBody>
      </p:sp>
      <p:sp>
        <p:nvSpPr>
          <p:cNvPr id="5123" name="Rectangle 3"/>
          <p:cNvSpPr>
            <a:spLocks noGrp="1" noChangeArrowheads="1"/>
          </p:cNvSpPr>
          <p:nvPr>
            <p:ph idx="1"/>
          </p:nvPr>
        </p:nvSpPr>
        <p:spPr>
          <a:xfrm>
            <a:off x="1187450" y="1196752"/>
            <a:ext cx="7340600" cy="4907186"/>
          </a:xfrm>
        </p:spPr>
        <p:txBody>
          <a:bodyPr>
            <a:noAutofit/>
          </a:bodyPr>
          <a:lstStyle/>
          <a:p>
            <a:pPr marL="82296" indent="0">
              <a:buNone/>
            </a:pPr>
            <a:r>
              <a:rPr lang="fi-FI" sz="1600" b="1" dirty="0"/>
              <a:t> </a:t>
            </a:r>
            <a:r>
              <a:rPr lang="fi-FI" sz="1600" dirty="0" smtClean="0">
                <a:latin typeface="Calibri" panose="020F0502020204030204" pitchFamily="34" charset="0"/>
              </a:rPr>
              <a:t>Tiina </a:t>
            </a:r>
            <a:r>
              <a:rPr lang="fi-FI" sz="1600" dirty="0">
                <a:latin typeface="Calibri" panose="020F0502020204030204" pitchFamily="34" charset="0"/>
              </a:rPr>
              <a:t>Holmberg</a:t>
            </a:r>
            <a:r>
              <a:rPr lang="fi-FI" sz="1600" b="1" dirty="0">
                <a:latin typeface="Calibri" panose="020F0502020204030204" pitchFamily="34" charset="0"/>
              </a:rPr>
              <a:t>: ”Ville </a:t>
            </a:r>
            <a:r>
              <a:rPr lang="fi-FI" sz="1600" b="1" dirty="0" err="1">
                <a:latin typeface="Calibri" panose="020F0502020204030204" pitchFamily="34" charset="0"/>
              </a:rPr>
              <a:t>Vilkastukse</a:t>
            </a:r>
            <a:r>
              <a:rPr lang="fi-FI" sz="1600" b="1" dirty="0">
                <a:latin typeface="Calibri" panose="020F0502020204030204" pitchFamily="34" charset="0"/>
              </a:rPr>
              <a:t> tunneseikkailu”</a:t>
            </a:r>
            <a:r>
              <a:rPr lang="fi-FI" sz="1600" dirty="0">
                <a:latin typeface="Calibri" panose="020F0502020204030204" pitchFamily="34" charset="0"/>
              </a:rPr>
              <a:t>  (Pesäpuu ry)</a:t>
            </a:r>
          </a:p>
          <a:p>
            <a:r>
              <a:rPr lang="fi-FI" sz="1600" dirty="0">
                <a:latin typeface="Calibri" panose="020F0502020204030204" pitchFamily="34" charset="0"/>
              </a:rPr>
              <a:t>Tove Jansson</a:t>
            </a:r>
            <a:r>
              <a:rPr lang="fi-FI" sz="1600" b="1" dirty="0">
                <a:latin typeface="Calibri" panose="020F0502020204030204" pitchFamily="34" charset="0"/>
              </a:rPr>
              <a:t>: ”Näkymätön lapsi”</a:t>
            </a:r>
            <a:endParaRPr lang="fi-FI" sz="1600" dirty="0">
              <a:latin typeface="Calibri" panose="020F0502020204030204" pitchFamily="34" charset="0"/>
            </a:endParaRPr>
          </a:p>
          <a:p>
            <a:r>
              <a:rPr lang="fi-FI" sz="1600" dirty="0">
                <a:latin typeface="Calibri" panose="020F0502020204030204" pitchFamily="34" charset="0"/>
              </a:rPr>
              <a:t>Muumilaakson tarinoita 3</a:t>
            </a:r>
            <a:r>
              <a:rPr lang="fi-FI" sz="1600" b="1" dirty="0">
                <a:latin typeface="Calibri" panose="020F0502020204030204" pitchFamily="34" charset="0"/>
              </a:rPr>
              <a:t>: ”Näkymätön </a:t>
            </a:r>
            <a:r>
              <a:rPr lang="fi-FI" sz="1600" b="1" dirty="0" err="1">
                <a:latin typeface="Calibri" panose="020F0502020204030204" pitchFamily="34" charset="0"/>
              </a:rPr>
              <a:t>Ninni</a:t>
            </a:r>
            <a:r>
              <a:rPr lang="fi-FI" sz="1600" b="1" dirty="0">
                <a:latin typeface="Calibri" panose="020F0502020204030204" pitchFamily="34" charset="0"/>
              </a:rPr>
              <a:t>”</a:t>
            </a:r>
            <a:r>
              <a:rPr lang="fi-FI" sz="1600" dirty="0">
                <a:latin typeface="Calibri" panose="020F0502020204030204" pitchFamily="34" charset="0"/>
              </a:rPr>
              <a:t> (Kolibri)</a:t>
            </a:r>
          </a:p>
          <a:p>
            <a:r>
              <a:rPr lang="fi-FI" sz="1600" dirty="0">
                <a:latin typeface="Calibri" panose="020F0502020204030204" pitchFamily="34" charset="0"/>
              </a:rPr>
              <a:t>Magdalena Hai: </a:t>
            </a:r>
            <a:r>
              <a:rPr lang="fi-FI" sz="1600" b="1" dirty="0">
                <a:latin typeface="Calibri" panose="020F0502020204030204" pitchFamily="34" charset="0"/>
              </a:rPr>
              <a:t>”Mörkö </a:t>
            </a:r>
            <a:r>
              <a:rPr lang="fi-FI" sz="1600" b="1" dirty="0" err="1">
                <a:latin typeface="Calibri" panose="020F0502020204030204" pitchFamily="34" charset="0"/>
              </a:rPr>
              <a:t>Möö</a:t>
            </a:r>
            <a:r>
              <a:rPr lang="fi-FI" sz="1600" b="1" dirty="0">
                <a:latin typeface="Calibri" panose="020F0502020204030204" pitchFamily="34" charset="0"/>
              </a:rPr>
              <a:t> ja Mikko Pöö” </a:t>
            </a:r>
            <a:r>
              <a:rPr lang="fi-FI" sz="1600" dirty="0">
                <a:latin typeface="Calibri" panose="020F0502020204030204" pitchFamily="34" charset="0"/>
              </a:rPr>
              <a:t>(elämäni peikoille)</a:t>
            </a:r>
          </a:p>
          <a:p>
            <a:r>
              <a:rPr lang="fi-FI" sz="1600" dirty="0">
                <a:latin typeface="Calibri" panose="020F0502020204030204" pitchFamily="34" charset="0"/>
              </a:rPr>
              <a:t>Laurence </a:t>
            </a:r>
            <a:r>
              <a:rPr lang="fi-FI" sz="1600" dirty="0" err="1">
                <a:latin typeface="Calibri" panose="020F0502020204030204" pitchFamily="34" charset="0"/>
              </a:rPr>
              <a:t>Anholt</a:t>
            </a:r>
            <a:r>
              <a:rPr lang="fi-FI" sz="1600" b="1" dirty="0">
                <a:latin typeface="Calibri" panose="020F0502020204030204" pitchFamily="34" charset="0"/>
              </a:rPr>
              <a:t>: ”Pikku tipun kaksi pesää”</a:t>
            </a:r>
            <a:r>
              <a:rPr lang="fi-FI" sz="1600" dirty="0">
                <a:latin typeface="Calibri" panose="020F0502020204030204" pitchFamily="34" charset="0"/>
              </a:rPr>
              <a:t> (kaikille lapsille joilla on enemmän kuin yksi pesä)</a:t>
            </a:r>
          </a:p>
          <a:p>
            <a:r>
              <a:rPr lang="fi-FI" sz="1600" dirty="0">
                <a:latin typeface="Calibri" panose="020F0502020204030204" pitchFamily="34" charset="0"/>
              </a:rPr>
              <a:t>Mauri Kunnas: </a:t>
            </a:r>
            <a:r>
              <a:rPr lang="fi-FI" sz="1600" b="1" dirty="0">
                <a:latin typeface="Calibri" panose="020F0502020204030204" pitchFamily="34" charset="0"/>
              </a:rPr>
              <a:t>”Herra Hakkarainen harhateillä”</a:t>
            </a:r>
            <a:endParaRPr lang="fi-FI" sz="1600" dirty="0">
              <a:latin typeface="Calibri" panose="020F0502020204030204" pitchFamily="34" charset="0"/>
            </a:endParaRPr>
          </a:p>
          <a:p>
            <a:r>
              <a:rPr lang="fi-FI" sz="1600" dirty="0">
                <a:latin typeface="Calibri" panose="020F0502020204030204" pitchFamily="34" charset="0"/>
              </a:rPr>
              <a:t>Antoine De Saint-</a:t>
            </a:r>
            <a:r>
              <a:rPr lang="fi-FI" sz="1600" dirty="0" err="1">
                <a:latin typeface="Calibri" panose="020F0502020204030204" pitchFamily="34" charset="0"/>
              </a:rPr>
              <a:t>Exupery</a:t>
            </a:r>
            <a:r>
              <a:rPr lang="fi-FI" sz="1600" dirty="0">
                <a:latin typeface="Calibri" panose="020F0502020204030204" pitchFamily="34" charset="0"/>
              </a:rPr>
              <a:t>: </a:t>
            </a:r>
            <a:r>
              <a:rPr lang="fi-FI" sz="1600" b="1" dirty="0">
                <a:latin typeface="Calibri" panose="020F0502020204030204" pitchFamily="34" charset="0"/>
              </a:rPr>
              <a:t>”Pikku Prinssi”</a:t>
            </a:r>
            <a:endParaRPr lang="fi-FI" sz="1600" dirty="0">
              <a:latin typeface="Calibri" panose="020F0502020204030204" pitchFamily="34" charset="0"/>
            </a:endParaRPr>
          </a:p>
          <a:p>
            <a:r>
              <a:rPr lang="fi-FI" sz="1600" dirty="0" err="1">
                <a:latin typeface="Calibri" panose="020F0502020204030204" pitchFamily="34" charset="0"/>
              </a:rPr>
              <a:t>Melanie</a:t>
            </a:r>
            <a:r>
              <a:rPr lang="fi-FI" sz="1600" dirty="0">
                <a:latin typeface="Calibri" panose="020F0502020204030204" pitchFamily="34" charset="0"/>
              </a:rPr>
              <a:t> </a:t>
            </a:r>
            <a:r>
              <a:rPr lang="fi-FI" sz="1600" dirty="0" err="1">
                <a:latin typeface="Calibri" panose="020F0502020204030204" pitchFamily="34" charset="0"/>
              </a:rPr>
              <a:t>Walsh</a:t>
            </a:r>
            <a:r>
              <a:rPr lang="fi-FI" sz="1600" b="1" dirty="0">
                <a:latin typeface="Calibri" panose="020F0502020204030204" pitchFamily="34" charset="0"/>
              </a:rPr>
              <a:t>: ” Minulla on kaksi kotia”</a:t>
            </a:r>
            <a:r>
              <a:rPr lang="fi-FI" sz="1600" dirty="0">
                <a:latin typeface="Calibri" panose="020F0502020204030204" pitchFamily="34" charset="0"/>
              </a:rPr>
              <a:t> (”kurkistuskirja”)</a:t>
            </a:r>
          </a:p>
          <a:p>
            <a:r>
              <a:rPr lang="fi-FI" sz="1600" dirty="0">
                <a:latin typeface="Calibri" panose="020F0502020204030204" pitchFamily="34" charset="0"/>
              </a:rPr>
              <a:t>Liisa Kallio</a:t>
            </a:r>
            <a:r>
              <a:rPr lang="fi-FI" sz="1600" b="1" dirty="0">
                <a:latin typeface="Calibri" panose="020F0502020204030204" pitchFamily="34" charset="0"/>
              </a:rPr>
              <a:t>: ”Lentävä talo”</a:t>
            </a:r>
            <a:r>
              <a:rPr lang="fi-FI" sz="1600" dirty="0">
                <a:latin typeface="Calibri" panose="020F0502020204030204" pitchFamily="34" charset="0"/>
              </a:rPr>
              <a:t> (muutto uuteen kotiin)</a:t>
            </a:r>
          </a:p>
          <a:p>
            <a:r>
              <a:rPr lang="fi-FI" sz="1600" b="1" dirty="0">
                <a:latin typeface="Calibri" panose="020F0502020204030204" pitchFamily="34" charset="0"/>
              </a:rPr>
              <a:t>”Juholla on kaksi kotia”</a:t>
            </a:r>
            <a:r>
              <a:rPr lang="fi-FI" sz="1600" dirty="0">
                <a:latin typeface="Calibri" panose="020F0502020204030204" pitchFamily="34" charset="0"/>
              </a:rPr>
              <a:t> (puhutaan avioerosta lapsen kanssa)</a:t>
            </a:r>
          </a:p>
          <a:p>
            <a:r>
              <a:rPr lang="fi-FI" sz="1600" dirty="0" err="1">
                <a:latin typeface="Calibri" panose="020F0502020204030204" pitchFamily="34" charset="0"/>
              </a:rPr>
              <a:t>Babette</a:t>
            </a:r>
            <a:r>
              <a:rPr lang="fi-FI" sz="1600" dirty="0">
                <a:latin typeface="Calibri" panose="020F0502020204030204" pitchFamily="34" charset="0"/>
              </a:rPr>
              <a:t> Cole</a:t>
            </a:r>
            <a:r>
              <a:rPr lang="fi-FI" sz="1600" b="1" dirty="0">
                <a:latin typeface="Calibri" panose="020F0502020204030204" pitchFamily="34" charset="0"/>
              </a:rPr>
              <a:t>: ”Avioerotus</a:t>
            </a:r>
            <a:r>
              <a:rPr lang="fi-FI" sz="1600" dirty="0">
                <a:latin typeface="Calibri" panose="020F0502020204030204" pitchFamily="34" charset="0"/>
              </a:rPr>
              <a:t>”</a:t>
            </a:r>
          </a:p>
          <a:p>
            <a:r>
              <a:rPr lang="fi-FI" sz="1600" dirty="0">
                <a:latin typeface="Calibri" panose="020F0502020204030204" pitchFamily="34" charset="0"/>
              </a:rPr>
              <a:t>Monika </a:t>
            </a:r>
            <a:r>
              <a:rPr lang="fi-FI" sz="1600" dirty="0" err="1">
                <a:latin typeface="Calibri" panose="020F0502020204030204" pitchFamily="34" charset="0"/>
              </a:rPr>
              <a:t>Weitze</a:t>
            </a:r>
            <a:r>
              <a:rPr lang="fi-FI" sz="1600" dirty="0">
                <a:latin typeface="Calibri" panose="020F0502020204030204" pitchFamily="34" charset="0"/>
              </a:rPr>
              <a:t>-Eric </a:t>
            </a:r>
            <a:r>
              <a:rPr lang="fi-FI" sz="1600" dirty="0" err="1">
                <a:latin typeface="Calibri" panose="020F0502020204030204" pitchFamily="34" charset="0"/>
              </a:rPr>
              <a:t>Battut</a:t>
            </a:r>
            <a:r>
              <a:rPr lang="fi-FI" sz="1600" dirty="0">
                <a:latin typeface="Calibri" panose="020F0502020204030204" pitchFamily="34" charset="0"/>
              </a:rPr>
              <a:t>: </a:t>
            </a:r>
            <a:r>
              <a:rPr lang="fi-FI" sz="1600" b="1" dirty="0">
                <a:latin typeface="Calibri" panose="020F0502020204030204" pitchFamily="34" charset="0"/>
              </a:rPr>
              <a:t>”Kuinka pikku elefantti parani suuresta surustaan”</a:t>
            </a:r>
            <a:r>
              <a:rPr lang="fi-FI" sz="1600" dirty="0">
                <a:latin typeface="Calibri" panose="020F0502020204030204" pitchFamily="34" charset="0"/>
              </a:rPr>
              <a:t> (tarina ystävän menettämisestä ja ikävästä</a:t>
            </a:r>
            <a:r>
              <a:rPr lang="fi-FI" sz="1600" dirty="0" smtClean="0">
                <a:latin typeface="Calibri" panose="020F0502020204030204" pitchFamily="34" charset="0"/>
              </a:rPr>
              <a:t>)</a:t>
            </a:r>
            <a:endParaRPr lang="fi-FI" sz="1600" dirty="0">
              <a:latin typeface="Calibri" panose="020F0502020204030204" pitchFamily="34" charset="0"/>
            </a:endParaRPr>
          </a:p>
        </p:txBody>
      </p:sp>
      <p:sp>
        <p:nvSpPr>
          <p:cNvPr id="5124" name="Rectangle 4"/>
          <p:cNvSpPr>
            <a:spLocks noGrp="1" noChangeArrowheads="1"/>
          </p:cNvSpPr>
          <p:nvPr>
            <p:ph type="body" sz="half" idx="4294967295"/>
          </p:nvPr>
        </p:nvSpPr>
        <p:spPr>
          <a:xfrm>
            <a:off x="5689600" y="1844675"/>
            <a:ext cx="3454400" cy="4251325"/>
          </a:xfrm>
        </p:spPr>
        <p:txBody>
          <a:bodyPr/>
          <a:lstStyle/>
          <a:p>
            <a:pPr>
              <a:lnSpc>
                <a:spcPct val="80000"/>
              </a:lnSpc>
            </a:pPr>
            <a:endParaRPr lang="fi-FI" sz="1400" dirty="0" smtClean="0">
              <a:latin typeface="Tahoma" pitchFamily="34" charset="0"/>
            </a:endParaRPr>
          </a:p>
          <a:p>
            <a:pPr>
              <a:lnSpc>
                <a:spcPct val="80000"/>
              </a:lnSpc>
            </a:pPr>
            <a:endParaRPr lang="fi-FI" sz="1800" dirty="0" smtClean="0">
              <a:latin typeface="Tahoma" pitchFamily="34" charset="0"/>
            </a:endParaRPr>
          </a:p>
          <a:p>
            <a:pPr>
              <a:lnSpc>
                <a:spcPct val="80000"/>
              </a:lnSpc>
            </a:pPr>
            <a:endParaRPr lang="fi-FI" sz="1800" dirty="0" smtClean="0">
              <a:latin typeface="Tahoma" pitchFamily="34" charset="0"/>
            </a:endParaRPr>
          </a:p>
        </p:txBody>
      </p:sp>
      <p:sp>
        <p:nvSpPr>
          <p:cNvPr id="5125" name="Rectangle 4"/>
          <p:cNvSpPr>
            <a:spLocks noChangeArrowheads="1"/>
          </p:cNvSpPr>
          <p:nvPr/>
        </p:nvSpPr>
        <p:spPr bwMode="auto">
          <a:xfrm>
            <a:off x="6300788" y="6324600"/>
            <a:ext cx="3554412" cy="336550"/>
          </a:xfrm>
          <a:prstGeom prst="rect">
            <a:avLst/>
          </a:prstGeom>
          <a:noFill/>
          <a:ln w="9525">
            <a:noFill/>
            <a:miter lim="800000"/>
            <a:headEnd/>
            <a:tailEnd/>
          </a:ln>
        </p:spPr>
        <p:txBody>
          <a:bodyPr>
            <a:spAutoFit/>
          </a:bodyPr>
          <a:lstStyle/>
          <a:p>
            <a:pPr eaLnBrk="0" hangingPunct="0">
              <a:spcBef>
                <a:spcPct val="50000"/>
              </a:spcBef>
            </a:pPr>
            <a:r>
              <a:rPr lang="fi-FI" sz="1600">
                <a:latin typeface="Tahoma" pitchFamily="34" charset="0"/>
              </a:rPr>
              <a:t>    </a:t>
            </a:r>
            <a:endParaRPr lang="en-US" sz="1600">
              <a:latin typeface="Tahoma" pitchFamily="34" charset="0"/>
            </a:endParaRPr>
          </a:p>
        </p:txBody>
      </p:sp>
      <p:sp>
        <p:nvSpPr>
          <p:cNvPr id="5128" name="Päivämäärän paikkamerkki 8"/>
          <p:cNvSpPr txBox="1">
            <a:spLocks noGrp="1"/>
          </p:cNvSpPr>
          <p:nvPr/>
        </p:nvSpPr>
        <p:spPr bwMode="auto">
          <a:xfrm>
            <a:off x="457200" y="6096000"/>
            <a:ext cx="1905000" cy="457200"/>
          </a:xfrm>
          <a:prstGeom prst="rect">
            <a:avLst/>
          </a:prstGeom>
          <a:noFill/>
          <a:ln w="9525">
            <a:noFill/>
            <a:miter lim="800000"/>
            <a:headEnd/>
            <a:tailEnd/>
          </a:ln>
        </p:spPr>
        <p:txBody>
          <a:bodyPr/>
          <a:lstStyle/>
          <a:p>
            <a:endParaRPr lang="fi-FI" sz="1000">
              <a:latin typeface="Tahoma" pitchFamily="34" charset="0"/>
            </a:endParaRPr>
          </a:p>
        </p:txBody>
      </p:sp>
      <p:pic>
        <p:nvPicPr>
          <p:cNvPr id="5129" name="Picture 11" descr="\\tetukodc101\FOLDERS$\tha\Documents\Omat kuvatiedostot\tampere_etl_vari_oikea_rgb.JPG"/>
          <p:cNvPicPr>
            <a:picLocks noChangeAspect="1" noChangeArrowheads="1"/>
          </p:cNvPicPr>
          <p:nvPr/>
        </p:nvPicPr>
        <p:blipFill>
          <a:blip r:embed="rId2" cstate="print"/>
          <a:srcRect/>
          <a:stretch>
            <a:fillRect/>
          </a:stretch>
        </p:blipFill>
        <p:spPr bwMode="auto">
          <a:xfrm>
            <a:off x="7236296" y="5949280"/>
            <a:ext cx="1763712" cy="749300"/>
          </a:xfrm>
          <a:prstGeom prst="rect">
            <a:avLst/>
          </a:prstGeom>
          <a:noFill/>
          <a:ln w="9525">
            <a:noFill/>
            <a:miter lim="800000"/>
            <a:headEnd/>
            <a:tailEnd/>
          </a:ln>
        </p:spPr>
      </p:pic>
    </p:spTree>
    <p:extLst>
      <p:ext uri="{BB962C8B-B14F-4D97-AF65-F5344CB8AC3E}">
        <p14:creationId xmlns:p14="http://schemas.microsoft.com/office/powerpoint/2010/main" val="41636880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417367" y="108135"/>
            <a:ext cx="7498080" cy="868958"/>
          </a:xfrm>
        </p:spPr>
        <p:txBody>
          <a:bodyPr>
            <a:normAutofit/>
          </a:bodyPr>
          <a:lstStyle/>
          <a:p>
            <a:pPr eaLnBrk="1" hangingPunct="1"/>
            <a:r>
              <a:rPr lang="fi-FI" sz="4400" dirty="0" smtClean="0">
                <a:solidFill>
                  <a:srgbClr val="669F2D"/>
                </a:solidFill>
                <a:latin typeface="Calibri" panose="020F0502020204030204" pitchFamily="34" charset="0"/>
              </a:rPr>
              <a:t>Lisää kirjallisuutta</a:t>
            </a:r>
          </a:p>
        </p:txBody>
      </p:sp>
      <p:sp>
        <p:nvSpPr>
          <p:cNvPr id="5123" name="Rectangle 3"/>
          <p:cNvSpPr>
            <a:spLocks noGrp="1" noChangeArrowheads="1"/>
          </p:cNvSpPr>
          <p:nvPr>
            <p:ph idx="1"/>
          </p:nvPr>
        </p:nvSpPr>
        <p:spPr>
          <a:xfrm>
            <a:off x="1187450" y="1484784"/>
            <a:ext cx="7340600" cy="4619154"/>
          </a:xfrm>
        </p:spPr>
        <p:txBody>
          <a:bodyPr>
            <a:normAutofit/>
          </a:bodyPr>
          <a:lstStyle/>
          <a:p>
            <a:r>
              <a:rPr lang="fi-FI" sz="1600" dirty="0">
                <a:latin typeface="Calibri" panose="020F0502020204030204" pitchFamily="34" charset="0"/>
              </a:rPr>
              <a:t>Marcus </a:t>
            </a:r>
            <a:r>
              <a:rPr lang="fi-FI" sz="1600" dirty="0" err="1">
                <a:latin typeface="Calibri" panose="020F0502020204030204" pitchFamily="34" charset="0"/>
              </a:rPr>
              <a:t>Pfister</a:t>
            </a:r>
            <a:r>
              <a:rPr lang="fi-FI" sz="1600" dirty="0">
                <a:latin typeface="Calibri" panose="020F0502020204030204" pitchFamily="34" charset="0"/>
              </a:rPr>
              <a:t>: </a:t>
            </a:r>
            <a:r>
              <a:rPr lang="fi-FI" sz="1600" b="1" dirty="0">
                <a:latin typeface="Calibri" panose="020F0502020204030204" pitchFamily="34" charset="0"/>
              </a:rPr>
              <a:t>”Teppo ja taikakivet”</a:t>
            </a:r>
            <a:r>
              <a:rPr lang="fi-FI" sz="1600" dirty="0">
                <a:latin typeface="Calibri" panose="020F0502020204030204" pitchFamily="34" charset="0"/>
              </a:rPr>
              <a:t> (tarinalla on kaksi loppua, kuinka valinoilla voi vaikuttaa)</a:t>
            </a:r>
          </a:p>
          <a:p>
            <a:r>
              <a:rPr lang="fi-FI" sz="1600" dirty="0">
                <a:latin typeface="Calibri" panose="020F0502020204030204" pitchFamily="34" charset="0"/>
              </a:rPr>
              <a:t>Ken Brown</a:t>
            </a:r>
            <a:r>
              <a:rPr lang="fi-FI" sz="1600" b="1" dirty="0">
                <a:latin typeface="Calibri" panose="020F0502020204030204" pitchFamily="34" charset="0"/>
              </a:rPr>
              <a:t>: ”Mutaturkki saa kaverin”</a:t>
            </a:r>
            <a:endParaRPr lang="fi-FI" sz="1600" dirty="0">
              <a:latin typeface="Calibri" panose="020F0502020204030204" pitchFamily="34" charset="0"/>
            </a:endParaRPr>
          </a:p>
          <a:p>
            <a:r>
              <a:rPr lang="fi-FI" sz="1600" dirty="0">
                <a:latin typeface="Calibri" panose="020F0502020204030204" pitchFamily="34" charset="0"/>
              </a:rPr>
              <a:t>Hans De </a:t>
            </a:r>
            <a:r>
              <a:rPr lang="fi-FI" sz="1600" dirty="0" err="1">
                <a:latin typeface="Calibri" panose="020F0502020204030204" pitchFamily="34" charset="0"/>
              </a:rPr>
              <a:t>Beer</a:t>
            </a:r>
            <a:r>
              <a:rPr lang="fi-FI" sz="1600" b="1" dirty="0">
                <a:latin typeface="Calibri" panose="020F0502020204030204" pitchFamily="34" charset="0"/>
              </a:rPr>
              <a:t>: ”Älä jätä minua pikku jääkarhu</a:t>
            </a:r>
            <a:r>
              <a:rPr lang="fi-FI" sz="1600" dirty="0">
                <a:latin typeface="Calibri" panose="020F0502020204030204" pitchFamily="34" charset="0"/>
              </a:rPr>
              <a:t>” (selviytymistarina)</a:t>
            </a:r>
          </a:p>
          <a:p>
            <a:r>
              <a:rPr lang="fi-FI" sz="1600" dirty="0">
                <a:latin typeface="Calibri" panose="020F0502020204030204" pitchFamily="34" charset="0"/>
              </a:rPr>
              <a:t>Oliver </a:t>
            </a:r>
            <a:r>
              <a:rPr lang="fi-FI" sz="1600" dirty="0" err="1">
                <a:latin typeface="Calibri" panose="020F0502020204030204" pitchFamily="34" charset="0"/>
              </a:rPr>
              <a:t>Jeffers</a:t>
            </a:r>
            <a:r>
              <a:rPr lang="fi-FI" sz="1600" dirty="0">
                <a:latin typeface="Calibri" panose="020F0502020204030204" pitchFamily="34" charset="0"/>
              </a:rPr>
              <a:t>: </a:t>
            </a:r>
            <a:r>
              <a:rPr lang="fi-FI" sz="1600" b="1" dirty="0">
                <a:latin typeface="Calibri" panose="020F0502020204030204" pitchFamily="34" charset="0"/>
              </a:rPr>
              <a:t>”Löytöpingviini” </a:t>
            </a:r>
            <a:r>
              <a:rPr lang="fi-FI" sz="1600" dirty="0">
                <a:latin typeface="Calibri" panose="020F0502020204030204" pitchFamily="34" charset="0"/>
              </a:rPr>
              <a:t>(yksinäisyydestä, ystävyydestä, tunteiden tunnistamisesta)</a:t>
            </a:r>
          </a:p>
          <a:p>
            <a:r>
              <a:rPr lang="fi-FI" sz="1600" dirty="0">
                <a:latin typeface="Calibri" panose="020F0502020204030204" pitchFamily="34" charset="0"/>
              </a:rPr>
              <a:t>Timo Harju, Nina Haiko:” </a:t>
            </a:r>
            <a:r>
              <a:rPr lang="fi-FI" sz="1600" b="1" dirty="0">
                <a:latin typeface="Calibri" panose="020F0502020204030204" pitchFamily="34" charset="0"/>
              </a:rPr>
              <a:t>”Satu kameleontille ja muita satuja”</a:t>
            </a:r>
            <a:endParaRPr lang="fi-FI" sz="1600" dirty="0">
              <a:latin typeface="Calibri" panose="020F0502020204030204" pitchFamily="34" charset="0"/>
            </a:endParaRPr>
          </a:p>
          <a:p>
            <a:r>
              <a:rPr lang="fi-FI" sz="1600" dirty="0">
                <a:latin typeface="Calibri" panose="020F0502020204030204" pitchFamily="34" charset="0"/>
              </a:rPr>
              <a:t>Hannamari Ruohonen: </a:t>
            </a:r>
            <a:r>
              <a:rPr lang="fi-FI" sz="1600" b="1" dirty="0">
                <a:latin typeface="Calibri" panose="020F0502020204030204" pitchFamily="34" charset="0"/>
              </a:rPr>
              <a:t>”Kadonnut äitini”</a:t>
            </a:r>
            <a:endParaRPr lang="fi-FI" sz="1600" dirty="0">
              <a:latin typeface="Calibri" panose="020F0502020204030204" pitchFamily="34" charset="0"/>
            </a:endParaRPr>
          </a:p>
          <a:p>
            <a:r>
              <a:rPr lang="fi-FI" sz="1600" dirty="0" err="1">
                <a:latin typeface="Calibri" panose="020F0502020204030204" pitchFamily="34" charset="0"/>
              </a:rPr>
              <a:t>Hiawyn</a:t>
            </a:r>
            <a:r>
              <a:rPr lang="fi-FI" sz="1600" dirty="0">
                <a:latin typeface="Calibri" panose="020F0502020204030204" pitchFamily="34" charset="0"/>
              </a:rPr>
              <a:t> </a:t>
            </a:r>
            <a:r>
              <a:rPr lang="fi-FI" sz="1600" dirty="0" err="1">
                <a:latin typeface="Calibri" panose="020F0502020204030204" pitchFamily="34" charset="0"/>
              </a:rPr>
              <a:t>Oram</a:t>
            </a:r>
            <a:r>
              <a:rPr lang="fi-FI" sz="1600" dirty="0">
                <a:latin typeface="Calibri" panose="020F0502020204030204" pitchFamily="34" charset="0"/>
              </a:rPr>
              <a:t>, Vanessa </a:t>
            </a:r>
            <a:r>
              <a:rPr lang="fi-FI" sz="1600" dirty="0" err="1">
                <a:latin typeface="Calibri" panose="020F0502020204030204" pitchFamily="34" charset="0"/>
              </a:rPr>
              <a:t>Cabran</a:t>
            </a:r>
            <a:r>
              <a:rPr lang="fi-FI" sz="1600" dirty="0">
                <a:latin typeface="Calibri" panose="020F0502020204030204" pitchFamily="34" charset="0"/>
              </a:rPr>
              <a:t>:  </a:t>
            </a:r>
            <a:r>
              <a:rPr lang="fi-FI" sz="1600" b="1" dirty="0">
                <a:latin typeface="Calibri" panose="020F0502020204030204" pitchFamily="34" charset="0"/>
              </a:rPr>
              <a:t>”Kun toiveista tulee totta”</a:t>
            </a:r>
            <a:endParaRPr lang="fi-FI" sz="1600" dirty="0">
              <a:latin typeface="Calibri" panose="020F0502020204030204" pitchFamily="34" charset="0"/>
            </a:endParaRPr>
          </a:p>
          <a:p>
            <a:r>
              <a:rPr lang="fi-FI" sz="1600" dirty="0">
                <a:latin typeface="Calibri" panose="020F0502020204030204" pitchFamily="34" charset="0"/>
              </a:rPr>
              <a:t>Eppu Nuotio: </a:t>
            </a:r>
            <a:r>
              <a:rPr lang="fi-FI" sz="1600" b="1" dirty="0">
                <a:latin typeface="Calibri" panose="020F0502020204030204" pitchFamily="34" charset="0"/>
              </a:rPr>
              <a:t>”Näin pienissä </a:t>
            </a:r>
            <a:r>
              <a:rPr lang="fi-FI" sz="1600" b="1" dirty="0" smtClean="0">
                <a:latin typeface="Calibri" panose="020F0502020204030204" pitchFamily="34" charset="0"/>
              </a:rPr>
              <a:t>kengissä” ”Silkkipaperitaivas”</a:t>
            </a:r>
          </a:p>
          <a:p>
            <a:r>
              <a:rPr lang="fi-FI" sz="1600" dirty="0" smtClean="0">
                <a:latin typeface="Calibri" panose="020F0502020204030204" pitchFamily="34" charset="0"/>
              </a:rPr>
              <a:t>Timo </a:t>
            </a:r>
            <a:r>
              <a:rPr lang="fi-FI" sz="1600" dirty="0">
                <a:latin typeface="Calibri" panose="020F0502020204030204" pitchFamily="34" charset="0"/>
              </a:rPr>
              <a:t>Harju, Nina Haiko:” </a:t>
            </a:r>
            <a:r>
              <a:rPr lang="fi-FI" sz="1600" b="1" dirty="0">
                <a:latin typeface="Calibri" panose="020F0502020204030204" pitchFamily="34" charset="0"/>
              </a:rPr>
              <a:t>”Satu kameleontille ja muita satuja”</a:t>
            </a:r>
            <a:endParaRPr lang="fi-FI" sz="1600" dirty="0">
              <a:latin typeface="Calibri" panose="020F0502020204030204" pitchFamily="34" charset="0"/>
            </a:endParaRPr>
          </a:p>
          <a:p>
            <a:r>
              <a:rPr lang="fi-FI" sz="1600" dirty="0">
                <a:latin typeface="Calibri" panose="020F0502020204030204" pitchFamily="34" charset="0"/>
              </a:rPr>
              <a:t>Hilkka Ylönen (toimittanut) </a:t>
            </a:r>
            <a:r>
              <a:rPr lang="fi-FI" sz="1600" b="1" dirty="0">
                <a:latin typeface="Calibri" panose="020F0502020204030204" pitchFamily="34" charset="0"/>
              </a:rPr>
              <a:t>”Satuviitta</a:t>
            </a:r>
            <a:r>
              <a:rPr lang="fi-FI" sz="1600" dirty="0">
                <a:latin typeface="Calibri" panose="020F0502020204030204" pitchFamily="34" charset="0"/>
              </a:rPr>
              <a:t>” (satuja hylätyksi tulemisesta ja selviytymisestä, pelosta ja </a:t>
            </a:r>
            <a:r>
              <a:rPr lang="fi-FI" sz="1600" dirty="0" err="1">
                <a:latin typeface="Calibri" panose="020F0502020204030204" pitchFamily="34" charset="0"/>
              </a:rPr>
              <a:t>ja</a:t>
            </a:r>
            <a:r>
              <a:rPr lang="fi-FI" sz="1600" dirty="0">
                <a:latin typeface="Calibri" panose="020F0502020204030204" pitchFamily="34" charset="0"/>
              </a:rPr>
              <a:t> sen voittamisesta, lupausten rikkomisesta ja anteeksi antamisesta, hyväksytyksi tulemisesta ja toivosta)  </a:t>
            </a:r>
          </a:p>
          <a:p>
            <a:pPr marL="82296" indent="0">
              <a:buNone/>
            </a:pPr>
            <a:r>
              <a:rPr lang="fi-FI" sz="1600" dirty="0">
                <a:latin typeface="Calibri" panose="020F0502020204030204" pitchFamily="34" charset="0"/>
              </a:rPr>
              <a:t> </a:t>
            </a:r>
          </a:p>
        </p:txBody>
      </p:sp>
      <p:sp>
        <p:nvSpPr>
          <p:cNvPr id="5124" name="Rectangle 4"/>
          <p:cNvSpPr>
            <a:spLocks noGrp="1" noChangeArrowheads="1"/>
          </p:cNvSpPr>
          <p:nvPr>
            <p:ph type="body" sz="half" idx="4294967295"/>
          </p:nvPr>
        </p:nvSpPr>
        <p:spPr>
          <a:xfrm>
            <a:off x="1150399" y="654224"/>
            <a:ext cx="7956550" cy="5184725"/>
          </a:xfrm>
        </p:spPr>
        <p:txBody>
          <a:bodyPr/>
          <a:lstStyle/>
          <a:p>
            <a:pPr>
              <a:lnSpc>
                <a:spcPct val="80000"/>
              </a:lnSpc>
            </a:pPr>
            <a:endParaRPr lang="fi-FI" sz="1400" dirty="0" smtClean="0">
              <a:latin typeface="Tahoma" pitchFamily="34" charset="0"/>
            </a:endParaRPr>
          </a:p>
          <a:p>
            <a:pPr>
              <a:lnSpc>
                <a:spcPct val="80000"/>
              </a:lnSpc>
            </a:pPr>
            <a:endParaRPr lang="fi-FI" sz="1800" dirty="0" smtClean="0">
              <a:latin typeface="Tahoma" pitchFamily="34" charset="0"/>
            </a:endParaRPr>
          </a:p>
          <a:p>
            <a:pPr>
              <a:lnSpc>
                <a:spcPct val="80000"/>
              </a:lnSpc>
            </a:pPr>
            <a:endParaRPr lang="fi-FI" sz="1800" dirty="0" smtClean="0">
              <a:latin typeface="Tahoma" pitchFamily="34" charset="0"/>
            </a:endParaRPr>
          </a:p>
        </p:txBody>
      </p:sp>
      <p:sp>
        <p:nvSpPr>
          <p:cNvPr id="5125" name="Rectangle 4"/>
          <p:cNvSpPr>
            <a:spLocks noChangeArrowheads="1"/>
          </p:cNvSpPr>
          <p:nvPr/>
        </p:nvSpPr>
        <p:spPr bwMode="auto">
          <a:xfrm>
            <a:off x="6300788" y="6324600"/>
            <a:ext cx="3554412" cy="336550"/>
          </a:xfrm>
          <a:prstGeom prst="rect">
            <a:avLst/>
          </a:prstGeom>
          <a:noFill/>
          <a:ln w="9525">
            <a:noFill/>
            <a:miter lim="800000"/>
            <a:headEnd/>
            <a:tailEnd/>
          </a:ln>
        </p:spPr>
        <p:txBody>
          <a:bodyPr>
            <a:spAutoFit/>
          </a:bodyPr>
          <a:lstStyle/>
          <a:p>
            <a:pPr eaLnBrk="0" hangingPunct="0">
              <a:spcBef>
                <a:spcPct val="50000"/>
              </a:spcBef>
            </a:pPr>
            <a:r>
              <a:rPr lang="fi-FI" sz="1600">
                <a:latin typeface="Tahoma" pitchFamily="34" charset="0"/>
              </a:rPr>
              <a:t>    </a:t>
            </a:r>
            <a:endParaRPr lang="en-US" sz="1600">
              <a:latin typeface="Tahoma" pitchFamily="34" charset="0"/>
            </a:endParaRPr>
          </a:p>
        </p:txBody>
      </p:sp>
      <p:sp>
        <p:nvSpPr>
          <p:cNvPr id="5128" name="Päivämäärän paikkamerkki 8"/>
          <p:cNvSpPr txBox="1">
            <a:spLocks noGrp="1"/>
          </p:cNvSpPr>
          <p:nvPr/>
        </p:nvSpPr>
        <p:spPr bwMode="auto">
          <a:xfrm>
            <a:off x="457200" y="6096000"/>
            <a:ext cx="1905000" cy="457200"/>
          </a:xfrm>
          <a:prstGeom prst="rect">
            <a:avLst/>
          </a:prstGeom>
          <a:noFill/>
          <a:ln w="9525">
            <a:noFill/>
            <a:miter lim="800000"/>
            <a:headEnd/>
            <a:tailEnd/>
          </a:ln>
        </p:spPr>
        <p:txBody>
          <a:bodyPr/>
          <a:lstStyle/>
          <a:p>
            <a:endParaRPr lang="fi-FI" sz="1000">
              <a:latin typeface="Tahoma" pitchFamily="34" charset="0"/>
            </a:endParaRPr>
          </a:p>
        </p:txBody>
      </p:sp>
      <p:pic>
        <p:nvPicPr>
          <p:cNvPr id="5129" name="Picture 11" descr="\\tetukodc101\FOLDERS$\tha\Documents\Omat kuvatiedostot\tampere_etl_vari_oikea_rgb.JPG"/>
          <p:cNvPicPr>
            <a:picLocks noChangeAspect="1" noChangeArrowheads="1"/>
          </p:cNvPicPr>
          <p:nvPr/>
        </p:nvPicPr>
        <p:blipFill>
          <a:blip r:embed="rId2" cstate="print"/>
          <a:srcRect/>
          <a:stretch>
            <a:fillRect/>
          </a:stretch>
        </p:blipFill>
        <p:spPr bwMode="auto">
          <a:xfrm>
            <a:off x="7236296" y="5949280"/>
            <a:ext cx="1763712" cy="749300"/>
          </a:xfrm>
          <a:prstGeom prst="rect">
            <a:avLst/>
          </a:prstGeom>
          <a:noFill/>
          <a:ln w="9525">
            <a:noFill/>
            <a:miter lim="800000"/>
            <a:headEnd/>
            <a:tailEnd/>
          </a:ln>
        </p:spPr>
      </p:pic>
    </p:spTree>
    <p:extLst>
      <p:ext uri="{BB962C8B-B14F-4D97-AF65-F5344CB8AC3E}">
        <p14:creationId xmlns:p14="http://schemas.microsoft.com/office/powerpoint/2010/main" val="3493626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592362" y="116632"/>
            <a:ext cx="7498080" cy="1143000"/>
          </a:xfrm>
        </p:spPr>
        <p:txBody>
          <a:bodyPr>
            <a:normAutofit/>
          </a:bodyPr>
          <a:lstStyle/>
          <a:p>
            <a:r>
              <a:rPr lang="fi-FI" sz="4400" dirty="0" smtClean="0">
                <a:solidFill>
                  <a:srgbClr val="669F2D"/>
                </a:solidFill>
                <a:latin typeface="Calibri" panose="020F0502020204030204" pitchFamily="34" charset="0"/>
              </a:rPr>
              <a:t>Lapsityön historiaa</a:t>
            </a:r>
            <a:endParaRPr lang="fi-FI" sz="4400" dirty="0">
              <a:solidFill>
                <a:srgbClr val="669F2D"/>
              </a:solidFill>
              <a:latin typeface="Calibri" panose="020F0502020204030204" pitchFamily="34" charset="0"/>
            </a:endParaRPr>
          </a:p>
        </p:txBody>
      </p:sp>
      <p:sp>
        <p:nvSpPr>
          <p:cNvPr id="3" name="Sisällön paikkamerkki 2"/>
          <p:cNvSpPr>
            <a:spLocks noGrp="1"/>
          </p:cNvSpPr>
          <p:nvPr>
            <p:ph idx="1"/>
          </p:nvPr>
        </p:nvSpPr>
        <p:spPr/>
        <p:txBody>
          <a:bodyPr>
            <a:normAutofit fontScale="62500" lnSpcReduction="20000"/>
          </a:bodyPr>
          <a:lstStyle/>
          <a:p>
            <a:r>
              <a:rPr lang="fi-FI" dirty="0">
                <a:latin typeface="Calibri" panose="020F0502020204030204" pitchFamily="34" charset="0"/>
              </a:rPr>
              <a:t>Pohja Tampereen ensi- ja turvakoti ry:ssä tehtävälle lapsityölle on Ensi- ja turvakotien liiton vuosina 1997−2001 toteuttamassa ja RAY:n rahoittamassa valtakunnallisessa Lapsen aika -projektissa. Projektin tavoitteena oli perheväkivaltaa kokeneiden ja todistaneiden lasten kanssa tehtävän työn kehittäminen ja lapsen </a:t>
            </a:r>
            <a:r>
              <a:rPr lang="fi-FI" dirty="0" err="1">
                <a:latin typeface="Calibri" panose="020F0502020204030204" pitchFamily="34" charset="0"/>
              </a:rPr>
              <a:t>asiakkuuden</a:t>
            </a:r>
            <a:r>
              <a:rPr lang="fi-FI" dirty="0">
                <a:latin typeface="Calibri" panose="020F0502020204030204" pitchFamily="34" charset="0"/>
              </a:rPr>
              <a:t> nostaminen tasavertaiseksi aikuisen </a:t>
            </a:r>
            <a:r>
              <a:rPr lang="fi-FI" dirty="0" err="1">
                <a:latin typeface="Calibri" panose="020F0502020204030204" pitchFamily="34" charset="0"/>
              </a:rPr>
              <a:t>asiakkuuden</a:t>
            </a:r>
            <a:r>
              <a:rPr lang="fi-FI" dirty="0">
                <a:latin typeface="Calibri" panose="020F0502020204030204" pitchFamily="34" charset="0"/>
              </a:rPr>
              <a:t> rinnalle (ks. Oranen 2001a). Lapsityö vakiintui osaksi Tampereen yhdistyksessä tehtävää perheväkivaltatyötä. </a:t>
            </a:r>
          </a:p>
          <a:p>
            <a:r>
              <a:rPr lang="fi-FI" dirty="0">
                <a:latin typeface="Calibri" panose="020F0502020204030204" pitchFamily="34" charset="0"/>
              </a:rPr>
              <a:t>Aloitettiin ryhmätoiminnalla vuonna 1997</a:t>
            </a:r>
          </a:p>
          <a:p>
            <a:r>
              <a:rPr lang="fi-FI" dirty="0">
                <a:latin typeface="Calibri" panose="020F0502020204030204" pitchFamily="34" charset="0"/>
              </a:rPr>
              <a:t>Yksilötyötä turvakodilla olevien 3-18 vuotiaiden lasten ja nuorten kanssa, sekä jälkihuoltokäynteinä.</a:t>
            </a:r>
          </a:p>
          <a:p>
            <a:r>
              <a:rPr lang="fi-FI" dirty="0">
                <a:latin typeface="Calibri" panose="020F0502020204030204" pitchFamily="34" charset="0"/>
              </a:rPr>
              <a:t>Perhekulma Puhurissa avopalveluna tehtävä 3-18 vuotiaiden lasten ja nuorten yksilötyö 2004 alkaen</a:t>
            </a:r>
          </a:p>
          <a:p>
            <a:r>
              <a:rPr lang="fi-FI" dirty="0">
                <a:latin typeface="Calibri" panose="020F0502020204030204" pitchFamily="34" charset="0"/>
              </a:rPr>
              <a:t>Perhekulma Puhurissa avopalveluna tehtävä 0-3 vuotiaiden vauva- ja vanhemmuustyön jakso 2015 alkaen </a:t>
            </a:r>
            <a:endParaRPr lang="fi-FI" dirty="0" smtClean="0">
              <a:latin typeface="Calibri" panose="020F0502020204030204" pitchFamily="34" charset="0"/>
            </a:endParaRPr>
          </a:p>
          <a:p>
            <a:pPr marL="82296" indent="0">
              <a:buNone/>
            </a:pPr>
            <a:r>
              <a:rPr lang="fi-FI" dirty="0">
                <a:latin typeface="Calibri" panose="020F0502020204030204" pitchFamily="34" charset="0"/>
              </a:rPr>
              <a:t> </a:t>
            </a:r>
            <a:r>
              <a:rPr lang="fi-FI" dirty="0" smtClean="0">
                <a:latin typeface="Calibri" panose="020F0502020204030204" pitchFamily="34" charset="0"/>
              </a:rPr>
              <a:t>                                                                    </a:t>
            </a:r>
            <a:endParaRPr lang="fi-FI" dirty="0">
              <a:latin typeface="Calibri" panose="020F0502020204030204" pitchFamily="34" charset="0"/>
            </a:endParaRPr>
          </a:p>
          <a:p>
            <a:endParaRPr lang="fi-FI" dirty="0">
              <a:latin typeface="Calibri" panose="020F0502020204030204" pitchFamily="34" charset="0"/>
            </a:endParaRPr>
          </a:p>
          <a:p>
            <a:pPr marL="0" indent="0">
              <a:buNone/>
            </a:pPr>
            <a:endParaRPr lang="fi-FI" dirty="0">
              <a:latin typeface="Calibri" panose="020F0502020204030204" pitchFamily="34" charset="0"/>
            </a:endParaRPr>
          </a:p>
          <a:p>
            <a:pPr>
              <a:lnSpc>
                <a:spcPct val="80000"/>
              </a:lnSpc>
            </a:pPr>
            <a:endParaRPr lang="fi-FI" dirty="0">
              <a:latin typeface="Calibri" panose="020F0502020204030204" pitchFamily="34" charset="0"/>
            </a:endParaRPr>
          </a:p>
          <a:p>
            <a:pPr>
              <a:lnSpc>
                <a:spcPct val="80000"/>
              </a:lnSpc>
            </a:pPr>
            <a:endParaRPr lang="fi-FI" dirty="0">
              <a:latin typeface="Tahoma" pitchFamily="34" charset="0"/>
            </a:endParaRPr>
          </a:p>
        </p:txBody>
      </p:sp>
      <p:pic>
        <p:nvPicPr>
          <p:cNvPr id="4" name="Picture 11" descr="\\tetukodc101\FOLDERS$\tha\Documents\Omat kuvatiedostot\tampere_etl_vari_oikea_rgb.JPG"/>
          <p:cNvPicPr>
            <a:picLocks noChangeAspect="1" noChangeArrowheads="1"/>
          </p:cNvPicPr>
          <p:nvPr/>
        </p:nvPicPr>
        <p:blipFill>
          <a:blip r:embed="rId2" cstate="print"/>
          <a:srcRect/>
          <a:stretch>
            <a:fillRect/>
          </a:stretch>
        </p:blipFill>
        <p:spPr bwMode="auto">
          <a:xfrm>
            <a:off x="7354957" y="6021288"/>
            <a:ext cx="1763712" cy="749300"/>
          </a:xfrm>
          <a:prstGeom prst="rect">
            <a:avLst/>
          </a:prstGeom>
          <a:noFill/>
          <a:ln w="9525">
            <a:noFill/>
            <a:miter lim="800000"/>
            <a:headEnd/>
            <a:tailEnd/>
          </a:ln>
        </p:spPr>
      </p:pic>
    </p:spTree>
    <p:extLst>
      <p:ext uri="{BB962C8B-B14F-4D97-AF65-F5344CB8AC3E}">
        <p14:creationId xmlns:p14="http://schemas.microsoft.com/office/powerpoint/2010/main" val="24918502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Autofit/>
          </a:bodyPr>
          <a:lstStyle/>
          <a:p>
            <a:pPr eaLnBrk="1" hangingPunct="1"/>
            <a:r>
              <a:rPr lang="fi-FI" sz="7200" b="1" dirty="0" smtClean="0">
                <a:solidFill>
                  <a:schemeClr val="accent1">
                    <a:lumMod val="75000"/>
                  </a:schemeClr>
                </a:solidFill>
                <a:latin typeface="Bradley Hand ITC" panose="03070402050302030203" pitchFamily="66" charset="0"/>
              </a:rPr>
              <a:t>         </a:t>
            </a:r>
            <a:br>
              <a:rPr lang="fi-FI" sz="7200" b="1" dirty="0" smtClean="0">
                <a:solidFill>
                  <a:schemeClr val="accent1">
                    <a:lumMod val="75000"/>
                  </a:schemeClr>
                </a:solidFill>
                <a:latin typeface="Bradley Hand ITC" panose="03070402050302030203" pitchFamily="66" charset="0"/>
              </a:rPr>
            </a:br>
            <a:r>
              <a:rPr lang="fi-FI" sz="7200" b="1" dirty="0">
                <a:solidFill>
                  <a:schemeClr val="accent1">
                    <a:lumMod val="75000"/>
                  </a:schemeClr>
                </a:solidFill>
                <a:latin typeface="Bradley Hand ITC" panose="03070402050302030203" pitchFamily="66" charset="0"/>
              </a:rPr>
              <a:t/>
            </a:r>
            <a:br>
              <a:rPr lang="fi-FI" sz="7200" b="1" dirty="0">
                <a:solidFill>
                  <a:schemeClr val="accent1">
                    <a:lumMod val="75000"/>
                  </a:schemeClr>
                </a:solidFill>
                <a:latin typeface="Bradley Hand ITC" panose="03070402050302030203" pitchFamily="66" charset="0"/>
              </a:rPr>
            </a:br>
            <a:r>
              <a:rPr lang="fi-FI" sz="7200" b="1" dirty="0" smtClean="0">
                <a:solidFill>
                  <a:schemeClr val="accent1">
                    <a:lumMod val="75000"/>
                  </a:schemeClr>
                </a:solidFill>
                <a:latin typeface="Bradley Hand ITC" panose="03070402050302030203" pitchFamily="66" charset="0"/>
              </a:rPr>
              <a:t>         Kiitos</a:t>
            </a:r>
          </a:p>
        </p:txBody>
      </p:sp>
      <p:sp>
        <p:nvSpPr>
          <p:cNvPr id="5123" name="Rectangle 3"/>
          <p:cNvSpPr>
            <a:spLocks noGrp="1" noChangeArrowheads="1"/>
          </p:cNvSpPr>
          <p:nvPr>
            <p:ph idx="1"/>
          </p:nvPr>
        </p:nvSpPr>
        <p:spPr>
          <a:xfrm>
            <a:off x="1187450" y="1989138"/>
            <a:ext cx="7340600" cy="4114800"/>
          </a:xfrm>
        </p:spPr>
        <p:txBody>
          <a:bodyPr>
            <a:normAutofit/>
          </a:bodyPr>
          <a:lstStyle/>
          <a:p>
            <a:pPr eaLnBrk="1" hangingPunct="1">
              <a:lnSpc>
                <a:spcPct val="80000"/>
              </a:lnSpc>
              <a:buFontTx/>
              <a:buNone/>
            </a:pPr>
            <a:endParaRPr lang="fi-FI" sz="1600" dirty="0" smtClean="0">
              <a:latin typeface="Tahoma" pitchFamily="34" charset="0"/>
            </a:endParaRPr>
          </a:p>
          <a:p>
            <a:pPr eaLnBrk="1" hangingPunct="1">
              <a:lnSpc>
                <a:spcPct val="80000"/>
              </a:lnSpc>
              <a:buFontTx/>
              <a:buNone/>
            </a:pPr>
            <a:endParaRPr lang="fi-FI" sz="1600" dirty="0">
              <a:latin typeface="Tahoma" pitchFamily="34" charset="0"/>
            </a:endParaRPr>
          </a:p>
          <a:p>
            <a:pPr eaLnBrk="1" hangingPunct="1">
              <a:lnSpc>
                <a:spcPct val="80000"/>
              </a:lnSpc>
              <a:buFontTx/>
              <a:buNone/>
            </a:pPr>
            <a:endParaRPr lang="fi-FI" sz="1600" dirty="0" smtClean="0">
              <a:latin typeface="Tahoma" pitchFamily="34" charset="0"/>
            </a:endParaRPr>
          </a:p>
          <a:p>
            <a:pPr eaLnBrk="1" hangingPunct="1">
              <a:lnSpc>
                <a:spcPct val="80000"/>
              </a:lnSpc>
              <a:buFontTx/>
              <a:buNone/>
            </a:pPr>
            <a:endParaRPr lang="fi-FI" sz="1600" dirty="0">
              <a:latin typeface="Tahoma" pitchFamily="34" charset="0"/>
            </a:endParaRPr>
          </a:p>
          <a:p>
            <a:pPr eaLnBrk="1" hangingPunct="1">
              <a:lnSpc>
                <a:spcPct val="80000"/>
              </a:lnSpc>
              <a:buFontTx/>
              <a:buNone/>
            </a:pPr>
            <a:endParaRPr lang="fi-FI" sz="1600" dirty="0" smtClean="0">
              <a:latin typeface="Tahoma" pitchFamily="34" charset="0"/>
            </a:endParaRPr>
          </a:p>
        </p:txBody>
      </p:sp>
      <p:sp>
        <p:nvSpPr>
          <p:cNvPr id="5124" name="Rectangle 4"/>
          <p:cNvSpPr>
            <a:spLocks noGrp="1" noChangeArrowheads="1"/>
          </p:cNvSpPr>
          <p:nvPr>
            <p:ph type="body" sz="half" idx="4294967295"/>
          </p:nvPr>
        </p:nvSpPr>
        <p:spPr>
          <a:xfrm>
            <a:off x="5689600" y="1844675"/>
            <a:ext cx="3454400" cy="4251325"/>
          </a:xfrm>
        </p:spPr>
        <p:txBody>
          <a:bodyPr/>
          <a:lstStyle/>
          <a:p>
            <a:pPr>
              <a:lnSpc>
                <a:spcPct val="80000"/>
              </a:lnSpc>
            </a:pPr>
            <a:endParaRPr lang="fi-FI" sz="1400" dirty="0" smtClean="0">
              <a:latin typeface="Tahoma" pitchFamily="34" charset="0"/>
            </a:endParaRPr>
          </a:p>
          <a:p>
            <a:pPr>
              <a:lnSpc>
                <a:spcPct val="80000"/>
              </a:lnSpc>
            </a:pPr>
            <a:endParaRPr lang="fi-FI" sz="1800" dirty="0" smtClean="0">
              <a:latin typeface="Tahoma" pitchFamily="34" charset="0"/>
            </a:endParaRPr>
          </a:p>
          <a:p>
            <a:pPr>
              <a:lnSpc>
                <a:spcPct val="80000"/>
              </a:lnSpc>
            </a:pPr>
            <a:endParaRPr lang="fi-FI" sz="1800" dirty="0" smtClean="0">
              <a:latin typeface="Tahoma" pitchFamily="34" charset="0"/>
            </a:endParaRPr>
          </a:p>
        </p:txBody>
      </p:sp>
      <p:sp>
        <p:nvSpPr>
          <p:cNvPr id="5125" name="Rectangle 4"/>
          <p:cNvSpPr>
            <a:spLocks noChangeArrowheads="1"/>
          </p:cNvSpPr>
          <p:nvPr/>
        </p:nvSpPr>
        <p:spPr bwMode="auto">
          <a:xfrm>
            <a:off x="6300788" y="6324600"/>
            <a:ext cx="3554412" cy="336550"/>
          </a:xfrm>
          <a:prstGeom prst="rect">
            <a:avLst/>
          </a:prstGeom>
          <a:noFill/>
          <a:ln w="9525">
            <a:noFill/>
            <a:miter lim="800000"/>
            <a:headEnd/>
            <a:tailEnd/>
          </a:ln>
        </p:spPr>
        <p:txBody>
          <a:bodyPr>
            <a:spAutoFit/>
          </a:bodyPr>
          <a:lstStyle/>
          <a:p>
            <a:pPr eaLnBrk="0" hangingPunct="0">
              <a:spcBef>
                <a:spcPct val="50000"/>
              </a:spcBef>
            </a:pPr>
            <a:r>
              <a:rPr lang="fi-FI" sz="1600">
                <a:latin typeface="Tahoma" pitchFamily="34" charset="0"/>
              </a:rPr>
              <a:t>    </a:t>
            </a:r>
            <a:endParaRPr lang="en-US" sz="1600">
              <a:latin typeface="Tahoma" pitchFamily="34" charset="0"/>
            </a:endParaRPr>
          </a:p>
        </p:txBody>
      </p:sp>
      <p:sp>
        <p:nvSpPr>
          <p:cNvPr id="5128" name="Päivämäärän paikkamerkki 8"/>
          <p:cNvSpPr txBox="1">
            <a:spLocks noGrp="1"/>
          </p:cNvSpPr>
          <p:nvPr/>
        </p:nvSpPr>
        <p:spPr bwMode="auto">
          <a:xfrm>
            <a:off x="457200" y="6096000"/>
            <a:ext cx="1905000" cy="457200"/>
          </a:xfrm>
          <a:prstGeom prst="rect">
            <a:avLst/>
          </a:prstGeom>
          <a:noFill/>
          <a:ln w="9525">
            <a:noFill/>
            <a:miter lim="800000"/>
            <a:headEnd/>
            <a:tailEnd/>
          </a:ln>
        </p:spPr>
        <p:txBody>
          <a:bodyPr/>
          <a:lstStyle/>
          <a:p>
            <a:endParaRPr lang="fi-FI" sz="1000">
              <a:latin typeface="Tahoma" pitchFamily="34" charset="0"/>
            </a:endParaRPr>
          </a:p>
        </p:txBody>
      </p:sp>
      <p:pic>
        <p:nvPicPr>
          <p:cNvPr id="5129" name="Picture 11" descr="\\tetukodc101\FOLDERS$\tha\Documents\Omat kuvatiedostot\tampere_etl_vari_oikea_rgb.JPG"/>
          <p:cNvPicPr>
            <a:picLocks noChangeAspect="1" noChangeArrowheads="1"/>
          </p:cNvPicPr>
          <p:nvPr/>
        </p:nvPicPr>
        <p:blipFill>
          <a:blip r:embed="rId2" cstate="print"/>
          <a:srcRect/>
          <a:stretch>
            <a:fillRect/>
          </a:stretch>
        </p:blipFill>
        <p:spPr bwMode="auto">
          <a:xfrm>
            <a:off x="7236296" y="5949280"/>
            <a:ext cx="1763712" cy="749300"/>
          </a:xfrm>
          <a:prstGeom prst="rect">
            <a:avLst/>
          </a:prstGeom>
          <a:noFill/>
          <a:ln w="9525">
            <a:noFill/>
            <a:miter lim="800000"/>
            <a:headEnd/>
            <a:tailEnd/>
          </a:ln>
        </p:spPr>
      </p:pic>
      <p:pic>
        <p:nvPicPr>
          <p:cNvPr id="2" name="Kuva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29458" y="2896209"/>
            <a:ext cx="5582902" cy="1960092"/>
          </a:xfrm>
          <a:prstGeom prst="rect">
            <a:avLst/>
          </a:prstGeom>
        </p:spPr>
      </p:pic>
    </p:spTree>
    <p:extLst>
      <p:ext uri="{BB962C8B-B14F-4D97-AF65-F5344CB8AC3E}">
        <p14:creationId xmlns:p14="http://schemas.microsoft.com/office/powerpoint/2010/main" val="12854331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smtClean="0">
                <a:solidFill>
                  <a:srgbClr val="669F2D"/>
                </a:solidFill>
              </a:rPr>
              <a:t>Viisi ”hyvää” syytä unohtaa lapset</a:t>
            </a:r>
            <a:endParaRPr lang="fi-FI" dirty="0">
              <a:solidFill>
                <a:srgbClr val="669F2D"/>
              </a:solidFill>
            </a:endParaRPr>
          </a:p>
        </p:txBody>
      </p:sp>
      <p:sp>
        <p:nvSpPr>
          <p:cNvPr id="3" name="Sisällön paikkamerkki 2"/>
          <p:cNvSpPr>
            <a:spLocks noGrp="1"/>
          </p:cNvSpPr>
          <p:nvPr>
            <p:ph idx="1"/>
          </p:nvPr>
        </p:nvSpPr>
        <p:spPr>
          <a:xfrm>
            <a:off x="1435608" y="1417638"/>
            <a:ext cx="7498080" cy="4800600"/>
          </a:xfrm>
        </p:spPr>
        <p:txBody>
          <a:bodyPr/>
          <a:lstStyle/>
          <a:p>
            <a:pPr marL="596646" indent="-514350">
              <a:buAutoNum type="arabicPeriod"/>
            </a:pPr>
            <a:r>
              <a:rPr lang="fi-FI" dirty="0" smtClean="0"/>
              <a:t>Lapset eivät ole nähneet eivätkä kuulleet mitään</a:t>
            </a:r>
          </a:p>
          <a:p>
            <a:pPr marL="596646" indent="-514350">
              <a:buAutoNum type="arabicPeriod"/>
            </a:pPr>
            <a:r>
              <a:rPr lang="fi-FI" dirty="0" smtClean="0"/>
              <a:t>Ei se ole koskaan lapsiin koskenut</a:t>
            </a:r>
          </a:p>
          <a:p>
            <a:pPr marL="596646" indent="-514350">
              <a:buAutoNum type="arabicPeriod"/>
            </a:pPr>
            <a:r>
              <a:rPr lang="fi-FI" dirty="0" smtClean="0"/>
              <a:t>Lapset eivät ymmärrä mistä on kysymys</a:t>
            </a:r>
          </a:p>
          <a:p>
            <a:pPr marL="596646" indent="-514350">
              <a:buAutoNum type="arabicPeriod"/>
            </a:pPr>
            <a:r>
              <a:rPr lang="fi-FI" dirty="0" smtClean="0"/>
              <a:t>Lapset unohtavat niin nopeasti</a:t>
            </a:r>
          </a:p>
          <a:p>
            <a:pPr marL="596646" indent="-514350">
              <a:buAutoNum type="arabicPeriod"/>
            </a:pPr>
            <a:r>
              <a:rPr lang="fi-FI" dirty="0" smtClean="0"/>
              <a:t>Lapset ovat joustavia, kyllä he selviytyvät</a:t>
            </a:r>
          </a:p>
          <a:p>
            <a:pPr marL="82296" indent="0">
              <a:buNone/>
            </a:pPr>
            <a:endParaRPr lang="fi-FI" dirty="0"/>
          </a:p>
          <a:p>
            <a:pPr marL="82296" indent="0">
              <a:buNone/>
            </a:pPr>
            <a:r>
              <a:rPr lang="fi-FI" sz="1600" dirty="0" smtClean="0"/>
              <a:t>- lähde: Esikko 2/98 Mikko Oranen</a:t>
            </a:r>
          </a:p>
        </p:txBody>
      </p:sp>
      <p:pic>
        <p:nvPicPr>
          <p:cNvPr id="4" name="Picture 11" descr="\\tetukodc101\FOLDERS$\tha\Documents\Omat kuvatiedostot\tampere_etl_vari_oikea_rgb.JPG"/>
          <p:cNvPicPr>
            <a:picLocks noChangeAspect="1" noChangeArrowheads="1"/>
          </p:cNvPicPr>
          <p:nvPr/>
        </p:nvPicPr>
        <p:blipFill>
          <a:blip r:embed="rId2" cstate="print"/>
          <a:srcRect/>
          <a:stretch>
            <a:fillRect/>
          </a:stretch>
        </p:blipFill>
        <p:spPr bwMode="auto">
          <a:xfrm>
            <a:off x="7354957" y="6021288"/>
            <a:ext cx="1763712" cy="749300"/>
          </a:xfrm>
          <a:prstGeom prst="rect">
            <a:avLst/>
          </a:prstGeom>
          <a:noFill/>
          <a:ln w="9525">
            <a:noFill/>
            <a:miter lim="800000"/>
            <a:headEnd/>
            <a:tailEnd/>
          </a:ln>
        </p:spPr>
      </p:pic>
    </p:spTree>
    <p:extLst>
      <p:ext uri="{BB962C8B-B14F-4D97-AF65-F5344CB8AC3E}">
        <p14:creationId xmlns:p14="http://schemas.microsoft.com/office/powerpoint/2010/main" val="32565578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Autofit/>
          </a:bodyPr>
          <a:lstStyle/>
          <a:p>
            <a:r>
              <a:rPr lang="fi-FI" sz="4400" dirty="0" smtClean="0">
                <a:solidFill>
                  <a:srgbClr val="669F2D"/>
                </a:solidFill>
                <a:latin typeface="Calibri" panose="020F0502020204030204" pitchFamily="34" charset="0"/>
              </a:rPr>
              <a:t>Tärkeää lapsen kanssa työskennellessä</a:t>
            </a:r>
            <a:endParaRPr lang="fi-FI" sz="4400" dirty="0">
              <a:solidFill>
                <a:srgbClr val="669F2D"/>
              </a:solidFill>
              <a:latin typeface="Calibri" panose="020F0502020204030204" pitchFamily="34" charset="0"/>
            </a:endParaRPr>
          </a:p>
        </p:txBody>
      </p:sp>
      <p:sp>
        <p:nvSpPr>
          <p:cNvPr id="3" name="Sisällön paikkamerkki 2"/>
          <p:cNvSpPr>
            <a:spLocks noGrp="1"/>
          </p:cNvSpPr>
          <p:nvPr>
            <p:ph idx="1"/>
          </p:nvPr>
        </p:nvSpPr>
        <p:spPr/>
        <p:txBody>
          <a:bodyPr>
            <a:normAutofit/>
          </a:bodyPr>
          <a:lstStyle/>
          <a:p>
            <a:endParaRPr lang="fi-FI" dirty="0" smtClean="0"/>
          </a:p>
          <a:p>
            <a:r>
              <a:rPr lang="fi-FI" sz="2800" dirty="0" smtClean="0">
                <a:latin typeface="Calibri" panose="020F0502020204030204" pitchFamily="34" charset="0"/>
              </a:rPr>
              <a:t>Osata </a:t>
            </a:r>
            <a:r>
              <a:rPr lang="fi-FI" sz="2800" dirty="0">
                <a:latin typeface="Calibri" panose="020F0502020204030204" pitchFamily="34" charset="0"/>
              </a:rPr>
              <a:t>olla huolissaan silloin kun on aihetta huoleen ja toisaalta olla olematta silloin kun huoleen ei ole aihetta.</a:t>
            </a:r>
          </a:p>
          <a:p>
            <a:r>
              <a:rPr lang="fi-FI" sz="2800" dirty="0">
                <a:latin typeface="Calibri" panose="020F0502020204030204" pitchFamily="34" charset="0"/>
              </a:rPr>
              <a:t>Tärkeää on, että työntekijällä on riittävä tieto lapsen kasvusta ja kehitysvaiheista</a:t>
            </a:r>
            <a:r>
              <a:rPr lang="fi-FI" sz="2800" dirty="0" smtClean="0">
                <a:latin typeface="Calibri" panose="020F0502020204030204" pitchFamily="34" charset="0"/>
              </a:rPr>
              <a:t>.</a:t>
            </a:r>
          </a:p>
          <a:p>
            <a:r>
              <a:rPr lang="fi-FI" sz="2800" dirty="0" smtClean="0">
                <a:latin typeface="Calibri" panose="020F0502020204030204" pitchFamily="34" charset="0"/>
              </a:rPr>
              <a:t>Tieto väkivallan eri muodoista.</a:t>
            </a:r>
            <a:endParaRPr lang="fi-FI" sz="2800" dirty="0">
              <a:latin typeface="Calibri" panose="020F0502020204030204" pitchFamily="34" charset="0"/>
            </a:endParaRPr>
          </a:p>
          <a:p>
            <a:pPr marL="0" indent="0">
              <a:buNone/>
            </a:pPr>
            <a:r>
              <a:rPr lang="fi-FI" sz="2800" dirty="0" smtClean="0">
                <a:latin typeface="Calibri" panose="020F0502020204030204" pitchFamily="34" charset="0"/>
              </a:rPr>
              <a:t>                                        </a:t>
            </a:r>
          </a:p>
          <a:p>
            <a:pPr marL="0" indent="0">
              <a:buNone/>
            </a:pPr>
            <a:r>
              <a:rPr lang="fi-FI" dirty="0"/>
              <a:t> </a:t>
            </a:r>
            <a:r>
              <a:rPr lang="fi-FI" dirty="0" smtClean="0"/>
              <a:t>                                                    </a:t>
            </a:r>
            <a:endParaRPr lang="fi-FI" dirty="0"/>
          </a:p>
          <a:p>
            <a:endParaRPr lang="fi-FI" dirty="0"/>
          </a:p>
        </p:txBody>
      </p:sp>
      <p:pic>
        <p:nvPicPr>
          <p:cNvPr id="4" name="Picture 11" descr="\\tetukodc101\FOLDERS$\tha\Documents\Omat kuvatiedostot\tampere_etl_vari_oikea_rgb.JPG"/>
          <p:cNvPicPr>
            <a:picLocks noChangeAspect="1" noChangeArrowheads="1"/>
          </p:cNvPicPr>
          <p:nvPr/>
        </p:nvPicPr>
        <p:blipFill>
          <a:blip r:embed="rId2" cstate="print"/>
          <a:srcRect/>
          <a:stretch>
            <a:fillRect/>
          </a:stretch>
        </p:blipFill>
        <p:spPr bwMode="auto">
          <a:xfrm>
            <a:off x="7236296" y="5949280"/>
            <a:ext cx="1763712" cy="749300"/>
          </a:xfrm>
          <a:prstGeom prst="rect">
            <a:avLst/>
          </a:prstGeom>
          <a:noFill/>
          <a:ln w="9525">
            <a:noFill/>
            <a:miter lim="800000"/>
            <a:headEnd/>
            <a:tailEnd/>
          </a:ln>
        </p:spPr>
      </p:pic>
    </p:spTree>
    <p:extLst>
      <p:ext uri="{BB962C8B-B14F-4D97-AF65-F5344CB8AC3E}">
        <p14:creationId xmlns:p14="http://schemas.microsoft.com/office/powerpoint/2010/main" val="32968422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425593" y="476672"/>
            <a:ext cx="7498080" cy="1143000"/>
          </a:xfrm>
        </p:spPr>
        <p:txBody>
          <a:bodyPr>
            <a:noAutofit/>
          </a:bodyPr>
          <a:lstStyle/>
          <a:p>
            <a:r>
              <a:rPr lang="fi-FI" sz="4400" dirty="0" smtClean="0">
                <a:solidFill>
                  <a:srgbClr val="669F2D"/>
                </a:solidFill>
                <a:latin typeface="Calibri" panose="020F0502020204030204" pitchFamily="34" charset="0"/>
              </a:rPr>
              <a:t>Työskentelyssä huomioitavaa</a:t>
            </a:r>
            <a:r>
              <a:rPr lang="fi-FI" sz="4400" dirty="0">
                <a:solidFill>
                  <a:srgbClr val="669F2D"/>
                </a:solidFill>
                <a:latin typeface="Calibri" panose="020F0502020204030204" pitchFamily="34" charset="0"/>
              </a:rPr>
              <a:t> </a:t>
            </a:r>
            <a:r>
              <a:rPr lang="fi-FI" sz="4400" dirty="0" smtClean="0">
                <a:solidFill>
                  <a:srgbClr val="669F2D"/>
                </a:solidFill>
                <a:latin typeface="Calibri" panose="020F0502020204030204" pitchFamily="34" charset="0"/>
              </a:rPr>
              <a:t>työntekijän näkökulmasta</a:t>
            </a:r>
            <a:endParaRPr lang="fi-FI" sz="4400" dirty="0">
              <a:solidFill>
                <a:srgbClr val="669F2D"/>
              </a:solidFill>
              <a:latin typeface="Calibri" panose="020F0502020204030204" pitchFamily="34" charset="0"/>
            </a:endParaRPr>
          </a:p>
        </p:txBody>
      </p:sp>
      <p:sp>
        <p:nvSpPr>
          <p:cNvPr id="3" name="Sisällön paikkamerkki 2"/>
          <p:cNvSpPr>
            <a:spLocks noGrp="1"/>
          </p:cNvSpPr>
          <p:nvPr>
            <p:ph idx="1"/>
          </p:nvPr>
        </p:nvSpPr>
        <p:spPr/>
        <p:txBody>
          <a:bodyPr>
            <a:normAutofit/>
          </a:bodyPr>
          <a:lstStyle/>
          <a:p>
            <a:pPr marL="82296" indent="0">
              <a:buNone/>
            </a:pPr>
            <a:endParaRPr lang="fi-FI" dirty="0"/>
          </a:p>
          <a:p>
            <a:pPr lvl="2"/>
            <a:r>
              <a:rPr lang="fi-FI" sz="2000" dirty="0" smtClean="0">
                <a:latin typeface="Calibri" panose="020F0502020204030204" pitchFamily="34" charset="0"/>
              </a:rPr>
              <a:t>Ennakko-odotukset lapsen kokemasta (esim. vanhemman tai sosiaalityöntekijän kertoma)</a:t>
            </a:r>
            <a:endParaRPr lang="fi-FI" sz="2000" dirty="0">
              <a:latin typeface="Calibri" panose="020F0502020204030204" pitchFamily="34" charset="0"/>
            </a:endParaRPr>
          </a:p>
          <a:p>
            <a:pPr lvl="2"/>
            <a:r>
              <a:rPr lang="fi-FI" sz="2000" dirty="0">
                <a:latin typeface="Calibri" panose="020F0502020204030204" pitchFamily="34" charset="0"/>
              </a:rPr>
              <a:t>Lapsen </a:t>
            </a:r>
            <a:r>
              <a:rPr lang="fi-FI" sz="2000" dirty="0" smtClean="0">
                <a:latin typeface="Calibri" panose="020F0502020204030204" pitchFamily="34" charset="0"/>
              </a:rPr>
              <a:t>kohtaaminen ikätason mukaisesti</a:t>
            </a:r>
            <a:endParaRPr lang="fi-FI" sz="2000" dirty="0">
              <a:latin typeface="Calibri" panose="020F0502020204030204" pitchFamily="34" charset="0"/>
            </a:endParaRPr>
          </a:p>
          <a:p>
            <a:pPr lvl="2"/>
            <a:r>
              <a:rPr lang="fi-FI" sz="2000" dirty="0">
                <a:latin typeface="Calibri" panose="020F0502020204030204" pitchFamily="34" charset="0"/>
              </a:rPr>
              <a:t>Tilanteessa läsnä </a:t>
            </a:r>
            <a:r>
              <a:rPr lang="fi-FI" sz="2000" dirty="0" smtClean="0">
                <a:latin typeface="Calibri" panose="020F0502020204030204" pitchFamily="34" charset="0"/>
              </a:rPr>
              <a:t>oleminen</a:t>
            </a:r>
          </a:p>
          <a:p>
            <a:pPr lvl="2"/>
            <a:r>
              <a:rPr lang="fi-FI" sz="2000" dirty="0" smtClean="0">
                <a:latin typeface="Calibri" panose="020F0502020204030204" pitchFamily="34" charset="0"/>
              </a:rPr>
              <a:t>Ole </a:t>
            </a:r>
            <a:r>
              <a:rPr lang="fi-FI" sz="2000" dirty="0">
                <a:latin typeface="Calibri" panose="020F0502020204030204" pitchFamily="34" charset="0"/>
              </a:rPr>
              <a:t>valmis </a:t>
            </a:r>
            <a:r>
              <a:rPr lang="fi-FI" sz="2000" dirty="0" smtClean="0">
                <a:latin typeface="Calibri" panose="020F0502020204030204" pitchFamily="34" charset="0"/>
              </a:rPr>
              <a:t>kuulemaan ja uskomaan </a:t>
            </a:r>
            <a:r>
              <a:rPr lang="fi-FI" sz="2000" dirty="0">
                <a:latin typeface="Calibri" panose="020F0502020204030204" pitchFamily="34" charset="0"/>
              </a:rPr>
              <a:t>mitä lapsi </a:t>
            </a:r>
            <a:r>
              <a:rPr lang="fi-FI" sz="2000" dirty="0" smtClean="0">
                <a:latin typeface="Calibri" panose="020F0502020204030204" pitchFamily="34" charset="0"/>
              </a:rPr>
              <a:t>kertoo, tee tarkentavia kysymyksiä rohkeasti.</a:t>
            </a:r>
            <a:endParaRPr lang="fi-FI" sz="2000" dirty="0">
              <a:latin typeface="Calibri" panose="020F0502020204030204" pitchFamily="34" charset="0"/>
            </a:endParaRPr>
          </a:p>
          <a:p>
            <a:pPr lvl="2"/>
            <a:r>
              <a:rPr lang="fi-FI" sz="2000" dirty="0">
                <a:latin typeface="Calibri" panose="020F0502020204030204" pitchFamily="34" charset="0"/>
              </a:rPr>
              <a:t>Miten reagoin lapsen </a:t>
            </a:r>
            <a:r>
              <a:rPr lang="fi-FI" sz="2000" dirty="0" smtClean="0">
                <a:latin typeface="Calibri" panose="020F0502020204030204" pitchFamily="34" charset="0"/>
              </a:rPr>
              <a:t>kertomaan (vähättely, oma fyysinen  reagointi, mitätöinti, pelästyminen)</a:t>
            </a:r>
          </a:p>
          <a:p>
            <a:pPr lvl="2"/>
            <a:r>
              <a:rPr lang="fi-FI" sz="2000" dirty="0" smtClean="0">
                <a:latin typeface="Calibri" panose="020F0502020204030204" pitchFamily="34" charset="0"/>
              </a:rPr>
              <a:t>Neutraali </a:t>
            </a:r>
            <a:r>
              <a:rPr lang="fi-FI" sz="2000" dirty="0">
                <a:latin typeface="Calibri" panose="020F0502020204030204" pitchFamily="34" charset="0"/>
              </a:rPr>
              <a:t>keskustelu asiasta – lasta ei tule </a:t>
            </a:r>
            <a:r>
              <a:rPr lang="fi-FI" sz="2000" dirty="0" smtClean="0">
                <a:latin typeface="Calibri" panose="020F0502020204030204" pitchFamily="34" charset="0"/>
              </a:rPr>
              <a:t>johdatella.</a:t>
            </a:r>
          </a:p>
          <a:p>
            <a:pPr lvl="2"/>
            <a:r>
              <a:rPr lang="fi-FI" sz="2000" dirty="0" smtClean="0">
                <a:latin typeface="Calibri" panose="020F0502020204030204" pitchFamily="34" charset="0"/>
              </a:rPr>
              <a:t>Oman tunnetilan havainnointi (</a:t>
            </a:r>
            <a:r>
              <a:rPr lang="fi-FI" sz="2000" dirty="0" err="1" smtClean="0">
                <a:latin typeface="Calibri" panose="020F0502020204030204" pitchFamily="34" charset="0"/>
              </a:rPr>
              <a:t>esim.väsymys</a:t>
            </a:r>
            <a:r>
              <a:rPr lang="fi-FI" sz="2000" dirty="0" smtClean="0">
                <a:latin typeface="Calibri" panose="020F0502020204030204" pitchFamily="34" charset="0"/>
              </a:rPr>
              <a:t>)</a:t>
            </a:r>
          </a:p>
          <a:p>
            <a:pPr marL="658368" lvl="2" indent="0">
              <a:buNone/>
            </a:pPr>
            <a:r>
              <a:rPr lang="fi-FI" sz="2000" dirty="0"/>
              <a:t> </a:t>
            </a:r>
            <a:r>
              <a:rPr lang="fi-FI" sz="2000" dirty="0" smtClean="0"/>
              <a:t>                                                                   </a:t>
            </a:r>
          </a:p>
          <a:p>
            <a:pPr marL="658368" lvl="2" indent="0">
              <a:buNone/>
            </a:pPr>
            <a:endParaRPr lang="fi-FI" sz="2000" dirty="0"/>
          </a:p>
        </p:txBody>
      </p:sp>
      <p:pic>
        <p:nvPicPr>
          <p:cNvPr id="4" name="Picture 11" descr="\\tetukodc101\FOLDERS$\tha\Documents\Omat kuvatiedostot\tampere_etl_vari_oikea_rgb.JPG"/>
          <p:cNvPicPr>
            <a:picLocks noChangeAspect="1" noChangeArrowheads="1"/>
          </p:cNvPicPr>
          <p:nvPr/>
        </p:nvPicPr>
        <p:blipFill>
          <a:blip r:embed="rId2" cstate="print"/>
          <a:srcRect/>
          <a:stretch>
            <a:fillRect/>
          </a:stretch>
        </p:blipFill>
        <p:spPr bwMode="auto">
          <a:xfrm>
            <a:off x="7236296" y="5949280"/>
            <a:ext cx="1763712" cy="749300"/>
          </a:xfrm>
          <a:prstGeom prst="rect">
            <a:avLst/>
          </a:prstGeom>
          <a:noFill/>
          <a:ln w="9525">
            <a:noFill/>
            <a:miter lim="800000"/>
            <a:headEnd/>
            <a:tailEnd/>
          </a:ln>
        </p:spPr>
      </p:pic>
    </p:spTree>
    <p:extLst>
      <p:ext uri="{BB962C8B-B14F-4D97-AF65-F5344CB8AC3E}">
        <p14:creationId xmlns:p14="http://schemas.microsoft.com/office/powerpoint/2010/main" val="19537394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Autofit/>
          </a:bodyPr>
          <a:lstStyle/>
          <a:p>
            <a:r>
              <a:rPr lang="fi-FI" sz="4400" dirty="0" smtClean="0">
                <a:solidFill>
                  <a:srgbClr val="669F2D"/>
                </a:solidFill>
                <a:latin typeface="Calibri" panose="020F0502020204030204" pitchFamily="34" charset="0"/>
              </a:rPr>
              <a:t>Työskentelyssä huomioitavaa </a:t>
            </a:r>
            <a:br>
              <a:rPr lang="fi-FI" sz="4400" dirty="0" smtClean="0">
                <a:solidFill>
                  <a:srgbClr val="669F2D"/>
                </a:solidFill>
                <a:latin typeface="Calibri" panose="020F0502020204030204" pitchFamily="34" charset="0"/>
              </a:rPr>
            </a:br>
            <a:r>
              <a:rPr lang="fi-FI" sz="4400" dirty="0" smtClean="0">
                <a:solidFill>
                  <a:srgbClr val="669F2D"/>
                </a:solidFill>
                <a:latin typeface="Calibri" panose="020F0502020204030204" pitchFamily="34" charset="0"/>
              </a:rPr>
              <a:t>lapsen näkökulmasta</a:t>
            </a:r>
            <a:endParaRPr lang="fi-FI" sz="4400" dirty="0">
              <a:solidFill>
                <a:srgbClr val="669F2D"/>
              </a:solidFill>
              <a:latin typeface="Calibri" panose="020F0502020204030204" pitchFamily="34" charset="0"/>
            </a:endParaRPr>
          </a:p>
        </p:txBody>
      </p:sp>
      <p:sp>
        <p:nvSpPr>
          <p:cNvPr id="3" name="Sisällön paikkamerkki 2"/>
          <p:cNvSpPr>
            <a:spLocks noGrp="1"/>
          </p:cNvSpPr>
          <p:nvPr>
            <p:ph idx="1"/>
          </p:nvPr>
        </p:nvSpPr>
        <p:spPr/>
        <p:txBody>
          <a:bodyPr>
            <a:normAutofit fontScale="85000" lnSpcReduction="20000"/>
          </a:bodyPr>
          <a:lstStyle/>
          <a:p>
            <a:pPr marL="82296" indent="0">
              <a:buNone/>
            </a:pPr>
            <a:endParaRPr lang="fi-FI" dirty="0"/>
          </a:p>
          <a:p>
            <a:pPr lvl="1"/>
            <a:r>
              <a:rPr lang="fi-FI" dirty="0">
                <a:latin typeface="Calibri" panose="020F0502020204030204" pitchFamily="34" charset="0"/>
              </a:rPr>
              <a:t>Lapsen kehonkielen </a:t>
            </a:r>
            <a:r>
              <a:rPr lang="fi-FI" dirty="0" smtClean="0">
                <a:latin typeface="Calibri" panose="020F0502020204030204" pitchFamily="34" charset="0"/>
              </a:rPr>
              <a:t>havainnointi </a:t>
            </a:r>
            <a:r>
              <a:rPr lang="fi-FI" dirty="0">
                <a:latin typeface="Calibri" panose="020F0502020204030204" pitchFamily="34" charset="0"/>
              </a:rPr>
              <a:t>– mitä keho kertoo</a:t>
            </a:r>
          </a:p>
          <a:p>
            <a:pPr lvl="2"/>
            <a:r>
              <a:rPr lang="fi-FI" dirty="0">
                <a:latin typeface="Calibri" panose="020F0502020204030204" pitchFamily="34" charset="0"/>
              </a:rPr>
              <a:t>Vaikuttaako lapsi jännittyneeltä, pelokkaalta, ahdistuneelta</a:t>
            </a:r>
          </a:p>
          <a:p>
            <a:pPr lvl="2"/>
            <a:r>
              <a:rPr lang="fi-FI" dirty="0">
                <a:latin typeface="Calibri" panose="020F0502020204030204" pitchFamily="34" charset="0"/>
              </a:rPr>
              <a:t>Onko lapsen vaikea keskittyä, vältteleekö aiheesta </a:t>
            </a:r>
            <a:r>
              <a:rPr lang="fi-FI" dirty="0" smtClean="0">
                <a:latin typeface="Calibri" panose="020F0502020204030204" pitchFamily="34" charset="0"/>
              </a:rPr>
              <a:t>puhumista, </a:t>
            </a:r>
            <a:r>
              <a:rPr lang="fi-FI" dirty="0">
                <a:latin typeface="Calibri" panose="020F0502020204030204" pitchFamily="34" charset="0"/>
              </a:rPr>
              <a:t>o</a:t>
            </a:r>
            <a:r>
              <a:rPr lang="fi-FI" dirty="0" smtClean="0">
                <a:latin typeface="Calibri" panose="020F0502020204030204" pitchFamily="34" charset="0"/>
              </a:rPr>
              <a:t>nko ylivireystilassa.</a:t>
            </a:r>
            <a:endParaRPr lang="fi-FI" dirty="0">
              <a:latin typeface="Calibri" panose="020F0502020204030204" pitchFamily="34" charset="0"/>
            </a:endParaRPr>
          </a:p>
          <a:p>
            <a:pPr lvl="1"/>
            <a:r>
              <a:rPr lang="fi-FI" dirty="0">
                <a:latin typeface="Calibri" panose="020F0502020204030204" pitchFamily="34" charset="0"/>
              </a:rPr>
              <a:t>Lapsen tehtävä ei ole tuottaa faktatietoa</a:t>
            </a:r>
          </a:p>
          <a:p>
            <a:pPr lvl="1"/>
            <a:r>
              <a:rPr lang="fi-FI" dirty="0">
                <a:latin typeface="Calibri" panose="020F0502020204030204" pitchFamily="34" charset="0"/>
              </a:rPr>
              <a:t>Lapsi kertoo väkivallasta oman näkemyksensä, kokemuksensa mukaisesti </a:t>
            </a:r>
            <a:r>
              <a:rPr lang="fi-FI" dirty="0">
                <a:latin typeface="Calibri" panose="020F0502020204030204" pitchFamily="34" charset="0"/>
                <a:sym typeface="Wingdings" panose="05000000000000000000" pitchFamily="2" charset="2"/>
              </a:rPr>
              <a:t> todellinen kokemus lapselle</a:t>
            </a:r>
          </a:p>
          <a:p>
            <a:pPr lvl="1"/>
            <a:r>
              <a:rPr lang="fi-FI" dirty="0" smtClean="0">
                <a:latin typeface="Calibri" panose="020F0502020204030204" pitchFamily="34" charset="0"/>
              </a:rPr>
              <a:t>Sanallinen/sanaton viestintä</a:t>
            </a:r>
            <a:endParaRPr lang="fi-FI" dirty="0">
              <a:latin typeface="Calibri" panose="020F0502020204030204" pitchFamily="34" charset="0"/>
            </a:endParaRPr>
          </a:p>
          <a:p>
            <a:pPr lvl="1"/>
            <a:r>
              <a:rPr lang="fi-FI" dirty="0">
                <a:latin typeface="Calibri" panose="020F0502020204030204" pitchFamily="34" charset="0"/>
              </a:rPr>
              <a:t>Lapselle on hyvä kertoa ikätason mukaisesti kuinka asia etenee</a:t>
            </a:r>
          </a:p>
          <a:p>
            <a:pPr lvl="1"/>
            <a:r>
              <a:rPr lang="fi-FI" dirty="0">
                <a:latin typeface="Calibri" panose="020F0502020204030204" pitchFamily="34" charset="0"/>
              </a:rPr>
              <a:t>Työntekijällä ei voi olla salaisuuksia</a:t>
            </a:r>
          </a:p>
          <a:p>
            <a:pPr lvl="1"/>
            <a:r>
              <a:rPr lang="fi-FI" dirty="0">
                <a:latin typeface="Calibri" panose="020F0502020204030204" pitchFamily="34" charset="0"/>
              </a:rPr>
              <a:t>Lapselle ei tule antaa turhia </a:t>
            </a:r>
            <a:r>
              <a:rPr lang="fi-FI" dirty="0" smtClean="0">
                <a:latin typeface="Calibri" panose="020F0502020204030204" pitchFamily="34" charset="0"/>
              </a:rPr>
              <a:t>lupauksia         </a:t>
            </a:r>
            <a:endParaRPr lang="fi-FI" dirty="0">
              <a:latin typeface="Calibri" panose="020F0502020204030204" pitchFamily="34" charset="0"/>
            </a:endParaRPr>
          </a:p>
          <a:p>
            <a:endParaRPr lang="fi-FI" sz="2000" dirty="0"/>
          </a:p>
        </p:txBody>
      </p:sp>
      <p:pic>
        <p:nvPicPr>
          <p:cNvPr id="4" name="Picture 11" descr="\\tetukodc101\FOLDERS$\tha\Documents\Omat kuvatiedostot\tampere_etl_vari_oikea_rgb.JPG"/>
          <p:cNvPicPr>
            <a:picLocks noChangeAspect="1" noChangeArrowheads="1"/>
          </p:cNvPicPr>
          <p:nvPr/>
        </p:nvPicPr>
        <p:blipFill>
          <a:blip r:embed="rId2" cstate="print"/>
          <a:srcRect/>
          <a:stretch>
            <a:fillRect/>
          </a:stretch>
        </p:blipFill>
        <p:spPr bwMode="auto">
          <a:xfrm>
            <a:off x="7236296" y="5949280"/>
            <a:ext cx="1763712" cy="749300"/>
          </a:xfrm>
          <a:prstGeom prst="rect">
            <a:avLst/>
          </a:prstGeom>
          <a:noFill/>
          <a:ln w="9525">
            <a:noFill/>
            <a:miter lim="800000"/>
            <a:headEnd/>
            <a:tailEnd/>
          </a:ln>
        </p:spPr>
      </p:pic>
    </p:spTree>
    <p:extLst>
      <p:ext uri="{BB962C8B-B14F-4D97-AF65-F5344CB8AC3E}">
        <p14:creationId xmlns:p14="http://schemas.microsoft.com/office/powerpoint/2010/main" val="38901466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smtClean="0">
                <a:solidFill>
                  <a:srgbClr val="669F2D"/>
                </a:solidFill>
              </a:rPr>
              <a:t>Lapsen näkyväksi tekeminen vanhemmalle</a:t>
            </a:r>
            <a:endParaRPr lang="fi-FI" dirty="0">
              <a:solidFill>
                <a:srgbClr val="669F2D"/>
              </a:solidFill>
            </a:endParaRPr>
          </a:p>
        </p:txBody>
      </p:sp>
      <p:sp>
        <p:nvSpPr>
          <p:cNvPr id="3" name="Sisällön paikkamerkki 2"/>
          <p:cNvSpPr>
            <a:spLocks noGrp="1"/>
          </p:cNvSpPr>
          <p:nvPr>
            <p:ph idx="1"/>
          </p:nvPr>
        </p:nvSpPr>
        <p:spPr/>
        <p:txBody>
          <a:bodyPr>
            <a:normAutofit/>
          </a:bodyPr>
          <a:lstStyle/>
          <a:p>
            <a:pPr marL="82296" indent="0">
              <a:buNone/>
            </a:pPr>
            <a:r>
              <a:rPr lang="fi-FI" sz="2000" dirty="0" smtClean="0"/>
              <a:t>Työskentelyssä tuetaan vanhempaa</a:t>
            </a:r>
          </a:p>
          <a:p>
            <a:pPr>
              <a:buFontTx/>
              <a:buChar char="-"/>
            </a:pPr>
            <a:r>
              <a:rPr lang="fi-FI" sz="2000" dirty="0"/>
              <a:t>t</a:t>
            </a:r>
            <a:r>
              <a:rPr lang="fi-FI" sz="2000" dirty="0" smtClean="0"/>
              <a:t>unnistamaan väkivallan vaikutukset lapsiin</a:t>
            </a:r>
          </a:p>
          <a:p>
            <a:pPr>
              <a:buFontTx/>
              <a:buChar char="-"/>
            </a:pPr>
            <a:r>
              <a:rPr lang="fi-FI" sz="2000" dirty="0" smtClean="0"/>
              <a:t>tiedostamaan lapsen tarpeet ja vastaamaan niihin</a:t>
            </a:r>
          </a:p>
          <a:p>
            <a:pPr marL="82296" indent="0">
              <a:buNone/>
            </a:pPr>
            <a:r>
              <a:rPr lang="fi-FI" sz="2000" dirty="0" smtClean="0"/>
              <a:t>Vanhemman voi olla vaikea tunnistaa edellä mainittuja asioita, mikäli hän on itse tullut </a:t>
            </a:r>
            <a:r>
              <a:rPr lang="fi-FI" sz="2000" dirty="0" err="1" smtClean="0"/>
              <a:t>kaltoinkohdelluksi</a:t>
            </a:r>
            <a:r>
              <a:rPr lang="fi-FI" sz="2000" dirty="0" smtClean="0"/>
              <a:t>, mitätöidyksi tai ohitetuksi.</a:t>
            </a:r>
          </a:p>
          <a:p>
            <a:pPr marL="82296" indent="0">
              <a:buNone/>
            </a:pPr>
            <a:r>
              <a:rPr lang="fi-FI" sz="2000" dirty="0" smtClean="0"/>
              <a:t>Vanhemman omaa kasvuhistoriaa käsitellään työskentelyssä, koska sillä on vaikutus hänen vanhemmuuteensa.</a:t>
            </a:r>
          </a:p>
          <a:p>
            <a:pPr marL="82296" indent="0">
              <a:buNone/>
            </a:pPr>
            <a:r>
              <a:rPr lang="fi-FI" sz="2000" dirty="0" smtClean="0"/>
              <a:t>Vaihtoehtoisia toimintamalleja etsitään yhdessä ja kannustetaan muutokseen.</a:t>
            </a:r>
          </a:p>
          <a:p>
            <a:pPr marL="82296" indent="0">
              <a:buNone/>
            </a:pPr>
            <a:r>
              <a:rPr lang="fi-FI" sz="2000" dirty="0"/>
              <a:t>T</a:t>
            </a:r>
            <a:r>
              <a:rPr lang="fi-FI" sz="2000" dirty="0" smtClean="0"/>
              <a:t>avoite on ylisukupolvisen ketjun katkaiseminen,  perheen turvallisuuden lisääntyminen ja tulevaisuuteen tähtäävä työskentely.</a:t>
            </a:r>
          </a:p>
          <a:p>
            <a:pPr marL="82296" indent="0">
              <a:buNone/>
            </a:pPr>
            <a:r>
              <a:rPr lang="fi-FI" sz="2000" b="1" dirty="0" smtClean="0"/>
              <a:t>Väkivaltaan otetaan ehdottoman kielteinen kanta ja asioista puhutaan suoraan ja oikeilla nimillä.    </a:t>
            </a:r>
          </a:p>
          <a:p>
            <a:pPr>
              <a:buFontTx/>
              <a:buChar char="-"/>
            </a:pPr>
            <a:endParaRPr lang="fi-FI" sz="2000" b="1" dirty="0"/>
          </a:p>
        </p:txBody>
      </p:sp>
      <p:pic>
        <p:nvPicPr>
          <p:cNvPr id="4" name="Picture 11" descr="\\tetukodc101\FOLDERS$\tha\Documents\Omat kuvatiedostot\tampere_etl_vari_oikea_rgb.JPG"/>
          <p:cNvPicPr>
            <a:picLocks noChangeAspect="1" noChangeArrowheads="1"/>
          </p:cNvPicPr>
          <p:nvPr/>
        </p:nvPicPr>
        <p:blipFill>
          <a:blip r:embed="rId2" cstate="print"/>
          <a:srcRect/>
          <a:stretch>
            <a:fillRect/>
          </a:stretch>
        </p:blipFill>
        <p:spPr bwMode="auto">
          <a:xfrm>
            <a:off x="7236296" y="5949280"/>
            <a:ext cx="1763712" cy="749300"/>
          </a:xfrm>
          <a:prstGeom prst="rect">
            <a:avLst/>
          </a:prstGeom>
          <a:noFill/>
          <a:ln w="9525">
            <a:noFill/>
            <a:miter lim="800000"/>
            <a:headEnd/>
            <a:tailEnd/>
          </a:ln>
        </p:spPr>
      </p:pic>
    </p:spTree>
    <p:extLst>
      <p:ext uri="{BB962C8B-B14F-4D97-AF65-F5344CB8AC3E}">
        <p14:creationId xmlns:p14="http://schemas.microsoft.com/office/powerpoint/2010/main" val="7234477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4400" dirty="0" smtClean="0">
                <a:solidFill>
                  <a:srgbClr val="669F2D"/>
                </a:solidFill>
                <a:latin typeface="Calibri" panose="020F0502020204030204" pitchFamily="34" charset="0"/>
              </a:rPr>
              <a:t>Työskentelyssä huomioitavaa</a:t>
            </a:r>
            <a:endParaRPr lang="fi-FI" sz="4400" dirty="0">
              <a:solidFill>
                <a:srgbClr val="669F2D"/>
              </a:solidFill>
              <a:latin typeface="Calibri" panose="020F0502020204030204" pitchFamily="34" charset="0"/>
            </a:endParaRPr>
          </a:p>
        </p:txBody>
      </p:sp>
      <p:sp>
        <p:nvSpPr>
          <p:cNvPr id="3" name="Sisällön paikkamerkki 2"/>
          <p:cNvSpPr>
            <a:spLocks noGrp="1"/>
          </p:cNvSpPr>
          <p:nvPr>
            <p:ph idx="1"/>
          </p:nvPr>
        </p:nvSpPr>
        <p:spPr/>
        <p:txBody>
          <a:bodyPr>
            <a:normAutofit/>
          </a:bodyPr>
          <a:lstStyle/>
          <a:p>
            <a:r>
              <a:rPr lang="fi-FI" sz="2000" dirty="0">
                <a:latin typeface="Calibri" panose="020F0502020204030204" pitchFamily="34" charset="0"/>
              </a:rPr>
              <a:t>Miten toimin sen jälkeen kun lapsi on kertonut </a:t>
            </a:r>
            <a:r>
              <a:rPr lang="fi-FI" sz="2000" dirty="0" smtClean="0">
                <a:latin typeface="Calibri" panose="020F0502020204030204" pitchFamily="34" charset="0"/>
              </a:rPr>
              <a:t>kokemastaan väkivallasta</a:t>
            </a:r>
            <a:endParaRPr lang="fi-FI" sz="2000" dirty="0">
              <a:latin typeface="Calibri" panose="020F0502020204030204" pitchFamily="34" charset="0"/>
            </a:endParaRPr>
          </a:p>
          <a:p>
            <a:r>
              <a:rPr lang="fi-FI" sz="2000" dirty="0" smtClean="0">
                <a:latin typeface="Calibri" panose="020F0502020204030204" pitchFamily="34" charset="0"/>
              </a:rPr>
              <a:t>Tapaamisen </a:t>
            </a:r>
            <a:r>
              <a:rPr lang="fi-FI" sz="2000" dirty="0">
                <a:latin typeface="Calibri" panose="020F0502020204030204" pitchFamily="34" charset="0"/>
              </a:rPr>
              <a:t>kirjaaminen mahdollisimman </a:t>
            </a:r>
            <a:r>
              <a:rPr lang="fi-FI" sz="2000" dirty="0" smtClean="0">
                <a:latin typeface="Calibri" panose="020F0502020204030204" pitchFamily="34" charset="0"/>
              </a:rPr>
              <a:t>tarkasti</a:t>
            </a:r>
          </a:p>
          <a:p>
            <a:r>
              <a:rPr lang="fi-FI" sz="2000" dirty="0" smtClean="0">
                <a:latin typeface="Calibri" panose="020F0502020204030204" pitchFamily="34" charset="0"/>
              </a:rPr>
              <a:t>Tärkeää </a:t>
            </a:r>
            <a:r>
              <a:rPr lang="fi-FI" sz="2000" dirty="0">
                <a:latin typeface="Calibri" panose="020F0502020204030204" pitchFamily="34" charset="0"/>
              </a:rPr>
              <a:t>kirjoittaa myös mitä on itse </a:t>
            </a:r>
            <a:r>
              <a:rPr lang="fi-FI" sz="2000" dirty="0" smtClean="0">
                <a:latin typeface="Calibri" panose="020F0502020204030204" pitchFamily="34" charset="0"/>
              </a:rPr>
              <a:t>sanonut/kysynyt</a:t>
            </a:r>
          </a:p>
          <a:p>
            <a:r>
              <a:rPr lang="fi-FI" sz="2000" dirty="0" smtClean="0">
                <a:latin typeface="Calibri" panose="020F0502020204030204" pitchFamily="34" charset="0"/>
              </a:rPr>
              <a:t>Keskustelu </a:t>
            </a:r>
            <a:r>
              <a:rPr lang="fi-FI" sz="2000" dirty="0">
                <a:latin typeface="Calibri" panose="020F0502020204030204" pitchFamily="34" charset="0"/>
              </a:rPr>
              <a:t>ilmi tulleesta väkivallasta vanhemman </a:t>
            </a:r>
            <a:r>
              <a:rPr lang="fi-FI" sz="2000" dirty="0" smtClean="0">
                <a:latin typeface="Calibri" panose="020F0502020204030204" pitchFamily="34" charset="0"/>
              </a:rPr>
              <a:t>kanssa:</a:t>
            </a:r>
          </a:p>
          <a:p>
            <a:pPr marL="82296" indent="0">
              <a:buNone/>
            </a:pPr>
            <a:r>
              <a:rPr lang="fi-FI" sz="2000" dirty="0" smtClean="0">
                <a:latin typeface="Calibri" panose="020F0502020204030204" pitchFamily="34" charset="0"/>
              </a:rPr>
              <a:t>Jos </a:t>
            </a:r>
            <a:r>
              <a:rPr lang="fi-FI" sz="2000" dirty="0">
                <a:latin typeface="Calibri" panose="020F0502020204030204" pitchFamily="34" charset="0"/>
              </a:rPr>
              <a:t>vanhempi/huoltaja kohdistanut väkivaltaa lapseen, ilmoitus poliisille </a:t>
            </a:r>
            <a:r>
              <a:rPr lang="fi-FI" sz="2000" dirty="0" smtClean="0">
                <a:latin typeface="Calibri" panose="020F0502020204030204" pitchFamily="34" charset="0"/>
              </a:rPr>
              <a:t>ensimmäisenä, poliisi määrittää milloin vanhemmalle voidaan kertoa asiasta.</a:t>
            </a:r>
          </a:p>
          <a:p>
            <a:r>
              <a:rPr lang="fi-FI" sz="2000" dirty="0" smtClean="0">
                <a:latin typeface="Calibri" panose="020F0502020204030204" pitchFamily="34" charset="0"/>
              </a:rPr>
              <a:t>Lastensuojeluilmoitus</a:t>
            </a:r>
            <a:r>
              <a:rPr lang="fi-FI" sz="2000" dirty="0">
                <a:latin typeface="Calibri" panose="020F0502020204030204" pitchFamily="34" charset="0"/>
              </a:rPr>
              <a:t> </a:t>
            </a:r>
            <a:r>
              <a:rPr lang="fi-FI" sz="2000" dirty="0" smtClean="0">
                <a:latin typeface="Calibri" panose="020F0502020204030204" pitchFamily="34" charset="0"/>
              </a:rPr>
              <a:t>tehtävä</a:t>
            </a:r>
            <a:r>
              <a:rPr lang="fi-FI" sz="2000" dirty="0">
                <a:latin typeface="Calibri" panose="020F0502020204030204" pitchFamily="34" charset="0"/>
              </a:rPr>
              <a:t>, vaikka tiedossa, että toinen taho olisi </a:t>
            </a:r>
            <a:r>
              <a:rPr lang="fi-FI" sz="2000" dirty="0" smtClean="0">
                <a:latin typeface="Calibri" panose="020F0502020204030204" pitchFamily="34" charset="0"/>
              </a:rPr>
              <a:t>tehnyt.</a:t>
            </a:r>
            <a:endParaRPr lang="fi-FI" sz="2000" dirty="0">
              <a:latin typeface="Calibri" panose="020F0502020204030204" pitchFamily="34" charset="0"/>
            </a:endParaRPr>
          </a:p>
          <a:p>
            <a:r>
              <a:rPr lang="fi-FI" sz="2000" dirty="0" smtClean="0">
                <a:latin typeface="Calibri" panose="020F0502020204030204" pitchFamily="34" charset="0"/>
              </a:rPr>
              <a:t>Konsultaatiomahdollisuus </a:t>
            </a:r>
          </a:p>
          <a:p>
            <a:pPr marL="82296" indent="0">
              <a:buNone/>
            </a:pPr>
            <a:r>
              <a:rPr lang="fi-FI" sz="2000" smtClean="0">
                <a:latin typeface="Calibri" panose="020F0502020204030204" pitchFamily="34" charset="0"/>
              </a:rPr>
              <a:t>TOIMI </a:t>
            </a:r>
            <a:r>
              <a:rPr lang="fi-FI" sz="2000" dirty="0" smtClean="0">
                <a:latin typeface="Calibri" panose="020F0502020204030204" pitchFamily="34" charset="0"/>
              </a:rPr>
              <a:t>NIIN ETTEI LAPSEN TURVALLISUUS VAARANNU                                     </a:t>
            </a:r>
            <a:endParaRPr lang="fi-FI" sz="2000" dirty="0">
              <a:latin typeface="Calibri" panose="020F0502020204030204" pitchFamily="34" charset="0"/>
            </a:endParaRPr>
          </a:p>
          <a:p>
            <a:endParaRPr lang="fi-FI" sz="2000" dirty="0">
              <a:latin typeface="Calibri" panose="020F0502020204030204" pitchFamily="34" charset="0"/>
            </a:endParaRPr>
          </a:p>
        </p:txBody>
      </p:sp>
      <p:pic>
        <p:nvPicPr>
          <p:cNvPr id="4" name="Picture 11" descr="\\tetukodc101\FOLDERS$\tha\Documents\Omat kuvatiedostot\tampere_etl_vari_oikea_rgb.JPG"/>
          <p:cNvPicPr>
            <a:picLocks noChangeAspect="1" noChangeArrowheads="1"/>
          </p:cNvPicPr>
          <p:nvPr/>
        </p:nvPicPr>
        <p:blipFill>
          <a:blip r:embed="rId2" cstate="print"/>
          <a:srcRect/>
          <a:stretch>
            <a:fillRect/>
          </a:stretch>
        </p:blipFill>
        <p:spPr bwMode="auto">
          <a:xfrm>
            <a:off x="7236296" y="5949280"/>
            <a:ext cx="1763712" cy="749300"/>
          </a:xfrm>
          <a:prstGeom prst="rect">
            <a:avLst/>
          </a:prstGeom>
          <a:noFill/>
          <a:ln w="9525">
            <a:noFill/>
            <a:miter lim="800000"/>
            <a:headEnd/>
            <a:tailEnd/>
          </a:ln>
        </p:spPr>
      </p:pic>
    </p:spTree>
    <p:extLst>
      <p:ext uri="{BB962C8B-B14F-4D97-AF65-F5344CB8AC3E}">
        <p14:creationId xmlns:p14="http://schemas.microsoft.com/office/powerpoint/2010/main" val="35891827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smtClean="0">
                <a:solidFill>
                  <a:srgbClr val="669F2D"/>
                </a:solidFill>
              </a:rPr>
              <a:t>Väkivallan </a:t>
            </a:r>
            <a:r>
              <a:rPr lang="fi-FI" dirty="0">
                <a:solidFill>
                  <a:srgbClr val="669F2D"/>
                </a:solidFill>
              </a:rPr>
              <a:t>vaikutukset eri-ikäisiin </a:t>
            </a:r>
            <a:r>
              <a:rPr lang="fi-FI" dirty="0" smtClean="0">
                <a:solidFill>
                  <a:srgbClr val="669F2D"/>
                </a:solidFill>
              </a:rPr>
              <a:t>lapsiin</a:t>
            </a:r>
            <a:br>
              <a:rPr lang="fi-FI" dirty="0" smtClean="0">
                <a:solidFill>
                  <a:srgbClr val="669F2D"/>
                </a:solidFill>
              </a:rPr>
            </a:br>
            <a:endParaRPr lang="fi-FI" dirty="0">
              <a:solidFill>
                <a:srgbClr val="669F2D"/>
              </a:solidFill>
            </a:endParaRPr>
          </a:p>
        </p:txBody>
      </p:sp>
      <p:sp>
        <p:nvSpPr>
          <p:cNvPr id="3" name="Sisällön paikkamerkki 2"/>
          <p:cNvSpPr>
            <a:spLocks noGrp="1"/>
          </p:cNvSpPr>
          <p:nvPr>
            <p:ph idx="1"/>
          </p:nvPr>
        </p:nvSpPr>
        <p:spPr/>
        <p:txBody>
          <a:bodyPr>
            <a:normAutofit fontScale="25000" lnSpcReduction="20000"/>
          </a:bodyPr>
          <a:lstStyle/>
          <a:p>
            <a:pPr>
              <a:buFontTx/>
              <a:buChar char="-"/>
            </a:pPr>
            <a:r>
              <a:rPr lang="fi-FI" sz="7200" dirty="0"/>
              <a:t>k</a:t>
            </a:r>
            <a:r>
              <a:rPr lang="fi-FI" sz="7200" dirty="0" smtClean="0"/>
              <a:t>eskittymisvaikeudet, levottomuus, taantuminen</a:t>
            </a:r>
          </a:p>
          <a:p>
            <a:pPr>
              <a:buFontTx/>
              <a:buChar char="-"/>
            </a:pPr>
            <a:r>
              <a:rPr lang="fi-FI" sz="7200" dirty="0"/>
              <a:t>v</a:t>
            </a:r>
            <a:r>
              <a:rPr lang="fi-FI" sz="7200" dirty="0" smtClean="0"/>
              <a:t>äkivaltainen käyttäytyminen itseä/ ja tai muita kohtaan, väkivaltamyönteiset asenteet</a:t>
            </a:r>
          </a:p>
          <a:p>
            <a:pPr>
              <a:buFontTx/>
              <a:buChar char="-"/>
            </a:pPr>
            <a:r>
              <a:rPr lang="fi-FI" sz="7200" dirty="0" smtClean="0"/>
              <a:t>vetäytyminen, eristäytyminen, alakuloisuus</a:t>
            </a:r>
          </a:p>
          <a:p>
            <a:pPr>
              <a:buFontTx/>
              <a:buChar char="-"/>
            </a:pPr>
            <a:r>
              <a:rPr lang="fi-FI" sz="7200" dirty="0"/>
              <a:t>s</a:t>
            </a:r>
            <a:r>
              <a:rPr lang="fi-FI" sz="7200" dirty="0" smtClean="0"/>
              <a:t>omaattiset oireet</a:t>
            </a:r>
          </a:p>
          <a:p>
            <a:pPr>
              <a:buFontTx/>
              <a:buChar char="-"/>
            </a:pPr>
            <a:r>
              <a:rPr lang="fi-FI" sz="7200" dirty="0" err="1"/>
              <a:t>d</a:t>
            </a:r>
            <a:r>
              <a:rPr lang="fi-FI" sz="7200" dirty="0" err="1" smtClean="0"/>
              <a:t>issosiaatio</a:t>
            </a:r>
            <a:r>
              <a:rPr lang="fi-FI" sz="7200" dirty="0" smtClean="0"/>
              <a:t>, omaan maailmaan katoaminen</a:t>
            </a:r>
          </a:p>
          <a:p>
            <a:pPr>
              <a:buFontTx/>
              <a:buChar char="-"/>
            </a:pPr>
            <a:endParaRPr lang="fi-FI" sz="7200" dirty="0"/>
          </a:p>
          <a:p>
            <a:pPr marL="82296" indent="0">
              <a:buNone/>
            </a:pPr>
            <a:r>
              <a:rPr lang="fi-FI" sz="7200" b="1" dirty="0" smtClean="0"/>
              <a:t>Vauvat</a:t>
            </a:r>
          </a:p>
          <a:p>
            <a:pPr>
              <a:buFontTx/>
              <a:buChar char="-"/>
            </a:pPr>
            <a:r>
              <a:rPr lang="fi-FI" sz="7200" dirty="0"/>
              <a:t>v</a:t>
            </a:r>
            <a:r>
              <a:rPr lang="fi-FI" sz="7200" dirty="0" smtClean="0"/>
              <a:t>älttelee katsekontaktia</a:t>
            </a:r>
          </a:p>
          <a:p>
            <a:pPr>
              <a:buFontTx/>
              <a:buChar char="-"/>
            </a:pPr>
            <a:r>
              <a:rPr lang="fi-FI" sz="7200" dirty="0"/>
              <a:t>i</a:t>
            </a:r>
            <a:r>
              <a:rPr lang="fi-FI" sz="7200" dirty="0" smtClean="0"/>
              <a:t>loton, totinen, liian itsenäinen</a:t>
            </a:r>
          </a:p>
          <a:p>
            <a:pPr>
              <a:buFontTx/>
              <a:buChar char="-"/>
            </a:pPr>
            <a:r>
              <a:rPr lang="fi-FI" sz="7200" dirty="0" smtClean="0"/>
              <a:t>vauva on sopeutuva, voi olla pään hakkaamista</a:t>
            </a:r>
          </a:p>
          <a:p>
            <a:pPr marL="82296" indent="0">
              <a:buNone/>
            </a:pPr>
            <a:endParaRPr lang="fi-FI" sz="7200" dirty="0"/>
          </a:p>
          <a:p>
            <a:pPr marL="82296" indent="0">
              <a:buNone/>
            </a:pPr>
            <a:r>
              <a:rPr lang="fi-FI" sz="7200" b="1" dirty="0" smtClean="0"/>
              <a:t>Nuoret</a:t>
            </a:r>
          </a:p>
          <a:p>
            <a:pPr>
              <a:buFontTx/>
              <a:buChar char="-"/>
            </a:pPr>
            <a:r>
              <a:rPr lang="fi-FI" sz="7200" dirty="0" smtClean="0"/>
              <a:t>viiltely, alttius väkivaltaan, seurusteluväkivalta</a:t>
            </a:r>
          </a:p>
          <a:p>
            <a:pPr>
              <a:buFontTx/>
              <a:buChar char="-"/>
            </a:pPr>
            <a:r>
              <a:rPr lang="fi-FI" sz="7200" dirty="0" smtClean="0"/>
              <a:t>masentuneisuus, syömishäiriöt</a:t>
            </a:r>
          </a:p>
          <a:p>
            <a:pPr>
              <a:buFontTx/>
              <a:buChar char="-"/>
            </a:pPr>
            <a:r>
              <a:rPr lang="fi-FI" sz="7200" dirty="0"/>
              <a:t>p</a:t>
            </a:r>
            <a:r>
              <a:rPr lang="fi-FI" sz="7200" dirty="0" smtClean="0"/>
              <a:t>äihteiden käyttö</a:t>
            </a:r>
          </a:p>
          <a:p>
            <a:pPr>
              <a:buFontTx/>
              <a:buChar char="-"/>
            </a:pPr>
            <a:endParaRPr lang="fi-FI" sz="7200" dirty="0" smtClean="0"/>
          </a:p>
          <a:p>
            <a:pPr>
              <a:buFontTx/>
              <a:buChar char="-"/>
            </a:pPr>
            <a:endParaRPr lang="fi-FI" dirty="0" smtClean="0"/>
          </a:p>
          <a:p>
            <a:pPr>
              <a:buFontTx/>
              <a:buChar char="-"/>
            </a:pPr>
            <a:endParaRPr lang="fi-FI" dirty="0" smtClean="0"/>
          </a:p>
          <a:p>
            <a:pPr marL="82296" indent="0">
              <a:buNone/>
            </a:pPr>
            <a:r>
              <a:rPr lang="fi-FI" dirty="0" smtClean="0"/>
              <a:t> </a:t>
            </a:r>
          </a:p>
          <a:p>
            <a:pPr>
              <a:buFontTx/>
              <a:buChar char="-"/>
            </a:pPr>
            <a:endParaRPr lang="fi-FI" dirty="0"/>
          </a:p>
        </p:txBody>
      </p:sp>
      <p:pic>
        <p:nvPicPr>
          <p:cNvPr id="4" name="Picture 11" descr="\\tetukodc101\FOLDERS$\tha\Documents\Omat kuvatiedostot\tampere_etl_vari_oikea_rgb.JPG"/>
          <p:cNvPicPr>
            <a:picLocks noChangeAspect="1" noChangeArrowheads="1"/>
          </p:cNvPicPr>
          <p:nvPr/>
        </p:nvPicPr>
        <p:blipFill>
          <a:blip r:embed="rId2" cstate="print"/>
          <a:srcRect/>
          <a:stretch>
            <a:fillRect/>
          </a:stretch>
        </p:blipFill>
        <p:spPr bwMode="auto">
          <a:xfrm>
            <a:off x="7354957" y="6021288"/>
            <a:ext cx="1763712" cy="749300"/>
          </a:xfrm>
          <a:prstGeom prst="rect">
            <a:avLst/>
          </a:prstGeom>
          <a:noFill/>
          <a:ln w="9525">
            <a:noFill/>
            <a:miter lim="800000"/>
            <a:headEnd/>
            <a:tailEnd/>
          </a:ln>
        </p:spPr>
      </p:pic>
    </p:spTree>
    <p:extLst>
      <p:ext uri="{BB962C8B-B14F-4D97-AF65-F5344CB8AC3E}">
        <p14:creationId xmlns:p14="http://schemas.microsoft.com/office/powerpoint/2010/main" val="9405887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äivänseisaus">
  <a:themeElements>
    <a:clrScheme name="Tarm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Päivänseisaus">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Päivänseisaus">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te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2538</TotalTime>
  <Words>1216</Words>
  <Application>Microsoft Office PowerPoint</Application>
  <PresentationFormat>Näytössä katseltava diaesitys (4:3)</PresentationFormat>
  <Paragraphs>258</Paragraphs>
  <Slides>20</Slides>
  <Notes>0</Notes>
  <HiddenSlides>0</HiddenSlides>
  <MMClips>0</MMClips>
  <ScaleCrop>false</ScaleCrop>
  <HeadingPairs>
    <vt:vector size="6" baseType="variant">
      <vt:variant>
        <vt:lpstr>Käytetyt fontit</vt:lpstr>
      </vt:variant>
      <vt:variant>
        <vt:i4>8</vt:i4>
      </vt:variant>
      <vt:variant>
        <vt:lpstr>Teema</vt:lpstr>
      </vt:variant>
      <vt:variant>
        <vt:i4>1</vt:i4>
      </vt:variant>
      <vt:variant>
        <vt:lpstr>Dian otsikot</vt:lpstr>
      </vt:variant>
      <vt:variant>
        <vt:i4>20</vt:i4>
      </vt:variant>
    </vt:vector>
  </HeadingPairs>
  <TitlesOfParts>
    <vt:vector size="29" baseType="lpstr">
      <vt:lpstr>Bradley Hand ITC</vt:lpstr>
      <vt:lpstr>Calibri</vt:lpstr>
      <vt:lpstr>Gill Sans MT</vt:lpstr>
      <vt:lpstr>Tahoma</vt:lpstr>
      <vt:lpstr>Times New Roman</vt:lpstr>
      <vt:lpstr>Verdana</vt:lpstr>
      <vt:lpstr>Wingdings</vt:lpstr>
      <vt:lpstr>Wingdings 2</vt:lpstr>
      <vt:lpstr>Päivänseisaus</vt:lpstr>
      <vt:lpstr>Lapsi oman tilanteensa asiantuntijana</vt:lpstr>
      <vt:lpstr>Lapsityön historiaa</vt:lpstr>
      <vt:lpstr>Viisi ”hyvää” syytä unohtaa lapset</vt:lpstr>
      <vt:lpstr>Tärkeää lapsen kanssa työskennellessä</vt:lpstr>
      <vt:lpstr>Työskentelyssä huomioitavaa työntekijän näkökulmasta</vt:lpstr>
      <vt:lpstr>Työskentelyssä huomioitavaa  lapsen näkökulmasta</vt:lpstr>
      <vt:lpstr>Lapsen näkyväksi tekeminen vanhemmalle</vt:lpstr>
      <vt:lpstr>Työskentelyssä huomioitavaa</vt:lpstr>
      <vt:lpstr>Väkivallan vaikutukset eri-ikäisiin lapsiin </vt:lpstr>
      <vt:lpstr>Työmenetelmiä</vt:lpstr>
      <vt:lpstr>Leikki</vt:lpstr>
      <vt:lpstr>Kortit</vt:lpstr>
      <vt:lpstr>Pelit</vt:lpstr>
      <vt:lpstr>Perhekuva</vt:lpstr>
      <vt:lpstr>Kädentaidot</vt:lpstr>
      <vt:lpstr>Toiminnallisia menetelmiä</vt:lpstr>
      <vt:lpstr>Sadut, tarinat ja kirjat</vt:lpstr>
      <vt:lpstr>Kirjallisuutta</vt:lpstr>
      <vt:lpstr>Lisää kirjallisuutta</vt:lpstr>
      <vt:lpstr>                    Kiitos</vt:lpstr>
    </vt:vector>
  </TitlesOfParts>
  <Company>Suomen MS-liitto ry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ylikyhel</dc:creator>
  <cp:lastModifiedBy>Anne Tiainen</cp:lastModifiedBy>
  <cp:revision>348</cp:revision>
  <cp:lastPrinted>2019-01-17T13:44:12Z</cp:lastPrinted>
  <dcterms:created xsi:type="dcterms:W3CDTF">2007-09-20T07:11:17Z</dcterms:created>
  <dcterms:modified xsi:type="dcterms:W3CDTF">2019-08-14T11:04:16Z</dcterms:modified>
</cp:coreProperties>
</file>