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14"/>
  </p:notesMasterIdLst>
  <p:handoutMasterIdLst>
    <p:handoutMasterId r:id="rId15"/>
  </p:handoutMasterIdLst>
  <p:sldIdLst>
    <p:sldId id="303" r:id="rId2"/>
    <p:sldId id="313" r:id="rId3"/>
    <p:sldId id="309" r:id="rId4"/>
    <p:sldId id="307" r:id="rId5"/>
    <p:sldId id="336" r:id="rId6"/>
    <p:sldId id="325" r:id="rId7"/>
    <p:sldId id="327" r:id="rId8"/>
    <p:sldId id="335" r:id="rId9"/>
    <p:sldId id="331" r:id="rId10"/>
    <p:sldId id="302" r:id="rId11"/>
    <p:sldId id="333" r:id="rId12"/>
    <p:sldId id="329" r:id="rId13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D475E7"/>
    <a:srgbClr val="E5F4B0"/>
    <a:srgbClr val="D09E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20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536" y="-101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6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075" y="0"/>
            <a:ext cx="29446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8"/>
            <a:ext cx="29446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075" y="9431498"/>
            <a:ext cx="29446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975A40D-9B24-45D7-91A4-F8E7047E1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5198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6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075" y="0"/>
            <a:ext cx="2944600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8" y="4714956"/>
            <a:ext cx="4983903" cy="446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8"/>
            <a:ext cx="29446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075" y="9431498"/>
            <a:ext cx="2944600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77989CD-1B66-43E1-8C3C-A362A274A5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34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F42C3-4394-41AD-B4AF-0439BF991FDD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12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7339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5569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3039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362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2632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FEAAA-2DDD-439F-A24B-35FBEEDFE11E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7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C1718-B430-4C18-8A7A-D26FB304CED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66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E574A-99FF-449A-AD18-6BA72EEF0D7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25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C12B3-07C5-436C-BD07-3EEDB9FADB95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45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3FBB8-65A5-41BA-BBC3-FFD4BD4E63A5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6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E6483-6BDD-4CA4-A037-4183ED5F74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19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934A1-4E2A-4C93-A06E-BEE201ECEDE4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5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98273-3929-4FB0-8A06-3940D4B84876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56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6B64F-3B41-484E-8738-C3842E7452D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74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2A151-3B4D-46A5-89FA-AD5C1EA6424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90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DE5B6D1-7047-41E6-B5B8-A766B3E661A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853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086760" cy="2952328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Vanhemmuustyö väkivallan eri </a:t>
            </a:r>
            <a:b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</a:br>
            <a: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osapuolten kanssa</a:t>
            </a:r>
            <a:b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</a:br>
            <a: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/>
            </a:r>
            <a:br>
              <a:rPr lang="fi-FI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</a:br>
            <a:r>
              <a:rPr lang="fi-FI" sz="2400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Väkivaltatyön Foorumi</a:t>
            </a:r>
            <a:br>
              <a:rPr lang="fi-FI" sz="2400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</a:br>
            <a:r>
              <a:rPr lang="fi-FI" sz="2400" dirty="0" smtClean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Tampere   22.8.2019 </a:t>
            </a:r>
            <a:r>
              <a:rPr lang="fi-FI" sz="2400" dirty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/>
            </a:r>
            <a:br>
              <a:rPr lang="fi-FI" sz="2400" dirty="0">
                <a:solidFill>
                  <a:schemeClr val="tx1"/>
                </a:solidFill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</a:br>
            <a:endParaRPr lang="fi-FI" sz="2400" dirty="0">
              <a:solidFill>
                <a:schemeClr val="tx1"/>
              </a:solidFill>
              <a:latin typeface="MV Boli" panose="02000500030200090000" pitchFamily="2" charset="0"/>
              <a:ea typeface="Microsoft JhengHei" panose="020B0604030504040204" pitchFamily="34" charset="-120"/>
              <a:cs typeface="MV Boli" panose="0200050003020009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9632" y="3068960"/>
            <a:ext cx="7498080" cy="4800600"/>
          </a:xfrm>
        </p:spPr>
        <p:txBody>
          <a:bodyPr/>
          <a:lstStyle/>
          <a:p>
            <a:pPr marL="82296" indent="0">
              <a:buNone/>
            </a:pPr>
            <a:endParaRPr lang="fi-FI" dirty="0" smtClean="0"/>
          </a:p>
          <a:p>
            <a:pPr marL="82296" indent="0"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395536" y="3356992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  <a:p>
            <a:endParaRPr lang="fi-FI" i="1" dirty="0" smtClean="0"/>
          </a:p>
          <a:p>
            <a:endParaRPr lang="fi-FI" i="1" dirty="0"/>
          </a:p>
          <a:p>
            <a:endParaRPr lang="fi-FI" i="1" dirty="0" smtClean="0"/>
          </a:p>
          <a:p>
            <a:r>
              <a:rPr lang="fi-FI" sz="1600" i="1" dirty="0" smtClean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väkivaltatyöntekijä</a:t>
            </a:r>
          </a:p>
          <a:p>
            <a:r>
              <a:rPr lang="fi-FI" sz="1600" i="1" dirty="0" smtClean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Tia </a:t>
            </a:r>
            <a:r>
              <a:rPr lang="fi-FI" sz="1600" i="1" dirty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Forsman, </a:t>
            </a:r>
            <a:endParaRPr lang="fi-FI" sz="1600" i="1" dirty="0" smtClean="0">
              <a:latin typeface="MV Boli" panose="02000500030200090000" pitchFamily="2" charset="0"/>
              <a:ea typeface="Microsoft JhengHei" panose="020B0604030504040204" pitchFamily="34" charset="-120"/>
              <a:cs typeface="MV Boli" panose="02000500030200090000" pitchFamily="2" charset="0"/>
            </a:endParaRPr>
          </a:p>
          <a:p>
            <a:r>
              <a:rPr lang="fi-FI" sz="1600" i="1" dirty="0" smtClean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Tampereen </a:t>
            </a:r>
            <a:r>
              <a:rPr lang="fi-FI" sz="1600" i="1" dirty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ensi- ja turvakoti </a:t>
            </a:r>
            <a:r>
              <a:rPr lang="fi-FI" sz="1600" i="1" dirty="0" smtClean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ry/ </a:t>
            </a:r>
            <a:r>
              <a:rPr lang="fi-FI" sz="1600" i="1" dirty="0">
                <a:latin typeface="MV Boli" panose="02000500030200090000" pitchFamily="2" charset="0"/>
                <a:ea typeface="Microsoft JhengHei" panose="020B0604030504040204" pitchFamily="34" charset="-120"/>
                <a:cs typeface="MV Boli" panose="02000500030200090000" pitchFamily="2" charset="0"/>
              </a:rPr>
              <a:t>Perhekulma Puhuri</a:t>
            </a:r>
            <a:endParaRPr lang="fi-FI" sz="1600" dirty="0">
              <a:latin typeface="MV Boli" panose="02000500030200090000" pitchFamily="2" charset="0"/>
              <a:ea typeface="Microsoft JhengHei" panose="020B0604030504040204" pitchFamily="34" charset="-120"/>
              <a:cs typeface="MV Boli" panose="02000500030200090000" pitchFamily="2" charset="0"/>
            </a:endParaRPr>
          </a:p>
        </p:txBody>
      </p:sp>
      <p:pic>
        <p:nvPicPr>
          <p:cNvPr id="5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126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350" y="260648"/>
            <a:ext cx="6617940" cy="648182"/>
          </a:xfrm>
        </p:spPr>
        <p:txBody>
          <a:bodyPr>
            <a:normAutofit/>
          </a:bodyPr>
          <a:lstStyle/>
          <a:p>
            <a:pPr eaLnBrk="1" hangingPunct="1"/>
            <a:r>
              <a:rPr lang="fi-FI" sz="3200" b="1" dirty="0" smtClean="0">
                <a:solidFill>
                  <a:srgbClr val="92D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Vanhemmuuden vahvistaminen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85349" y="1134739"/>
            <a:ext cx="7340600" cy="4457700"/>
          </a:xfrm>
        </p:spPr>
        <p:txBody>
          <a:bodyPr>
            <a:normAutofit lnSpcReduction="10000"/>
          </a:bodyPr>
          <a:lstStyle/>
          <a:p>
            <a:pPr marL="82296" indent="0">
              <a:lnSpc>
                <a:spcPct val="80000"/>
              </a:lnSpc>
              <a:buNone/>
            </a:pPr>
            <a:endParaRPr lang="fi-FI" sz="1600" dirty="0" smtClean="0"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Lapsen tarpeen näkyväksi tekemistä.</a:t>
            </a:r>
          </a:p>
          <a:p>
            <a:pPr marL="0" indent="0">
              <a:lnSpc>
                <a:spcPct val="80000"/>
              </a:lnSpc>
              <a:buNone/>
            </a:pPr>
            <a:endParaRPr lang="fi-FI" sz="1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Vuorovaikutuksen herääminen/vahvistuminen</a:t>
            </a:r>
          </a:p>
          <a:p>
            <a:pPr marL="0" indent="0">
              <a:lnSpc>
                <a:spcPct val="80000"/>
              </a:lnSpc>
              <a:buNone/>
            </a:pPr>
            <a:endParaRPr lang="fi-FI" sz="1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Kiintymyksen kasvu/herääminen</a:t>
            </a:r>
          </a:p>
          <a:p>
            <a:pPr marL="0" indent="0">
              <a:lnSpc>
                <a:spcPct val="80000"/>
              </a:lnSpc>
              <a:buNone/>
            </a:pPr>
            <a:endParaRPr lang="fi-FI" sz="1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Nuorilla vanhemmilla vanhemmuuteen kasvun herkkyysvaihe</a:t>
            </a:r>
          </a:p>
          <a:p>
            <a:pPr marL="0" indent="0">
              <a:lnSpc>
                <a:spcPct val="80000"/>
              </a:lnSpc>
              <a:buNone/>
            </a:pPr>
            <a:endParaRPr lang="fi-FI" sz="11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Yhteistyö eri perheenjäsenten työntekijöiden kesken, perheellä yhteinen tavoite.</a:t>
            </a:r>
          </a:p>
          <a:p>
            <a:pPr marL="0" indent="0">
              <a:lnSpc>
                <a:spcPct val="80000"/>
              </a:lnSpc>
              <a:buNone/>
            </a:pPr>
            <a:endParaRPr lang="fi-FI" sz="1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Perheen tilanteen selkiytyminen</a:t>
            </a:r>
          </a:p>
          <a:p>
            <a:pPr>
              <a:lnSpc>
                <a:spcPct val="80000"/>
              </a:lnSpc>
            </a:pPr>
            <a:endParaRPr lang="fi-FI" sz="24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80000"/>
              </a:lnSpc>
            </a:pPr>
            <a:endParaRPr lang="fi-FI" sz="160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fi-FI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dirty="0" smtClean="0">
              <a:latin typeface="Tahoma" pitchFamily="34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300788" y="6324600"/>
            <a:ext cx="355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>
                <a:latin typeface="Tahoma" pitchFamily="34" charset="0"/>
              </a:rPr>
              <a:t>    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5128" name="Päivämäärän paikkamerkki 8"/>
          <p:cNvSpPr txBox="1">
            <a:spLocks noGrp="1"/>
          </p:cNvSpPr>
          <p:nvPr/>
        </p:nvSpPr>
        <p:spPr bwMode="auto">
          <a:xfrm>
            <a:off x="4572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i-FI" sz="1000">
              <a:latin typeface="Tahoma" pitchFamily="34" charset="0"/>
            </a:endParaRPr>
          </a:p>
        </p:txBody>
      </p:sp>
      <p:pic>
        <p:nvPicPr>
          <p:cNvPr id="5129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821930"/>
            <a:ext cx="176371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780297"/>
            <a:ext cx="176371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976" y="5932697"/>
            <a:ext cx="176371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347713" cy="1320800"/>
          </a:xfrm>
        </p:spPr>
        <p:txBody>
          <a:bodyPr/>
          <a:lstStyle/>
          <a:p>
            <a:r>
              <a:rPr lang="fi-FI" dirty="0" smtClean="0">
                <a:solidFill>
                  <a:srgbClr val="92D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Tärkeää </a:t>
            </a:r>
            <a:r>
              <a:rPr lang="fi-FI" dirty="0">
                <a:solidFill>
                  <a:srgbClr val="92D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työskennellessä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9086" y="1268760"/>
            <a:ext cx="6347714" cy="40525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i-FI" sz="3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3800" dirty="0" smtClean="0">
                <a:latin typeface="MV Boli" panose="02000500030200090000" pitchFamily="2" charset="0"/>
                <a:cs typeface="MV Boli" panose="02000500030200090000" pitchFamily="2" charset="0"/>
              </a:rPr>
              <a:t>Osata </a:t>
            </a:r>
            <a:r>
              <a:rPr lang="fi-FI" sz="3800" dirty="0">
                <a:latin typeface="MV Boli" panose="02000500030200090000" pitchFamily="2" charset="0"/>
                <a:cs typeface="MV Boli" panose="02000500030200090000" pitchFamily="2" charset="0"/>
              </a:rPr>
              <a:t>olla huolissaan silloin kun on aihetta huoleen ja toisaalta olla olematta silloin kun huoleen ei ole aihetta.</a:t>
            </a:r>
          </a:p>
          <a:p>
            <a:pPr marL="0" indent="0">
              <a:buNone/>
            </a:pPr>
            <a:endParaRPr lang="fi-FI" sz="3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3800" dirty="0" smtClean="0">
                <a:latin typeface="MV Boli" panose="02000500030200090000" pitchFamily="2" charset="0"/>
                <a:cs typeface="MV Boli" panose="02000500030200090000" pitchFamily="2" charset="0"/>
              </a:rPr>
              <a:t>Tärkeää </a:t>
            </a:r>
            <a:r>
              <a:rPr lang="fi-FI" sz="3800" dirty="0">
                <a:latin typeface="MV Boli" panose="02000500030200090000" pitchFamily="2" charset="0"/>
                <a:cs typeface="MV Boli" panose="02000500030200090000" pitchFamily="2" charset="0"/>
              </a:rPr>
              <a:t>on, että työntekijällä on riittävä tieto lapsen kasvusta ja kehitysvaiheista.</a:t>
            </a:r>
          </a:p>
          <a:p>
            <a:pPr marL="0" indent="0">
              <a:buNone/>
            </a:pPr>
            <a:endParaRPr lang="fi-FI" sz="3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3800" dirty="0" smtClean="0">
                <a:latin typeface="MV Boli" panose="02000500030200090000" pitchFamily="2" charset="0"/>
                <a:cs typeface="MV Boli" panose="02000500030200090000" pitchFamily="2" charset="0"/>
              </a:rPr>
              <a:t>Tieto </a:t>
            </a:r>
            <a:r>
              <a:rPr lang="fi-FI" sz="3800" dirty="0">
                <a:latin typeface="MV Boli" panose="02000500030200090000" pitchFamily="2" charset="0"/>
                <a:cs typeface="MV Boli" panose="02000500030200090000" pitchFamily="2" charset="0"/>
              </a:rPr>
              <a:t>väkivallan eri muodoista</a:t>
            </a:r>
            <a:r>
              <a:rPr lang="fi-FI" sz="3800" dirty="0" smtClean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marL="0" indent="0">
              <a:buNone/>
            </a:pPr>
            <a:endParaRPr lang="fi-FI" sz="3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3800" dirty="0" smtClean="0">
                <a:latin typeface="MV Boli" panose="02000500030200090000" pitchFamily="2" charset="0"/>
                <a:cs typeface="MV Boli" panose="02000500030200090000" pitchFamily="2" charset="0"/>
              </a:rPr>
              <a:t>Väkivaltatyössä tärkeää suora kannanotto väkivallan käyttöön ja auttaa asiakasta tunnistamaan oman käyttäytymisensä vahingoittavat toimintamallit</a:t>
            </a:r>
            <a:endParaRPr lang="fi-FI" sz="3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3800" dirty="0">
                <a:latin typeface="MV Boli" panose="02000500030200090000" pitchFamily="2" charset="0"/>
                <a:cs typeface="MV Boli" panose="02000500030200090000" pitchFamily="2" charset="0"/>
              </a:rPr>
              <a:t>                                        </a:t>
            </a:r>
          </a:p>
          <a:p>
            <a:endParaRPr lang="fi-FI" dirty="0"/>
          </a:p>
        </p:txBody>
      </p:sp>
      <p:pic>
        <p:nvPicPr>
          <p:cNvPr id="5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679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       </a:t>
            </a:r>
            <a:r>
              <a:rPr lang="fi-FI" sz="8000" dirty="0" smtClean="0">
                <a:latin typeface="MV Boli" panose="02000500030200090000" pitchFamily="2" charset="0"/>
                <a:cs typeface="MV Boli" panose="02000500030200090000" pitchFamily="2" charset="0"/>
              </a:rPr>
              <a:t>Kiitos</a:t>
            </a:r>
            <a:r>
              <a:rPr lang="fi-FI" sz="8000" dirty="0"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  <a:br>
              <a:rPr lang="fi-FI" sz="8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fi-FI" sz="4800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4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fi-FI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      </a:t>
            </a:r>
            <a:endParaRPr lang="fi-FI" sz="67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5112568" cy="3312368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6981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86760" cy="2952328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fi-FI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fi-FI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fi-FI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3068960"/>
            <a:ext cx="8506192" cy="4800600"/>
          </a:xfrm>
        </p:spPr>
        <p:txBody>
          <a:bodyPr/>
          <a:lstStyle/>
          <a:p>
            <a:pPr marL="82296" indent="0">
              <a:buNone/>
            </a:pPr>
            <a:endParaRPr lang="fi-FI" dirty="0" smtClean="0"/>
          </a:p>
          <a:p>
            <a:pPr marL="82296" indent="0"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611560" y="3284984"/>
            <a:ext cx="610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  <a:p>
            <a:endParaRPr lang="fi-FI" i="1" dirty="0" smtClean="0"/>
          </a:p>
          <a:p>
            <a:endParaRPr lang="fi-FI" i="1" dirty="0"/>
          </a:p>
          <a:p>
            <a:endParaRPr lang="fi-FI" i="1" dirty="0" smtClean="0"/>
          </a:p>
          <a:p>
            <a:endParaRPr lang="fi-FI" i="1" dirty="0"/>
          </a:p>
        </p:txBody>
      </p:sp>
      <p:sp>
        <p:nvSpPr>
          <p:cNvPr id="5" name="Suorakulmio 4"/>
          <p:cNvSpPr/>
          <p:nvPr/>
        </p:nvSpPr>
        <p:spPr>
          <a:xfrm>
            <a:off x="251520" y="639400"/>
            <a:ext cx="734481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 smtClean="0">
                <a:solidFill>
                  <a:srgbClr val="92D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Historiaa</a:t>
            </a:r>
          </a:p>
          <a:p>
            <a:endParaRPr lang="fi-FI" sz="1000" dirty="0" smtClean="0">
              <a:latin typeface="Calibri" panose="020F0502020204030204" pitchFamily="34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Pohja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Tampereen ensi- ja turvakoti ry:ssä tehtävälle 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lapsityölle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on Ensi- ja turvakotien liiton vuosina 1997−2001 toteuttamassa ja 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RAY:n (Nykyisin STEA)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rahoittamassa valtakunnallisessa Lapsen aika -projektissa. Projektin tavoitteena oli perheväkivaltaa kokeneiden ja todistaneiden lasten kanssa tehtävän työn kehittäminen ja lapsen </a:t>
            </a:r>
            <a:r>
              <a:rPr lang="fi-FI" sz="1600" dirty="0" err="1">
                <a:latin typeface="MV Boli" panose="02000500030200090000" pitchFamily="2" charset="0"/>
                <a:cs typeface="MV Boli" panose="02000500030200090000" pitchFamily="2" charset="0"/>
              </a:rPr>
              <a:t>asiakkuuden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 nostaminen tasavertaiseksi aikuisen </a:t>
            </a:r>
            <a:r>
              <a:rPr lang="fi-FI" sz="1600" dirty="0" err="1">
                <a:latin typeface="MV Boli" panose="02000500030200090000" pitchFamily="2" charset="0"/>
                <a:cs typeface="MV Boli" panose="02000500030200090000" pitchFamily="2" charset="0"/>
              </a:rPr>
              <a:t>asiakkuuden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 rinnalle (ks. Oranen 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2001).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Lapsityö vakiintui osaksi Tampereen yhdistyksessä tehtävää perheväkivaltatyötä. </a:t>
            </a:r>
            <a:endParaRPr lang="fi-FI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Isätyö alkoi Tampereen ensi- ja turvakoti ry:ssä 2000 luvun alkupuolella. Perhekulma </a:t>
            </a:r>
            <a:r>
              <a:rPr lang="fi-FI" sz="16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Puhirissa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 2005. Sittemmin vanhemmuustyö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endParaRPr lang="fi-FI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Perhekulma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Puhurissa avopalveluna tehtävä 3-18 vuotiaiden lasten ja nuorten yksilötyö 2004 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alkaen.</a:t>
            </a:r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Perhekulma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Puhurissa avopalveluna tehtävä 0-3 vuotiaiden vauva- ja vanhemmuustyön 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2015 alkaen.</a:t>
            </a:r>
          </a:p>
          <a:p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Väkivaltatyön työryhmä 2018 alkaen 4 työntekijää. Vanhemmuustyö, sekä lasten ja nuorten kanssa tehtävä työ.</a:t>
            </a:r>
          </a:p>
          <a:p>
            <a:endParaRPr lang="fi-FI" sz="18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fi-FI" sz="1800" dirty="0">
                <a:latin typeface="Calibri" panose="020F0502020204030204" pitchFamily="34" charset="0"/>
              </a:rPr>
              <a:t>                                                                     </a:t>
            </a:r>
          </a:p>
        </p:txBody>
      </p:sp>
      <p:pic>
        <p:nvPicPr>
          <p:cNvPr id="6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17637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644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fi-FI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82296" indent="0">
              <a:buNone/>
            </a:pPr>
            <a:endParaRPr lang="fi-FI" dirty="0" smtClean="0"/>
          </a:p>
          <a:p>
            <a:pPr marL="82296" indent="0"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611560" y="3284984"/>
            <a:ext cx="610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  <a:p>
            <a:endParaRPr lang="fi-FI" i="1" dirty="0" smtClean="0"/>
          </a:p>
          <a:p>
            <a:endParaRPr lang="fi-FI" i="1" dirty="0"/>
          </a:p>
          <a:p>
            <a:endParaRPr lang="fi-FI" i="1" dirty="0" smtClean="0"/>
          </a:p>
          <a:p>
            <a:endParaRPr lang="fi-FI" i="1" dirty="0"/>
          </a:p>
        </p:txBody>
      </p:sp>
      <p:sp>
        <p:nvSpPr>
          <p:cNvPr id="5" name="Suorakulmio 4"/>
          <p:cNvSpPr/>
          <p:nvPr/>
        </p:nvSpPr>
        <p:spPr>
          <a:xfrm>
            <a:off x="946528" y="404664"/>
            <a:ext cx="741682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 smtClean="0"/>
          </a:p>
          <a:p>
            <a:r>
              <a:rPr lang="fi-FI" sz="2800" dirty="0" smtClean="0">
                <a:solidFill>
                  <a:srgbClr val="92D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Perhekulma Puhurin väkivaltatyö</a:t>
            </a:r>
          </a:p>
          <a:p>
            <a:endParaRPr lang="fi-FI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2000" dirty="0">
                <a:latin typeface="MV Boli" panose="02000500030200090000" pitchFamily="2" charset="0"/>
                <a:cs typeface="MV Boli" panose="02000500030200090000" pitchFamily="2" charset="0"/>
              </a:rPr>
              <a:t>T</a:t>
            </a:r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arjoaa apua kaikille osapuolille, </a:t>
            </a: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kun perheessä tai parisuhteessa on riitaisuutta, </a:t>
            </a: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väkivaltaa tai sen uhkaa. </a:t>
            </a: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Jos perheen tai parisuhteen tilanne on </a:t>
            </a:r>
            <a:r>
              <a:rPr lang="fi-FI" sz="2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kriisiytynyt</a:t>
            </a:r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 tai muutosvaiheessa. </a:t>
            </a: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Palveluun </a:t>
            </a:r>
            <a:r>
              <a:rPr lang="fi-FI" sz="2000" dirty="0">
                <a:latin typeface="MV Boli" panose="02000500030200090000" pitchFamily="2" charset="0"/>
                <a:cs typeface="MV Boli" panose="02000500030200090000" pitchFamily="2" charset="0"/>
              </a:rPr>
              <a:t>voi hakeutua pienemmänkin huolen herättyä</a:t>
            </a:r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Sosiaalityöntekijä voi ohjata perheen työskentelyyn.</a:t>
            </a: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2000" dirty="0" smtClean="0">
                <a:latin typeface="MV Boli" panose="02000500030200090000" pitchFamily="2" charset="0"/>
                <a:cs typeface="MV Boli" panose="02000500030200090000" pitchFamily="2" charset="0"/>
              </a:rPr>
              <a:t>Etsitään vaihtoehtoisia toimintamalleja väkivaltaisen käytöksen sijaan.</a:t>
            </a: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7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63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7617" y="650542"/>
            <a:ext cx="8086760" cy="5760640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fi-FI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fi-FI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6660" y="3266018"/>
            <a:ext cx="8506192" cy="3342222"/>
          </a:xfrm>
        </p:spPr>
        <p:txBody>
          <a:bodyPr/>
          <a:lstStyle/>
          <a:p>
            <a:pPr marL="82296" indent="0">
              <a:buNone/>
            </a:pPr>
            <a:endParaRPr lang="fi-FI" dirty="0" smtClean="0"/>
          </a:p>
          <a:p>
            <a:pPr marL="82296" indent="0"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552168" y="2885987"/>
            <a:ext cx="610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/>
          </a:p>
          <a:p>
            <a:endParaRPr lang="fi-FI" i="1" dirty="0" smtClean="0"/>
          </a:p>
          <a:p>
            <a:endParaRPr lang="fi-FI" i="1" dirty="0"/>
          </a:p>
          <a:p>
            <a:endParaRPr lang="fi-FI" i="1" dirty="0" smtClean="0"/>
          </a:p>
          <a:p>
            <a:endParaRPr lang="fi-FI" i="1" dirty="0"/>
          </a:p>
        </p:txBody>
      </p:sp>
      <p:grpSp>
        <p:nvGrpSpPr>
          <p:cNvPr id="5" name="Piirtoalusta 7"/>
          <p:cNvGrpSpPr/>
          <p:nvPr/>
        </p:nvGrpSpPr>
        <p:grpSpPr>
          <a:xfrm>
            <a:off x="1190900" y="297760"/>
            <a:ext cx="6120680" cy="5936516"/>
            <a:chOff x="360045" y="-617214"/>
            <a:chExt cx="6828790" cy="12498064"/>
          </a:xfrm>
        </p:grpSpPr>
        <p:sp>
          <p:nvSpPr>
            <p:cNvPr id="6" name="Suorakulmio 5"/>
            <p:cNvSpPr/>
            <p:nvPr/>
          </p:nvSpPr>
          <p:spPr>
            <a:xfrm>
              <a:off x="360045" y="-25400"/>
              <a:ext cx="6828790" cy="119062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843101" y="1355555"/>
              <a:ext cx="1899638" cy="1335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Vanhemman tai yhteistyökumppanin yhteydenotto.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1425469" y="-617214"/>
              <a:ext cx="4125023" cy="160240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Huoli perheessä tapahtuneista riidoista/mahdollisesta väkivallasta, tai sen uhasta.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489810" y="6526842"/>
              <a:ext cx="1692220" cy="134345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Asiakkaalle maksusitoumus sosiaalityöntekijältä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 flipV="1">
              <a:off x="3843101" y="4698141"/>
              <a:ext cx="1344960" cy="9155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1-5  kartoituskäyntiä.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 flipV="1">
              <a:off x="879575" y="4762603"/>
              <a:ext cx="2296309" cy="132863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Väkivalta työryhmän viikkopalaverissa, sovitaan työmuodot ja työntekijät.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Line 16"/>
            <p:cNvCxnSpPr>
              <a:cxnSpLocks noChangeShapeType="1"/>
            </p:cNvCxnSpPr>
            <p:nvPr/>
          </p:nvCxnSpPr>
          <p:spPr bwMode="auto">
            <a:xfrm flipH="1">
              <a:off x="2019824" y="956091"/>
              <a:ext cx="278004" cy="3430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7"/>
            <p:cNvCxnSpPr>
              <a:cxnSpLocks noChangeShapeType="1"/>
            </p:cNvCxnSpPr>
            <p:nvPr/>
          </p:nvCxnSpPr>
          <p:spPr bwMode="auto">
            <a:xfrm>
              <a:off x="5076531" y="958992"/>
              <a:ext cx="223059" cy="337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21"/>
            <p:cNvCxnSpPr>
              <a:cxnSpLocks noChangeShapeType="1"/>
            </p:cNvCxnSpPr>
            <p:nvPr/>
          </p:nvCxnSpPr>
          <p:spPr bwMode="auto">
            <a:xfrm>
              <a:off x="1276415" y="6187837"/>
              <a:ext cx="1" cy="18407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 flipV="1">
              <a:off x="1368156" y="8617005"/>
              <a:ext cx="3768389" cy="133419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Tutustumiskäynti; mukana työskentelyyn tulevat perheenjäsenet, sosiaalityöntekijä, ja perheenjäsenten työntekijät Puhurista.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1368156" y="10689542"/>
              <a:ext cx="3931434" cy="9080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Aloitetaan perheenjäsenille jaksot sovittuihin työmuotoihin.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Line 29"/>
            <p:cNvCxnSpPr>
              <a:cxnSpLocks noChangeShapeType="1"/>
            </p:cNvCxnSpPr>
            <p:nvPr/>
          </p:nvCxnSpPr>
          <p:spPr bwMode="auto">
            <a:xfrm flipH="1">
              <a:off x="3086881" y="5745155"/>
              <a:ext cx="930114" cy="633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 flipV="1">
              <a:off x="1812034" y="3071910"/>
              <a:ext cx="2973325" cy="12537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Työntekijä ottaa asiakuuteen tulevista perheenjäsenistä tarvittavat tiedot. Lapsista ainakin ikä.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Line 31"/>
            <p:cNvCxnSpPr>
              <a:cxnSpLocks noChangeShapeType="1"/>
            </p:cNvCxnSpPr>
            <p:nvPr/>
          </p:nvCxnSpPr>
          <p:spPr bwMode="auto">
            <a:xfrm>
              <a:off x="2454112" y="8040239"/>
              <a:ext cx="0" cy="457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35"/>
            <p:cNvCxnSpPr>
              <a:cxnSpLocks noChangeShapeType="1"/>
            </p:cNvCxnSpPr>
            <p:nvPr/>
          </p:nvCxnSpPr>
          <p:spPr bwMode="auto">
            <a:xfrm>
              <a:off x="1814777" y="2646319"/>
              <a:ext cx="0" cy="3658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39"/>
            <p:cNvCxnSpPr>
              <a:cxnSpLocks noChangeShapeType="1"/>
            </p:cNvCxnSpPr>
            <p:nvPr/>
          </p:nvCxnSpPr>
          <p:spPr bwMode="auto">
            <a:xfrm>
              <a:off x="2304261" y="4326845"/>
              <a:ext cx="0" cy="3345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41"/>
            <p:cNvCxnSpPr>
              <a:cxnSpLocks noChangeShapeType="1"/>
            </p:cNvCxnSpPr>
            <p:nvPr/>
          </p:nvCxnSpPr>
          <p:spPr bwMode="auto">
            <a:xfrm flipH="1">
              <a:off x="3175884" y="10010941"/>
              <a:ext cx="15148" cy="519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42"/>
            <p:cNvCxnSpPr>
              <a:cxnSpLocks noChangeShapeType="1"/>
            </p:cNvCxnSpPr>
            <p:nvPr/>
          </p:nvCxnSpPr>
          <p:spPr bwMode="auto">
            <a:xfrm>
              <a:off x="4413783" y="5745155"/>
              <a:ext cx="50717" cy="10597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858258" y="1378235"/>
              <a:ext cx="2357330" cy="13522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Sosiaalityöntekijän tai palveluohjaajan yhteydenotto. </a:t>
              </a:r>
              <a:r>
                <a:rPr lang="fi-FI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Asiakkaalla </a:t>
              </a:r>
              <a:r>
                <a:rPr lang="fi-FI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maksusitoumus</a:t>
              </a: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5" name="AutoShape 57"/>
            <p:cNvCxnSpPr>
              <a:cxnSpLocks noChangeShapeType="1"/>
            </p:cNvCxnSpPr>
            <p:nvPr/>
          </p:nvCxnSpPr>
          <p:spPr bwMode="auto">
            <a:xfrm>
              <a:off x="4354139" y="4301515"/>
              <a:ext cx="0" cy="3345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Rectangle 58"/>
            <p:cNvSpPr>
              <a:spLocks noChangeArrowheads="1"/>
            </p:cNvSpPr>
            <p:nvPr/>
          </p:nvSpPr>
          <p:spPr bwMode="auto">
            <a:xfrm>
              <a:off x="3395426" y="6834782"/>
              <a:ext cx="1904164" cy="13062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i-FI" sz="1200" dirty="0" err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Asiakkuus</a:t>
              </a:r>
              <a:r>
                <a:rPr lang="fi-FI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päättyy tai ohjaus muun tarvittavan tuen piiriin</a:t>
              </a:r>
              <a:endParaRPr lang="fi-FI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AutoShape 59"/>
            <p:cNvCxnSpPr>
              <a:cxnSpLocks noChangeShapeType="1"/>
            </p:cNvCxnSpPr>
            <p:nvPr/>
          </p:nvCxnSpPr>
          <p:spPr bwMode="auto">
            <a:xfrm flipH="1">
              <a:off x="4689301" y="2671565"/>
              <a:ext cx="104834" cy="3406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8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953857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2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5123656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>Asiakkaana koko perhe</a:t>
            </a:r>
            <a:b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Lapsi/lapset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vanhempi/vanhemmat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fi-FI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Kokija 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Näkijä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Tekijä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Altistunut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Työskentelyssä keskistä jokaisen perheenjäsenen oma kokemus turvattomuudesta tai väkivallasta.</a:t>
            </a:r>
            <a:b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fi-FI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Jokaisen perheen työskentely muokataan tarpeen mukaan</a:t>
            </a:r>
            <a:r>
              <a:rPr lang="fi-FI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Picture 11" descr="\\tetukodc101\FOLDERS$\tha\Documents\Omat kuvatiedostot\tampere_etl_vari_oikea_rg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33256"/>
            <a:ext cx="2112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939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305489"/>
            <a:ext cx="7848872" cy="891263"/>
          </a:xfrm>
        </p:spPr>
        <p:txBody>
          <a:bodyPr>
            <a:normAutofit/>
          </a:bodyPr>
          <a:lstStyle/>
          <a:p>
            <a:r>
              <a:rPr lang="fi-FI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Miten auttaa perhettä, </a:t>
            </a:r>
            <a:br>
              <a:rPr lang="fi-FI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fi-FI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kun jokaisella on oma tarina?</a:t>
            </a:r>
            <a:endParaRPr lang="fi-FI" sz="24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4196" y="347182"/>
            <a:ext cx="7992888" cy="6034145"/>
          </a:xfrm>
        </p:spPr>
        <p:txBody>
          <a:bodyPr>
            <a:normAutofit/>
          </a:bodyPr>
          <a:lstStyle/>
          <a:p>
            <a:pPr marL="82296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2800" dirty="0"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 </a:t>
            </a:r>
          </a:p>
        </p:txBody>
      </p:sp>
      <p:sp>
        <p:nvSpPr>
          <p:cNvPr id="4" name="Suorakulmio 3"/>
          <p:cNvSpPr/>
          <p:nvPr/>
        </p:nvSpPr>
        <p:spPr>
          <a:xfrm>
            <a:off x="539552" y="1447800"/>
            <a:ext cx="66967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Tavoitteena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on perheen tilanteen rauhoittuminen, turvallisuuden lisääntyminen ja lapsen kasvun turvaaminen väkivallattomassa ilmapiirissä.  </a:t>
            </a:r>
          </a:p>
          <a:p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Jokaisella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oikeus oman kokemuksen/tarinan kertomiseen. Kaikkien kokemus yhtä tärkeä. Kertojalleen tosi</a:t>
            </a: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marL="82296" indent="0">
              <a:buNone/>
            </a:pPr>
            <a:endParaRPr lang="fi-FI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82296" indent="0">
              <a:buNone/>
            </a:pPr>
            <a:r>
              <a:rPr lang="fi-FI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Jokaisella </a:t>
            </a: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oikeus myös omiin asioihin/yksilötapaamisiin.</a:t>
            </a:r>
          </a:p>
          <a:p>
            <a:pPr marL="82296" indent="0">
              <a:buNone/>
            </a:pPr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82296" indent="0">
              <a:buNone/>
            </a:pP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Vanhemmat ja lapset oman perheen tilanteen asiantuntijoina.</a:t>
            </a:r>
          </a:p>
          <a:p>
            <a:pPr marL="82296" indent="0">
              <a:buNone/>
            </a:pPr>
            <a:endParaRPr lang="fi-FI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82296" indent="0">
              <a:buNone/>
            </a:pPr>
            <a:r>
              <a:rPr lang="fi-FI" sz="1600" dirty="0">
                <a:latin typeface="MV Boli" panose="02000500030200090000" pitchFamily="2" charset="0"/>
                <a:cs typeface="MV Boli" panose="02000500030200090000" pitchFamily="2" charset="0"/>
              </a:rPr>
              <a:t>Oikeusprosessit</a:t>
            </a:r>
          </a:p>
          <a:p>
            <a:pPr marL="82296" indent="0">
              <a:buNone/>
            </a:pPr>
            <a:endParaRPr lang="fi-FI" sz="1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2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2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sz="2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5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Miten toimin sen jälkeen kun kuulet lapseen kohdistuneesta väkivallasta</a:t>
            </a:r>
            <a:endParaRPr lang="fi-FI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3" y="1700808"/>
            <a:ext cx="6129729" cy="43405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2200" dirty="0" smtClean="0">
                <a:latin typeface="MV Boli" panose="02000500030200090000" pitchFamily="2" charset="0"/>
                <a:cs typeface="MV Boli" panose="02000500030200090000" pitchFamily="2" charset="0"/>
              </a:rPr>
              <a:t>Lapsen tai vanhemman kertoman kirjaaminen </a:t>
            </a: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mahdollisimman tarkasti</a:t>
            </a:r>
          </a:p>
          <a:p>
            <a:pPr marL="0" indent="0">
              <a:buNone/>
            </a:pP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Tärkeää kirjoittaa myös mitä on itse sanonut/kysynyt</a:t>
            </a:r>
          </a:p>
          <a:p>
            <a:pPr marL="0" indent="0">
              <a:buNone/>
            </a:pP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Keskustelu ilmi tulleesta väkivallasta vanhemman kanssa:</a:t>
            </a:r>
          </a:p>
          <a:p>
            <a:pPr marL="82296" indent="0">
              <a:buNone/>
            </a:pP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Jos vanhempi/huoltaja kohdistanut väkivaltaa lapseen, ilmoitus poliisille ensimmäisenä, poliisi määrittää milloin vanhemmalle voidaan kertoa asiasta.</a:t>
            </a:r>
          </a:p>
          <a:p>
            <a:pPr marL="0" indent="0">
              <a:buNone/>
            </a:pP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Lastensuojeluilmoitus tehtävä, vaikka tiedossa, että toinen taho olisi tehnyt.</a:t>
            </a:r>
          </a:p>
          <a:p>
            <a:pPr marL="0" indent="0">
              <a:buNone/>
            </a:pPr>
            <a:r>
              <a:rPr lang="fi-FI" sz="2200" dirty="0">
                <a:latin typeface="MV Boli" panose="02000500030200090000" pitchFamily="2" charset="0"/>
                <a:cs typeface="MV Boli" panose="02000500030200090000" pitchFamily="2" charset="0"/>
              </a:rPr>
              <a:t>Konsultaatiomahdollisuus </a:t>
            </a:r>
          </a:p>
          <a:p>
            <a:pPr marL="82296" indent="0">
              <a:buNone/>
            </a:pPr>
            <a:endParaRPr lang="fi-FI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82296" indent="0">
              <a:buNone/>
            </a:pPr>
            <a:r>
              <a:rPr lang="fi-FI" sz="2600" dirty="0" smtClean="0">
                <a:latin typeface="MV Boli" panose="02000500030200090000" pitchFamily="2" charset="0"/>
                <a:cs typeface="MV Boli" panose="02000500030200090000" pitchFamily="2" charset="0"/>
              </a:rPr>
              <a:t>TOIMI NIIN, </a:t>
            </a:r>
            <a:r>
              <a:rPr lang="fi-FI" sz="2600" dirty="0">
                <a:latin typeface="MV Boli" panose="02000500030200090000" pitchFamily="2" charset="0"/>
                <a:cs typeface="MV Boli" panose="02000500030200090000" pitchFamily="2" charset="0"/>
              </a:rPr>
              <a:t>ETTEI LAPSEN TURVALLISUUS VAARANNU                                     </a:t>
            </a:r>
          </a:p>
          <a:p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5805264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666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6347713" cy="720080"/>
          </a:xfrm>
        </p:spPr>
        <p:txBody>
          <a:bodyPr/>
          <a:lstStyle/>
          <a:p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>anhemmuustyö</a:t>
            </a: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836712"/>
            <a:ext cx="6347714" cy="4968552"/>
          </a:xfrm>
        </p:spPr>
        <p:txBody>
          <a:bodyPr>
            <a:normAutofit fontScale="25000" lnSpcReduction="20000"/>
          </a:bodyPr>
          <a:lstStyle/>
          <a:p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Jotta </a:t>
            </a:r>
            <a:r>
              <a:rPr lang="fi-FI" sz="7200" dirty="0">
                <a:latin typeface="MV Boli" panose="02000500030200090000" pitchFamily="2" charset="0"/>
                <a:cs typeface="MV Boli" panose="02000500030200090000" pitchFamily="2" charset="0"/>
              </a:rPr>
              <a:t>lapsi tulee autetuksi</a:t>
            </a: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, vanhemman kohtaaminen ja oma työskentely tärkeä.</a:t>
            </a:r>
          </a:p>
          <a:p>
            <a:pPr marL="0" indent="0">
              <a:buNone/>
            </a:pPr>
            <a:endParaRPr lang="fi-FI" sz="7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Vanhempi lapsen tärkein auttaja</a:t>
            </a:r>
            <a:r>
              <a:rPr lang="fi-FI" sz="6400" dirty="0" smtClean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marL="0" indent="0">
              <a:buNone/>
            </a:pPr>
            <a:endParaRPr lang="fi-FI" sz="4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Tärkeää miten tieto lapsen kokemasta välitetään vanhemmalle.</a:t>
            </a:r>
          </a:p>
          <a:p>
            <a:pPr marL="0" indent="0">
              <a:buNone/>
            </a:pPr>
            <a:endParaRPr lang="fi-FI" sz="4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Vanhemman oma kasvuhistoria. Oma kokemus vanhemmuudesta, hoivasta ja kaltoinkohtelusta.</a:t>
            </a:r>
          </a:p>
          <a:p>
            <a:pPr marL="0" indent="0">
              <a:buNone/>
            </a:pPr>
            <a:endParaRPr lang="fi-FI" sz="40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>
                <a:latin typeface="MV Boli" panose="02000500030200090000" pitchFamily="2" charset="0"/>
                <a:cs typeface="MV Boli" panose="02000500030200090000" pitchFamily="2" charset="0"/>
              </a:rPr>
              <a:t>Havainnoidaan ja nimetään yhdessä vanhemman kanssa tapahtuneiden asioiden vaikutuksia lapsen kasvuun ja kehitykseen.</a:t>
            </a:r>
          </a:p>
          <a:p>
            <a:pPr marL="0" indent="0">
              <a:buNone/>
            </a:pPr>
            <a:endParaRPr lang="fi-FI" sz="4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Neuropsykologia</a:t>
            </a:r>
            <a:endParaRPr lang="fi-FI" sz="7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fi-FI" sz="40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fi-FI" sz="7200" dirty="0" smtClean="0">
                <a:latin typeface="MV Boli" panose="02000500030200090000" pitchFamily="2" charset="0"/>
                <a:cs typeface="MV Boli" panose="02000500030200090000" pitchFamily="2" charset="0"/>
              </a:rPr>
              <a:t>Ylisukupolvisuus</a:t>
            </a:r>
          </a:p>
          <a:p>
            <a:pPr marL="0" indent="0">
              <a:buNone/>
            </a:pP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fi-FI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None/>
            </a:pPr>
            <a:endParaRPr lang="fi-FI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fi-FI" dirty="0"/>
          </a:p>
        </p:txBody>
      </p:sp>
      <p:pic>
        <p:nvPicPr>
          <p:cNvPr id="4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6215385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263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Pace</a:t>
            </a:r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> asenne työskentelyssä perheen kanssa</a:t>
            </a:r>
            <a:endParaRPr lang="fi-FI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PACE (Dan Hughes)</a:t>
            </a:r>
          </a:p>
          <a:p>
            <a:pPr marL="0" indent="0">
              <a:buNone/>
            </a:pPr>
            <a:r>
              <a:rPr lang="fi-FI" dirty="0" err="1">
                <a:latin typeface="MV Boli" panose="02000500030200090000" pitchFamily="2" charset="0"/>
                <a:cs typeface="MV Boli" panose="02000500030200090000" pitchFamily="2" charset="0"/>
              </a:rPr>
              <a:t>Playfullness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-Leikkisyys; keveä, toiveikas, avoin ja spontaani</a:t>
            </a:r>
          </a:p>
          <a:p>
            <a:pPr marL="0" indent="0">
              <a:buNone/>
            </a:pPr>
            <a:r>
              <a:rPr lang="fi-FI" dirty="0" err="1">
                <a:latin typeface="MV Boli" panose="02000500030200090000" pitchFamily="2" charset="0"/>
                <a:cs typeface="MV Boli" panose="02000500030200090000" pitchFamily="2" charset="0"/>
              </a:rPr>
              <a:t>Acceptance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-Hyväksyntä; Ilman ehtoja kaikkien toisen kokemuksen suhteen</a:t>
            </a:r>
          </a:p>
          <a:p>
            <a:pPr marL="0" indent="0">
              <a:buNone/>
            </a:pPr>
            <a:r>
              <a:rPr lang="fi-FI" dirty="0" err="1">
                <a:latin typeface="MV Boli" panose="02000500030200090000" pitchFamily="2" charset="0"/>
                <a:cs typeface="MV Boli" panose="02000500030200090000" pitchFamily="2" charset="0"/>
              </a:rPr>
              <a:t>Curiousity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-Uteliaisuus; </a:t>
            </a:r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>tuomitsematon, tietämätön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, aktiivinen mielenkiinto toisen kokemusta kohtaan</a:t>
            </a:r>
          </a:p>
          <a:p>
            <a:pPr marL="0" indent="0">
              <a:buNone/>
            </a:pPr>
            <a:r>
              <a:rPr lang="fi-FI" dirty="0" err="1">
                <a:latin typeface="MV Boli" panose="02000500030200090000" pitchFamily="2" charset="0"/>
                <a:cs typeface="MV Boli" panose="02000500030200090000" pitchFamily="2" charset="0"/>
              </a:rPr>
              <a:t>Empathy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-Empatia; koettu tunne toisesta</a:t>
            </a:r>
            <a:r>
              <a:rPr lang="fi-FI" dirty="0" smtClean="0">
                <a:latin typeface="MV Boli" panose="02000500030200090000" pitchFamily="2" charset="0"/>
                <a:cs typeface="MV Boli" panose="02000500030200090000" pitchFamily="2" charset="0"/>
              </a:rPr>
              <a:t>; </a:t>
            </a:r>
            <a:r>
              <a:rPr lang="fi-FI" dirty="0">
                <a:latin typeface="MV Boli" panose="02000500030200090000" pitchFamily="2" charset="0"/>
                <a:cs typeface="MV Boli" panose="02000500030200090000" pitchFamily="2" charset="0"/>
              </a:rPr>
              <a:t>mielenkiinto toisen kokemusta kohtaan</a:t>
            </a:r>
          </a:p>
          <a:p>
            <a:endParaRPr lang="fi-FI" dirty="0"/>
          </a:p>
        </p:txBody>
      </p:sp>
      <p:pic>
        <p:nvPicPr>
          <p:cNvPr id="4" name="Picture 11" descr="\\tetukodc101\FOLDERS$\tha\Documents\Omat kuvatiedostot\tampere_etl_vari_oikea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821930"/>
            <a:ext cx="1728192" cy="63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7872361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581</Words>
  <Application>Microsoft Office PowerPoint</Application>
  <PresentationFormat>Näytössä katseltava diaesitys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21" baseType="lpstr">
      <vt:lpstr>Microsoft JhengHei</vt:lpstr>
      <vt:lpstr>Arial</vt:lpstr>
      <vt:lpstr>Calibri</vt:lpstr>
      <vt:lpstr>MV Boli</vt:lpstr>
      <vt:lpstr>Tahoma</vt:lpstr>
      <vt:lpstr>Times New Roman</vt:lpstr>
      <vt:lpstr>Trebuchet MS</vt:lpstr>
      <vt:lpstr>Wingdings 3</vt:lpstr>
      <vt:lpstr>Pinta</vt:lpstr>
      <vt:lpstr>Vanhemmuustyö väkivallan eri  osapuolten kanssa  Väkivaltatyön Foorumi Tampere   22.8.2019  </vt:lpstr>
      <vt:lpstr>   </vt:lpstr>
      <vt:lpstr>  </vt:lpstr>
      <vt:lpstr>  </vt:lpstr>
      <vt:lpstr>Asiakkaana koko perhe  Lapsi/lapset vanhempi/vanhemmat  Kokija  Näkijä Tekijä Altistunut  Työskentelyssä keskistä jokaisen perheenjäsenen oma kokemus turvattomuudesta tai väkivallasta.  Jokaisen perheen työskentely muokataan tarpeen mukaan.</vt:lpstr>
      <vt:lpstr>Miten auttaa perhettä,  kun jokaisella on oma tarina?</vt:lpstr>
      <vt:lpstr>Miten toimin sen jälkeen kun kuulet lapseen kohdistuneesta väkivallasta</vt:lpstr>
      <vt:lpstr>Vanhemmuustyö</vt:lpstr>
      <vt:lpstr>Pace asenne työskentelyssä perheen kanssa</vt:lpstr>
      <vt:lpstr>Vanhemmuuden vahvistaminen</vt:lpstr>
      <vt:lpstr>Tärkeää työskennellessä</vt:lpstr>
      <vt:lpstr>       Kiitos!         </vt:lpstr>
    </vt:vector>
  </TitlesOfParts>
  <Company>Suomen MS-liitto 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tia forsman</dc:creator>
  <cp:lastModifiedBy>Tia Forsman</cp:lastModifiedBy>
  <cp:revision>307</cp:revision>
  <cp:lastPrinted>2019-08-20T11:12:35Z</cp:lastPrinted>
  <dcterms:created xsi:type="dcterms:W3CDTF">2007-09-20T07:11:17Z</dcterms:created>
  <dcterms:modified xsi:type="dcterms:W3CDTF">2019-08-23T13:10:40Z</dcterms:modified>
</cp:coreProperties>
</file>