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7" r:id="rId2"/>
    <p:sldId id="285" r:id="rId3"/>
    <p:sldId id="286" r:id="rId4"/>
    <p:sldId id="287" r:id="rId5"/>
    <p:sldId id="288" r:id="rId6"/>
    <p:sldId id="289" r:id="rId7"/>
    <p:sldId id="280" r:id="rId8"/>
    <p:sldId id="272" r:id="rId9"/>
    <p:sldId id="281" r:id="rId10"/>
    <p:sldId id="282" r:id="rId11"/>
    <p:sldId id="283" r:id="rId12"/>
    <p:sldId id="284" r:id="rId13"/>
    <p:sldId id="290" r:id="rId14"/>
    <p:sldId id="291" r:id="rId15"/>
    <p:sldId id="292" r:id="rId16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8019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676" y="4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D51E5-F6E7-774F-9E1C-94FDC2F9F573}" type="datetime1">
              <a:rPr lang="fi-FI" smtClean="0"/>
              <a:t>20.8.2019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31059-FCD8-A444-939E-1BAC6B552D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8348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6A688-BA16-7948-BA25-470EDE4F253C}" type="datetime1">
              <a:rPr lang="fi-FI" smtClean="0"/>
              <a:t>20.8.2019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8DAA8-0BAD-8B4F-B41A-B33C09D3F0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74384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Kuva 24" descr="enska-hyrra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36" t="33586" r="38176" b="39534"/>
          <a:stretch/>
        </p:blipFill>
        <p:spPr>
          <a:xfrm>
            <a:off x="0" y="0"/>
            <a:ext cx="9154800" cy="6879600"/>
          </a:xfrm>
          <a:prstGeom prst="rect">
            <a:avLst/>
          </a:prstGeom>
        </p:spPr>
      </p:pic>
      <p:sp>
        <p:nvSpPr>
          <p:cNvPr id="18" name="Otsikko 17"/>
          <p:cNvSpPr>
            <a:spLocks noGrp="1"/>
          </p:cNvSpPr>
          <p:nvPr>
            <p:ph type="title" hasCustomPrompt="1"/>
          </p:nvPr>
        </p:nvSpPr>
        <p:spPr>
          <a:xfrm>
            <a:off x="1079245" y="1803587"/>
            <a:ext cx="7199381" cy="709716"/>
          </a:xfrm>
        </p:spPr>
        <p:txBody>
          <a:bodyPr>
            <a:normAutofit/>
          </a:bodyPr>
          <a:lstStyle>
            <a:lvl1pPr algn="r">
              <a:defRPr sz="4000"/>
            </a:lvl1pPr>
          </a:lstStyle>
          <a:p>
            <a:r>
              <a:rPr lang="fi-FI" dirty="0"/>
              <a:t>Esityksen otsikko </a:t>
            </a:r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10" hasCustomPrompt="1"/>
          </p:nvPr>
        </p:nvSpPr>
        <p:spPr>
          <a:xfrm>
            <a:off x="4103688" y="2685731"/>
            <a:ext cx="4174939" cy="861802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fi-FI" dirty="0"/>
              <a:t>Mahdollinen alaotsikko</a:t>
            </a:r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11" hasCustomPrompt="1"/>
          </p:nvPr>
        </p:nvSpPr>
        <p:spPr>
          <a:xfrm>
            <a:off x="4066365" y="4174885"/>
            <a:ext cx="4161462" cy="398462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fi-FI" dirty="0"/>
              <a:t>Nimi, pvm (tarvittaessa)</a:t>
            </a:r>
          </a:p>
        </p:txBody>
      </p:sp>
      <p:pic>
        <p:nvPicPr>
          <p:cNvPr id="24" name="Picture 6" descr="etl_vari_oikea_cmyk.pd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19705" y="5080000"/>
            <a:ext cx="1925563" cy="1163960"/>
          </a:xfrm>
          <a:prstGeom prst="rect">
            <a:avLst/>
          </a:prstGeom>
        </p:spPr>
      </p:pic>
      <p:pic>
        <p:nvPicPr>
          <p:cNvPr id="26" name="Kuva 25" descr="rohkeasti-ajassa-slogan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4054">
            <a:off x="1891567" y="5499103"/>
            <a:ext cx="2309416" cy="419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enska-hyrra-raj6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4" t="2999" r="2911" b="1513"/>
          <a:stretch/>
        </p:blipFill>
        <p:spPr>
          <a:xfrm>
            <a:off x="-25200" y="0"/>
            <a:ext cx="9198000" cy="6876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383539"/>
            <a:ext cx="9144000" cy="1104451"/>
          </a:xfrm>
        </p:spPr>
        <p:txBody>
          <a:bodyPr>
            <a:normAutofit/>
          </a:bodyPr>
          <a:lstStyle>
            <a:lvl1pPr algn="ctr">
              <a:defRPr sz="4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i-FI" dirty="0"/>
              <a:t>Esityksen otsikko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2400" y="3733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Etunimi Sukunimi, pvm (tarvittaessa)</a:t>
            </a:r>
          </a:p>
        </p:txBody>
      </p:sp>
      <p:pic>
        <p:nvPicPr>
          <p:cNvPr id="10" name="Picture 6" descr="etl_vari_oikea_cmyk.pd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7330" y="5544200"/>
            <a:ext cx="1396081" cy="843900"/>
          </a:xfrm>
          <a:prstGeom prst="rect">
            <a:avLst/>
          </a:prstGeom>
        </p:spPr>
      </p:pic>
      <p:pic>
        <p:nvPicPr>
          <p:cNvPr id="14" name="Kuva 13" descr="rohkeasti-ajassa-slogan-val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500">
            <a:off x="2218227" y="5618554"/>
            <a:ext cx="2763257" cy="50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32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ERUS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enska-hyrra-raj4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06" t="2885" r="4704" b="28676"/>
          <a:stretch/>
        </p:blipFill>
        <p:spPr>
          <a:xfrm>
            <a:off x="0" y="-7200"/>
            <a:ext cx="9201600" cy="6872400"/>
          </a:xfrm>
          <a:prstGeom prst="rect">
            <a:avLst/>
          </a:prstGeom>
        </p:spPr>
      </p:pic>
      <p:pic>
        <p:nvPicPr>
          <p:cNvPr id="10" name="Kuva 9" descr="enska-hyrra-harma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00" y="6157952"/>
            <a:ext cx="598718" cy="5947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0463" y="1003299"/>
            <a:ext cx="6446838" cy="893763"/>
          </a:xfrm>
        </p:spPr>
        <p:txBody>
          <a:bodyPr/>
          <a:lstStyle/>
          <a:p>
            <a:r>
              <a:rPr lang="fi-FI" noProof="0" dirty="0"/>
              <a:t>Lisää otsikko napsauttamalla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001" y="2374899"/>
            <a:ext cx="6921000" cy="3575051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i-FI" noProof="0" dirty="0" err="1"/>
              <a:t>Click</a:t>
            </a:r>
            <a:r>
              <a:rPr lang="fi-FI" noProof="0" dirty="0"/>
              <a:t> to </a:t>
            </a:r>
            <a:r>
              <a:rPr lang="fi-FI" noProof="0" dirty="0" err="1"/>
              <a:t>edit</a:t>
            </a:r>
            <a:r>
              <a:rPr lang="fi-FI" noProof="0" dirty="0"/>
              <a:t> </a:t>
            </a:r>
            <a:r>
              <a:rPr lang="fi-FI" noProof="0" dirty="0" err="1"/>
              <a:t>Master</a:t>
            </a:r>
            <a:r>
              <a:rPr lang="fi-FI" noProof="0" dirty="0"/>
              <a:t> </a:t>
            </a:r>
            <a:r>
              <a:rPr lang="fi-FI" noProof="0" dirty="0" err="1"/>
              <a:t>text</a:t>
            </a:r>
            <a:r>
              <a:rPr lang="fi-FI" noProof="0" dirty="0"/>
              <a:t> </a:t>
            </a:r>
            <a:r>
              <a:rPr lang="fi-FI" noProof="0" dirty="0" err="1"/>
              <a:t>styles</a:t>
            </a:r>
            <a:endParaRPr lang="fi-FI" noProof="0" dirty="0"/>
          </a:p>
          <a:p>
            <a:pPr lvl="1"/>
            <a:r>
              <a:rPr lang="fi-FI" noProof="0" dirty="0"/>
              <a:t>Second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2"/>
            <a:r>
              <a:rPr lang="fi-FI" noProof="0" dirty="0"/>
              <a:t>Third </a:t>
            </a:r>
            <a:r>
              <a:rPr lang="fi-FI" noProof="0" dirty="0" err="1"/>
              <a:t>level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754" y="6266148"/>
            <a:ext cx="430271" cy="360000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C3DA4461-8EA3-014D-A8BF-C8378D9FC36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1947833" y="6249214"/>
            <a:ext cx="1459471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43F555-883D-D04A-93EB-61A0D217734B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6586" y="6249214"/>
            <a:ext cx="360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036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SIVU ilman ransk.viivo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enska-hyrra-raj5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524" r="28927" b="24624"/>
          <a:stretch/>
        </p:blipFill>
        <p:spPr>
          <a:xfrm>
            <a:off x="-50400" y="-21600"/>
            <a:ext cx="9194400" cy="6912000"/>
          </a:xfrm>
          <a:prstGeom prst="rect">
            <a:avLst/>
          </a:prstGeom>
        </p:spPr>
      </p:pic>
      <p:pic>
        <p:nvPicPr>
          <p:cNvPr id="10" name="Kuva 9" descr="enska-hyrra-harma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33" y="6157952"/>
            <a:ext cx="598718" cy="5947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11363" y="996950"/>
            <a:ext cx="6442169" cy="833438"/>
          </a:xfrm>
        </p:spPr>
        <p:txBody>
          <a:bodyPr/>
          <a:lstStyle/>
          <a:p>
            <a:r>
              <a:rPr lang="fi-FI" noProof="0" dirty="0"/>
              <a:t>Lisää otsikko napsauttamalla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07099" y="1897063"/>
            <a:ext cx="6489201" cy="40528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dirty="0"/>
              <a:t>Leipätekstiä ilman ranskalaisia viivoja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754" y="6266148"/>
            <a:ext cx="430271" cy="3600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C3DA4461-8EA3-014D-A8BF-C8378D9FC36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1947833" y="6249214"/>
            <a:ext cx="1459471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5DD7BD1-893B-AF43-9689-33E5B2661660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6586" y="6249214"/>
            <a:ext cx="360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SIVU oranssilla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enska-hyrra-raj3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" t="19499" r="26489" b="5826"/>
          <a:stretch/>
        </p:blipFill>
        <p:spPr>
          <a:xfrm>
            <a:off x="-28800" y="-3600"/>
            <a:ext cx="9205200" cy="6897600"/>
          </a:xfrm>
          <a:prstGeom prst="rect">
            <a:avLst/>
          </a:prstGeom>
        </p:spPr>
      </p:pic>
      <p:pic>
        <p:nvPicPr>
          <p:cNvPr id="10" name="Kuva 9" descr="enska-hyrra-harma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33" y="6157952"/>
            <a:ext cx="598718" cy="5947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2215" y="698500"/>
            <a:ext cx="7551085" cy="858838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0" dirty="0"/>
              <a:t>Lisää otsikko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2699" y="1513029"/>
            <a:ext cx="7597275" cy="485641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EB820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Väliotsikko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9999" y="2004747"/>
            <a:ext cx="7597275" cy="394520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dirty="0" err="1"/>
              <a:t>Click</a:t>
            </a:r>
            <a:r>
              <a:rPr lang="fi-FI" noProof="0" dirty="0"/>
              <a:t> to </a:t>
            </a:r>
            <a:r>
              <a:rPr lang="fi-FI" noProof="0" dirty="0" err="1"/>
              <a:t>edit</a:t>
            </a:r>
            <a:r>
              <a:rPr lang="fi-FI" noProof="0" dirty="0"/>
              <a:t> </a:t>
            </a:r>
            <a:r>
              <a:rPr lang="fi-FI" noProof="0" dirty="0" err="1"/>
              <a:t>Master</a:t>
            </a:r>
            <a:r>
              <a:rPr lang="fi-FI" noProof="0" dirty="0"/>
              <a:t> </a:t>
            </a:r>
            <a:r>
              <a:rPr lang="fi-FI" noProof="0" dirty="0" err="1"/>
              <a:t>text</a:t>
            </a:r>
            <a:r>
              <a:rPr lang="fi-FI" noProof="0" dirty="0"/>
              <a:t> </a:t>
            </a:r>
            <a:r>
              <a:rPr lang="fi-FI" noProof="0" dirty="0" err="1"/>
              <a:t>styles</a:t>
            </a:r>
            <a:endParaRPr lang="fi-FI" noProof="0" dirty="0"/>
          </a:p>
          <a:p>
            <a:pPr lvl="1"/>
            <a:r>
              <a:rPr lang="fi-FI" noProof="0" dirty="0"/>
              <a:t>Second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2"/>
            <a:r>
              <a:rPr lang="fi-FI" noProof="0" dirty="0"/>
              <a:t>Third </a:t>
            </a:r>
            <a:r>
              <a:rPr lang="fi-FI" noProof="0" dirty="0" err="1"/>
              <a:t>level</a:t>
            </a:r>
            <a:endParaRPr lang="fi-FI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8754" y="6266148"/>
            <a:ext cx="430271" cy="3600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C3DA4461-8EA3-014D-A8BF-C8378D9FC36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>
          <a:xfrm>
            <a:off x="1947833" y="6249214"/>
            <a:ext cx="1459471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799FCD-C5C5-0A45-8CF8-6A246DF5F1A9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6586" y="6249214"/>
            <a:ext cx="360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elkkä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enska-hyrra-raj2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53" t="520" r="22260" b="1040"/>
          <a:stretch/>
        </p:blipFill>
        <p:spPr>
          <a:xfrm>
            <a:off x="3852000" y="-14400"/>
            <a:ext cx="5310000" cy="6901200"/>
          </a:xfrm>
          <a:prstGeom prst="rect">
            <a:avLst/>
          </a:prstGeom>
        </p:spPr>
      </p:pic>
      <p:pic>
        <p:nvPicPr>
          <p:cNvPr id="8" name="Kuva 7" descr="enska-hyrra-harma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33" y="6157952"/>
            <a:ext cx="598718" cy="5947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463" y="1181099"/>
            <a:ext cx="8020985" cy="715963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8754" y="6266148"/>
            <a:ext cx="430271" cy="360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C3DA4461-8EA3-014D-A8BF-C8378D9FC36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1947833" y="6249214"/>
            <a:ext cx="1459471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2A97161-4089-0C4F-94EE-9B2760BEDE75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6586" y="6249214"/>
            <a:ext cx="360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enska-hyrra-raj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4" t="7457" r="11535" b="20894"/>
          <a:stretch/>
        </p:blipFill>
        <p:spPr>
          <a:xfrm>
            <a:off x="-36000" y="-25200"/>
            <a:ext cx="9208800" cy="69156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49467" y="2459565"/>
            <a:ext cx="6857468" cy="2578101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8" name="Kuva 7" descr="enska-hyrra-harma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33" y="6157952"/>
            <a:ext cx="598718" cy="59473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8754" y="6266148"/>
            <a:ext cx="430271" cy="360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C3DA4461-8EA3-014D-A8BF-C8378D9FC36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>
            <a:off x="1947833" y="6249214"/>
            <a:ext cx="1459471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4ABCDB-64AA-C945-A40F-A297F8284684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6586" y="6249214"/>
            <a:ext cx="360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622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enska-hyrra-raj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4" t="7457" r="11535" b="20894"/>
          <a:stretch/>
        </p:blipFill>
        <p:spPr>
          <a:xfrm>
            <a:off x="-36000" y="-25200"/>
            <a:ext cx="9208800" cy="69156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49467" y="2459565"/>
            <a:ext cx="6857468" cy="2578101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>
            <a:off x="1947833" y="6249214"/>
            <a:ext cx="1459471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92AA7F-8A37-CD4F-AA3C-3AA9086ECB05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6586" y="6249214"/>
            <a:ext cx="360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47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(kuva harmaalla alueell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Kuvan paikkamerkki 15"/>
          <p:cNvSpPr>
            <a:spLocks noGrp="1"/>
          </p:cNvSpPr>
          <p:nvPr>
            <p:ph type="pic" sz="quarter" idx="14"/>
          </p:nvPr>
        </p:nvSpPr>
        <p:spPr>
          <a:xfrm>
            <a:off x="255293" y="248036"/>
            <a:ext cx="8633414" cy="6361928"/>
          </a:xfrm>
        </p:spPr>
        <p:txBody>
          <a:bodyPr/>
          <a:lstStyle/>
          <a:p>
            <a:endParaRPr lang="fi-FI"/>
          </a:p>
        </p:txBody>
      </p:sp>
      <p:sp>
        <p:nvSpPr>
          <p:cNvPr id="18" name="Alatunnisteen paikkamerkki 17"/>
          <p:cNvSpPr>
            <a:spLocks noGrp="1"/>
          </p:cNvSpPr>
          <p:nvPr>
            <p:ph type="ftr" sz="quarter" idx="16"/>
          </p:nvPr>
        </p:nvSpPr>
        <p:spPr>
          <a:xfrm>
            <a:off x="7820889" y="5835654"/>
            <a:ext cx="865920" cy="624702"/>
          </a:xfr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6290" y="274638"/>
            <a:ext cx="80209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noProof="0" dirty="0" err="1"/>
              <a:t>Click</a:t>
            </a:r>
            <a:r>
              <a:rPr lang="fi-FI" noProof="0" dirty="0"/>
              <a:t> to </a:t>
            </a:r>
            <a:r>
              <a:rPr lang="fi-FI" noProof="0" dirty="0" err="1"/>
              <a:t>edit</a:t>
            </a:r>
            <a:r>
              <a:rPr lang="fi-FI" noProof="0" dirty="0"/>
              <a:t> </a:t>
            </a:r>
            <a:r>
              <a:rPr lang="fi-FI" noProof="0" dirty="0" err="1"/>
              <a:t>Master</a:t>
            </a:r>
            <a:r>
              <a:rPr lang="fi-FI" noProof="0" dirty="0"/>
              <a:t> </a:t>
            </a:r>
            <a:r>
              <a:rPr lang="fi-FI" noProof="0" dirty="0" err="1"/>
              <a:t>title</a:t>
            </a:r>
            <a:r>
              <a:rPr lang="fi-FI" noProof="0" dirty="0"/>
              <a:t> </a:t>
            </a:r>
            <a:r>
              <a:rPr lang="fi-FI" noProof="0" dirty="0" err="1"/>
              <a:t>style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000" y="1584001"/>
            <a:ext cx="7597275" cy="436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092919" y="6249214"/>
            <a:ext cx="1080000" cy="360000"/>
          </a:xfrm>
          <a:prstGeom prst="rect">
            <a:avLst/>
          </a:prstGeom>
        </p:spPr>
        <p:txBody>
          <a:bodyPr/>
          <a:lstStyle/>
          <a:p>
            <a:fld id="{4D5BA70C-30C3-4343-8142-11B5B7793946}" type="datetime1">
              <a:rPr lang="fi-FI" smtClean="0"/>
              <a:t>20.8.2019</a:t>
            </a:fld>
            <a:endParaRPr lang="fi-FI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9964" y="6249214"/>
            <a:ext cx="3600000" cy="36000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3756" y="6249214"/>
            <a:ext cx="525269" cy="3600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C3DA4461-8EA3-014D-A8BF-C8378D9FC36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8754" y="6249214"/>
            <a:ext cx="430271" cy="360000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ctr" defTabSz="4572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DA4461-8EA3-014D-A8BF-C8378D9FC369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9" r:id="rId3"/>
    <p:sldLayoutId id="2147483652" r:id="rId4"/>
    <p:sldLayoutId id="2147483653" r:id="rId5"/>
    <p:sldLayoutId id="2147483654" r:id="rId6"/>
    <p:sldLayoutId id="2147483658" r:id="rId7"/>
    <p:sldLayoutId id="2147483660" r:id="rId8"/>
    <p:sldLayoutId id="2147483656" r:id="rId9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>
              <a:lumMod val="75000"/>
              <a:lumOff val="25000"/>
            </a:schemeClr>
          </a:solidFill>
          <a:latin typeface="Trebuchet MS"/>
          <a:ea typeface="+mj-ea"/>
          <a:cs typeface="Trebuchet MS"/>
        </a:defRPr>
      </a:lvl1pPr>
    </p:titleStyle>
    <p:bodyStyle>
      <a:lvl1pPr marL="266700" indent="-2667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Trebuchet MS"/>
          <a:ea typeface="+mn-ea"/>
          <a:cs typeface="Trebuchet MS"/>
        </a:defRPr>
      </a:lvl1pPr>
      <a:lvl2pPr marL="625475" indent="-2667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Trebuchet MS"/>
          <a:ea typeface="+mn-ea"/>
          <a:cs typeface="Trebuchet MS"/>
        </a:defRPr>
      </a:lvl2pPr>
      <a:lvl3pPr marL="1076325" indent="-2682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Trebuchet MS"/>
          <a:ea typeface="+mn-ea"/>
          <a:cs typeface="Trebuchet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Trebuchet MS"/>
          <a:ea typeface="+mn-ea"/>
          <a:cs typeface="Trebuchet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TURVASSA- HANKE</a:t>
            </a:r>
            <a:br>
              <a:rPr lang="fi-FI" dirty="0"/>
            </a:br>
            <a:r>
              <a:rPr lang="fi-FI" dirty="0"/>
              <a:t>2019-2021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Johanna Laisaari, ETKL</a:t>
            </a:r>
          </a:p>
          <a:p>
            <a:r>
              <a:rPr lang="fi-FI" dirty="0"/>
              <a:t>Hanna Sykkö ja Ulla Mikkola, Turun yhdistys</a:t>
            </a:r>
          </a:p>
          <a:p>
            <a:r>
              <a:rPr lang="fi-FI" dirty="0"/>
              <a:t>Emmi Heikkinen ja Heli Isotalus, Viola ry, Mikkeli</a:t>
            </a:r>
          </a:p>
        </p:txBody>
      </p:sp>
    </p:spTree>
    <p:extLst>
      <p:ext uri="{BB962C8B-B14F-4D97-AF65-F5344CB8AC3E}">
        <p14:creationId xmlns:p14="http://schemas.microsoft.com/office/powerpoint/2010/main" val="3561251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C3C4E5-0B5D-49DA-BC4B-97FA5580D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Tavoite 2.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3796B7-8174-4F20-B9CD-027A4B5AF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 startAt="2"/>
            </a:pPr>
            <a:r>
              <a:rPr lang="fi-FI" dirty="0"/>
              <a:t>Tapaamiskäytäntöjen uudistaminen, lasten huomioiminen ja heidän asemansa parantaminen </a:t>
            </a:r>
            <a:r>
              <a:rPr lang="fi-FI" dirty="0" err="1"/>
              <a:t>konfliktuneissa</a:t>
            </a:r>
            <a:r>
              <a:rPr lang="fi-FI" dirty="0"/>
              <a:t> erotilanteissa.</a:t>
            </a:r>
          </a:p>
          <a:p>
            <a:pPr marL="342900" lvl="0" indent="-342900">
              <a:buFont typeface="+mj-lt"/>
              <a:buAutoNum type="arabicPeriod" startAt="2"/>
            </a:pPr>
            <a:endParaRPr lang="fi-FI" dirty="0"/>
          </a:p>
          <a:p>
            <a:pPr marL="0" lvl="0" indent="0">
              <a:buNone/>
            </a:pPr>
            <a:r>
              <a:rPr lang="fi-FI" dirty="0"/>
              <a:t>2.1 </a:t>
            </a:r>
          </a:p>
          <a:p>
            <a:pPr marL="285750" lvl="0" indent="-285750"/>
            <a:r>
              <a:rPr lang="fi-FI" dirty="0">
                <a:solidFill>
                  <a:schemeClr val="dk1"/>
                </a:solidFill>
              </a:rPr>
              <a:t>Lasten kuulemisen ja mielipiteen huomioiminen, osallisuuden ja toimijuuden vahvistaminen ja näihin liittyvien menetelmien kehittäminen vaativissa erotilanteissa.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79E3999-6267-433E-9BCE-B0C09423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4461-8EA3-014D-A8BF-C8378D9FC369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25FAAF8-243B-4272-B868-9C381DB4E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F555-883D-D04A-93EB-61A0D217734B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FCA11C8-6272-4A9E-8E96-A9EFAE45E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Turvassa-hanke</a:t>
            </a:r>
          </a:p>
        </p:txBody>
      </p:sp>
    </p:spTree>
    <p:extLst>
      <p:ext uri="{BB962C8B-B14F-4D97-AF65-F5344CB8AC3E}">
        <p14:creationId xmlns:p14="http://schemas.microsoft.com/office/powerpoint/2010/main" val="3463585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62F0E5-A560-419A-AD98-85D4F9B0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839E7D-5955-4069-8C28-0FA8DB0F1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i-FI" dirty="0"/>
              <a:t>2.2 </a:t>
            </a:r>
          </a:p>
          <a:p>
            <a:pPr marL="285750" lvl="0" indent="-285750"/>
            <a:r>
              <a:rPr lang="fi-FI" dirty="0">
                <a:solidFill>
                  <a:schemeClr val="dk1"/>
                </a:solidFill>
              </a:rPr>
              <a:t>Riskiarvioinnin ja vanhemmuuden arvioinnin kehittäminen lapsen oikeuden varmistamiseksi turvaan turvallisiin ihmissuhteisiin vaativissa erotilanteissa.</a:t>
            </a:r>
          </a:p>
          <a:p>
            <a:pPr marL="0" lvl="0" indent="0">
              <a:buNone/>
            </a:pPr>
            <a:r>
              <a:rPr lang="fi-FI" dirty="0"/>
              <a:t>2.3 </a:t>
            </a:r>
          </a:p>
          <a:p>
            <a:pPr marL="285750" lvl="0" indent="-285750"/>
            <a:r>
              <a:rPr lang="fi-FI" dirty="0">
                <a:solidFill>
                  <a:schemeClr val="dk1"/>
                </a:solidFill>
              </a:rPr>
              <a:t>Muutokseen tähtäävän vanhemmuustyöskentelyn kehittäminen.</a:t>
            </a:r>
          </a:p>
          <a:p>
            <a:pPr marL="285750" lvl="0" indent="-285750"/>
            <a:r>
              <a:rPr lang="fi-FI" dirty="0">
                <a:solidFill>
                  <a:schemeClr val="dk1"/>
                </a:solidFill>
              </a:rPr>
              <a:t>Lapsen toimijuuden ja osallisuuden vahvistaminen.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7859969-AD4D-4E37-BC66-8475A6AC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4461-8EA3-014D-A8BF-C8378D9FC369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8F99F26-4885-4843-A467-871FAB04D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F555-883D-D04A-93EB-61A0D217734B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5FD0E1B-31B4-4E92-A445-681086C59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Turvassa-hanke</a:t>
            </a:r>
          </a:p>
        </p:txBody>
      </p:sp>
    </p:spTree>
    <p:extLst>
      <p:ext uri="{BB962C8B-B14F-4D97-AF65-F5344CB8AC3E}">
        <p14:creationId xmlns:p14="http://schemas.microsoft.com/office/powerpoint/2010/main" val="388983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ED76BA-2643-4479-B230-11050A38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Tavoite 3.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DDBC04-5946-4078-8E4F-131235C05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 startAt="3"/>
            </a:pPr>
            <a:r>
              <a:rPr lang="fi-FI" dirty="0">
                <a:solidFill>
                  <a:schemeClr val="dk1"/>
                </a:solidFill>
              </a:rPr>
              <a:t>Moniammatillisten ja monitieteisten yhteistyöverkostojen toimintatapojen ja yhteistyökäytäntöjen kehittäminen vaativissa erotilanteissa.</a:t>
            </a:r>
          </a:p>
          <a:p>
            <a:pPr marL="342900" lvl="0" indent="-342900">
              <a:buFont typeface="+mj-lt"/>
              <a:buAutoNum type="arabicPeriod" startAt="3"/>
            </a:pPr>
            <a:endParaRPr lang="fi-FI" dirty="0">
              <a:solidFill>
                <a:schemeClr val="dk1"/>
              </a:solidFill>
            </a:endParaRPr>
          </a:p>
          <a:p>
            <a:pPr marL="342900" lvl="0" indent="-342900"/>
            <a:r>
              <a:rPr lang="fi-FI" dirty="0">
                <a:solidFill>
                  <a:schemeClr val="dk1"/>
                </a:solidFill>
              </a:rPr>
              <a:t>Järjestöjen erityisosaamisen verkottaminen osaamis- ja tukikeskuksiin, OT- keskukset.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36D844E-533B-4180-A9E4-94FE4F128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4461-8EA3-014D-A8BF-C8378D9FC369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16E159F-FAAF-4C4C-86FC-CDAE9DEB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F555-883D-D04A-93EB-61A0D217734B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51153FD-2B2A-4D20-891B-9084FCA6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Turvassa-hanke</a:t>
            </a:r>
          </a:p>
        </p:txBody>
      </p:sp>
    </p:spTree>
    <p:extLst>
      <p:ext uri="{BB962C8B-B14F-4D97-AF65-F5344CB8AC3E}">
        <p14:creationId xmlns:p14="http://schemas.microsoft.com/office/powerpoint/2010/main" val="3335551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4A9977-F5AA-40CE-ADC4-CE1DCFB19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Alueellinen hanketyöskentely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907A3C-C773-4736-9967-FF70F1D5A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Turun ensi- ja turvakoti ry:n painopisteenä on tapaamispaikkatoiminnan ja vanhemmuustyöskentelyn sekä moniammatillisen riskienarviointi mallin kehittäminen. </a:t>
            </a:r>
          </a:p>
          <a:p>
            <a:r>
              <a:rPr lang="fi-FI" dirty="0"/>
              <a:t>Viola -väkivallasta vapaaksi ry:n painopiste on lasten osallisuuteen, toimijuuteen keskittyminen ja yksilö- ja ryhmämallien kehittäminen lasten kanssa työskentelyyn.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9D1EB71-6CB5-4F22-A0E1-D270C796C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4461-8EA3-014D-A8BF-C8378D9FC369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BEF8F5F-184E-45B6-A5E1-361F8B51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F555-883D-D04A-93EB-61A0D217734B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9DC541-60E8-4327-B062-2D30103B2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Turvassa-hanke</a:t>
            </a:r>
          </a:p>
        </p:txBody>
      </p:sp>
    </p:spTree>
    <p:extLst>
      <p:ext uri="{BB962C8B-B14F-4D97-AF65-F5344CB8AC3E}">
        <p14:creationId xmlns:p14="http://schemas.microsoft.com/office/powerpoint/2010/main" val="3663768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D5A97B-987B-4088-BF1A-4DE09EB6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Alueellinen hanketyöskentely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0E485E-0340-4EBC-9139-9F3E9276E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Asiakastyö on tarkoitus aloittaa vuoden 2020 helmikuussa.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40D00A4-0401-4A5F-9C6A-6331B6B0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4461-8EA3-014D-A8BF-C8378D9FC369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06669EB-1AF1-4A6B-A930-B6529B6DB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F555-883D-D04A-93EB-61A0D217734B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BF66AF4-39DF-490A-88A9-320AE4D7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Turvassa-hanke</a:t>
            </a:r>
          </a:p>
        </p:txBody>
      </p:sp>
    </p:spTree>
    <p:extLst>
      <p:ext uri="{BB962C8B-B14F-4D97-AF65-F5344CB8AC3E}">
        <p14:creationId xmlns:p14="http://schemas.microsoft.com/office/powerpoint/2010/main" val="3312372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E70490-C248-4986-879F-7332982BC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Työpajat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4D65E9-03BE-4433-9A95-40ED84812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Työpajat:</a:t>
            </a:r>
            <a:r>
              <a:rPr lang="fi-FI" dirty="0"/>
              <a:t> Kolme työpajaa á 20 min (yht. 60 minuuttia)</a:t>
            </a:r>
          </a:p>
          <a:p>
            <a:r>
              <a:rPr lang="fi-FI" dirty="0"/>
              <a:t>Työpaja 1: Mikä on </a:t>
            </a:r>
            <a:r>
              <a:rPr lang="fi-FI" dirty="0" err="1"/>
              <a:t>konfliktoitunut</a:t>
            </a:r>
            <a:r>
              <a:rPr lang="fi-FI" dirty="0"/>
              <a:t> / korkean riskin ero ja miten se tunnistetaan?</a:t>
            </a:r>
          </a:p>
          <a:p>
            <a:r>
              <a:rPr lang="fi-FI" dirty="0"/>
              <a:t>Työpaja 2: Milloin huoltoriita on vahingollista lapselle ja miten olette selvittäneet ja tuottaneet tietoa lapsen näkökulmasta?</a:t>
            </a:r>
          </a:p>
          <a:p>
            <a:r>
              <a:rPr lang="fi-FI" dirty="0"/>
              <a:t>työpaja 3: Milloin huoltoriita on vahingollista lapselle ja millaisia keinoja olette käyttäneet vanhempien ja lasten tukemiseksi?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28A7D5C-DC88-4CF9-B75E-463C1150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4461-8EA3-014D-A8BF-C8378D9FC369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9C86FC2-3815-4A2C-B028-E3BC30C14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F555-883D-D04A-93EB-61A0D217734B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A1C94A8-141A-4D41-B404-CF47B856C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Turvassa-hanke</a:t>
            </a:r>
          </a:p>
        </p:txBody>
      </p:sp>
    </p:spTree>
    <p:extLst>
      <p:ext uri="{BB962C8B-B14F-4D97-AF65-F5344CB8AC3E}">
        <p14:creationId xmlns:p14="http://schemas.microsoft.com/office/powerpoint/2010/main" val="3694912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F2240C-F825-408B-A2E6-F940E8DB10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Turvassa -hanke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D7CFBE-8273-47E1-8752-A399588E4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Apua lapsille, vanhemmille ja läheisille vaativissa erotilanteissa!</a:t>
            </a:r>
          </a:p>
        </p:txBody>
      </p:sp>
    </p:spTree>
    <p:extLst>
      <p:ext uri="{BB962C8B-B14F-4D97-AF65-F5344CB8AC3E}">
        <p14:creationId xmlns:p14="http://schemas.microsoft.com/office/powerpoint/2010/main" val="40086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6EBDCF-B115-4F95-BDC0-376853CF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Vaativat erotilanteet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7F6341-DCFB-4B3A-A708-85161B0CE2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Vaativat huolto- ja tapaamisriidat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8EDACD6-AEFB-43C5-B346-F9DA40A3A9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Vuosittain noin 40.000 lapsen vanhemmat eroavat.</a:t>
            </a:r>
          </a:p>
          <a:p>
            <a:r>
              <a:rPr lang="fi-FI" dirty="0"/>
              <a:t>Suurin osa eroaa sovinnollisesti ja sopii asiat.</a:t>
            </a:r>
          </a:p>
          <a:p>
            <a:r>
              <a:rPr lang="fi-FI" dirty="0"/>
              <a:t>Noin 1500 lapsen osalta kriisiytyy.</a:t>
            </a:r>
          </a:p>
          <a:p>
            <a:r>
              <a:rPr lang="fi-FI" dirty="0"/>
              <a:t>Näissä tilanteissa on pahimmillaan väkivaltaa, väkivallan uhkaa, vainoa sekä lapsikaappauksen tai perhesurman riski.</a:t>
            </a:r>
          </a:p>
          <a:p>
            <a:r>
              <a:rPr lang="fi-FI" dirty="0"/>
              <a:t>Näiden perheiden auttamiseksi ja riskien arvioimiseksi ei ole tällä hetkellä toimivia työkäytäntöjä.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4753051-358B-4F10-B92F-E2DDD508D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4461-8EA3-014D-A8BF-C8378D9FC369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05AEC232-2E5E-4EE7-87DA-3CC2D0A1B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9FCD-C5C5-0A45-8CF8-6A246DF5F1A9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A71B37E8-B779-45FB-AADA-59A82D41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669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22A557-E75B-437D-B28F-2F9E609C9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DE6E7-A650-4BFD-9567-A580579AEC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Nykytilannetta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898E51-9DFC-4073-81F5-F3A2D5E34A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Tuleva lapsenhuoltolaki painottaa vanhempien sovinnollisuutta, yhteistoimintaa ja lapsen oikeutta läheisiin ihmissuhteisiin eron jälkeen. </a:t>
            </a:r>
          </a:p>
          <a:p>
            <a:r>
              <a:rPr lang="fi-FI" dirty="0"/>
              <a:t>Se painottaa myös lapsen osallisuuden vahvistamista ja lapsen mielipiteen selvittämistä.</a:t>
            </a:r>
          </a:p>
          <a:p>
            <a:r>
              <a:rPr lang="fi-FI" dirty="0"/>
              <a:t>Laki painottaa myös huoltajan velvollisuutta suojella lasta väkivallalta. </a:t>
            </a:r>
          </a:p>
          <a:p>
            <a:r>
              <a:rPr lang="fi-FI" dirty="0"/>
              <a:t>LAPE-muutosohjelmassa on todettu suuri tarve kehittää moniammatillisia ja monitieteisiä työkäytänteitä vaativiin huolto- ja tapaamisriitoihin. </a:t>
            </a:r>
          </a:p>
          <a:p>
            <a:r>
              <a:rPr lang="fi-FI" dirty="0"/>
              <a:t>Näihin haasteisiin on Turvassa -hankkeen tarkoitus vastata. </a:t>
            </a:r>
          </a:p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5BDCD94-07FD-4A37-8AF8-25001A30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4461-8EA3-014D-A8BF-C8378D9FC369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F225F917-080F-4EDF-965E-84FB547B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9FCD-C5C5-0A45-8CF8-6A246DF5F1A9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1960196F-47CE-419A-80DB-C0DC9B1C5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Turvassa-hanke</a:t>
            </a:r>
          </a:p>
        </p:txBody>
      </p:sp>
    </p:spTree>
    <p:extLst>
      <p:ext uri="{BB962C8B-B14F-4D97-AF65-F5344CB8AC3E}">
        <p14:creationId xmlns:p14="http://schemas.microsoft.com/office/powerpoint/2010/main" val="1283748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6CCD42-3F6E-4CB6-9004-154A5ED05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Lapsen hyvinvointi vaativassa erotilanteessa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D9FF99-730B-4BFE-B59C-053E89FCEF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Mitä pitäisi tehdä?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105A6F7-3E3F-48F8-9EA8-594A37264A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Lasten hyvinvoinnin kannalta on olennaista, että eron jälkeen riskitilanteet tunnistetaan varhaisessa vaiheessa.</a:t>
            </a:r>
          </a:p>
          <a:p>
            <a:r>
              <a:rPr lang="fi-FI" dirty="0"/>
              <a:t>Lasta ja toista vanhempaa tulee kyetä suojaamaan eron jälkeiseltä väkivallalta. </a:t>
            </a:r>
          </a:p>
          <a:p>
            <a:r>
              <a:rPr lang="fi-FI" dirty="0"/>
              <a:t>Lapsen suojaamisen vastuu ulottuu laajasti eri viranomaisille varhaiskasvatukseen, koulu- ja nuorisotoimeen, sosiaali- ja terveydenhuoltoon sekä poliisille ja oikeusviranomaisille.</a:t>
            </a:r>
          </a:p>
          <a:p>
            <a:r>
              <a:rPr lang="fi-FI" dirty="0"/>
              <a:t>Lasten suojaaminen vanhempien eron jälkeiseltä väkivallalta edellyttää ensinnäkin uhrien tunnistetuksi ja kohdatuksi tulemista sekä riski- ja uhka-arvion tekemistä lapsikohtaisesti. 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B365AFB-575D-48D3-847C-BD29F3FD8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4461-8EA3-014D-A8BF-C8378D9FC369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6574779-2C6B-4EBA-BE8F-181112B8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9FCD-C5C5-0A45-8CF8-6A246DF5F1A9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DDC3E7A4-A91F-4309-B929-8C9E38FA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Turvassa-hanke</a:t>
            </a:r>
          </a:p>
        </p:txBody>
      </p:sp>
    </p:spTree>
    <p:extLst>
      <p:ext uri="{BB962C8B-B14F-4D97-AF65-F5344CB8AC3E}">
        <p14:creationId xmlns:p14="http://schemas.microsoft.com/office/powerpoint/2010/main" val="426072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AE1E8A-340F-4442-B7D5-87D296867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6F4D43-F9AE-4A2B-995D-AE58336915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7AE1E75-33BB-4C30-A397-E36B1FDED8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Eropalveluita tulee kehittää erimuotoisen väkivallan tunnistamiseksi </a:t>
            </a:r>
            <a:r>
              <a:rPr lang="fi-FI"/>
              <a:t>ja ehkäisemiseksi. 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37A0381-5C3C-4846-B754-D3F744DE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4461-8EA3-014D-A8BF-C8378D9FC369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224646CA-54D3-40C2-AF58-E453EF0CA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9FCD-C5C5-0A45-8CF8-6A246DF5F1A9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CD02261-770C-4FDF-AA97-6DA566E7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Turvassa-hanke</a:t>
            </a:r>
          </a:p>
        </p:txBody>
      </p:sp>
    </p:spTree>
    <p:extLst>
      <p:ext uri="{BB962C8B-B14F-4D97-AF65-F5344CB8AC3E}">
        <p14:creationId xmlns:p14="http://schemas.microsoft.com/office/powerpoint/2010/main" val="309693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Kohderyhmät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Vaativissa erotilanteissa elävät lapset.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Vaativissa erotilanteissa elävien lasten läheiset.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Vaativien erotilanteiden keskellä elävät vanhemmat.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Lasten tilanteen parantamiseksi työskentelevät ammattilaiset.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OT- keskuksia rakentavat julkisten palvelujen organisaatiot.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Turvassa-hanke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939C-59E4-494F-9414-45229C8350E9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4461-8EA3-014D-A8BF-C8378D9FC369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088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Turvassa-hanke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Päämäärä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Hankkeen päämääränä on kehittää monialaisia ja -tieteisiä yhteensovittavia käytäntöjä vaativiin huolto- ja tapaamisriitoihin lapsen edun ja turvallisuuden varmistamiseksi, riskien ehkäisemiseksi ja järjestöjen erityisosaamisen verkottaminen rakentuviin sosiaali- ja terveydenhuollon osaamis- ja tukikeskuksiin.</a:t>
            </a: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Turvassa-hanke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60DE-3DB4-DB49-B122-F048CE791907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4461-8EA3-014D-A8BF-C8378D9FC369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650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82D9AD-059F-4B7D-97D8-FBB9ADDD7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Tavoite 1.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323171-7045-4C79-B6A8-DBADCAB0D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fi-FI" dirty="0"/>
              <a:t>Eri tahojen ymmärryksen lisääminen </a:t>
            </a:r>
            <a:r>
              <a:rPr lang="fi-FI" dirty="0" err="1"/>
              <a:t>konfliktoituneisiin</a:t>
            </a:r>
            <a:r>
              <a:rPr lang="fi-FI" dirty="0"/>
              <a:t> erotilanteisiin liittyvistä ilmiöistä.</a:t>
            </a:r>
          </a:p>
          <a:p>
            <a:pPr marL="342900" indent="-342900">
              <a:buAutoNum type="arabicPeriod"/>
            </a:pPr>
            <a:endParaRPr lang="fi-FI" dirty="0"/>
          </a:p>
          <a:p>
            <a:pPr marL="285750" indent="-285750"/>
            <a:r>
              <a:rPr lang="fi-FI" dirty="0"/>
              <a:t>Monialaisen ja –tieteisen osaamisen kehittäminen tuottamalla tietoa nykytilanteesta.</a:t>
            </a:r>
          </a:p>
          <a:p>
            <a:pPr marL="285750" indent="-285750"/>
            <a:endParaRPr lang="fi-FI" dirty="0"/>
          </a:p>
          <a:p>
            <a:pPr marL="285750" indent="-285750"/>
            <a:r>
              <a:rPr lang="fi-FI" dirty="0"/>
              <a:t>Kehittämistyön kautta lasten turvallisuuden parantaminen ja perhetilanteisiin liittyvien riskien vähentäminen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689BA48-B94E-4FDB-AFB9-A00F678D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4461-8EA3-014D-A8BF-C8378D9FC369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DB0FA80-1791-4D48-BCB4-DC668274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F555-883D-D04A-93EB-61A0D217734B}" type="datetime1">
              <a:rPr lang="fi-FI" smtClean="0"/>
              <a:t>20.8.2019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C1AC7CD-57EC-4C74-8E47-9949B96DC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Turvassa-hanke</a:t>
            </a:r>
          </a:p>
        </p:txBody>
      </p:sp>
    </p:spTree>
    <p:extLst>
      <p:ext uri="{BB962C8B-B14F-4D97-AF65-F5344CB8AC3E}">
        <p14:creationId xmlns:p14="http://schemas.microsoft.com/office/powerpoint/2010/main" val="295946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si-ja turvakotien liitto">
      <a:dk1>
        <a:srgbClr val="000000"/>
      </a:dk1>
      <a:lt1>
        <a:sysClr val="window" lastClr="FFFFFF"/>
      </a:lt1>
      <a:dk2>
        <a:srgbClr val="464646"/>
      </a:dk2>
      <a:lt2>
        <a:srgbClr val="00788D"/>
      </a:lt2>
      <a:accent1>
        <a:srgbClr val="0093A9"/>
      </a:accent1>
      <a:accent2>
        <a:srgbClr val="EB6B09"/>
      </a:accent2>
      <a:accent3>
        <a:srgbClr val="BB2B16"/>
      </a:accent3>
      <a:accent4>
        <a:srgbClr val="AE1F7B"/>
      </a:accent4>
      <a:accent5>
        <a:srgbClr val="771C7F"/>
      </a:accent5>
      <a:accent6>
        <a:srgbClr val="FABA02"/>
      </a:accent6>
      <a:hlink>
        <a:srgbClr val="BB2B16"/>
      </a:hlink>
      <a:folHlink>
        <a:srgbClr val="7D7D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21494</TotalTime>
  <Words>575</Words>
  <Application>Microsoft Office PowerPoint</Application>
  <PresentationFormat>Näytössä katseltava diaesitys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Calibri</vt:lpstr>
      <vt:lpstr>Trebuchet MS</vt:lpstr>
      <vt:lpstr>Office Theme</vt:lpstr>
      <vt:lpstr>TURVASSA- HANKE 2019-2021</vt:lpstr>
      <vt:lpstr>Turvassa -hanke</vt:lpstr>
      <vt:lpstr>Vaativat erotilanteet</vt:lpstr>
      <vt:lpstr>PowerPoint-esitys</vt:lpstr>
      <vt:lpstr>Lapsen hyvinvointi vaativassa erotilanteessa</vt:lpstr>
      <vt:lpstr>PowerPoint-esitys</vt:lpstr>
      <vt:lpstr>Kohderyhmät</vt:lpstr>
      <vt:lpstr>Turvassa-hanke</vt:lpstr>
      <vt:lpstr>Tavoite 1.</vt:lpstr>
      <vt:lpstr>Tavoite 2.</vt:lpstr>
      <vt:lpstr>PowerPoint-esitys</vt:lpstr>
      <vt:lpstr>Tavoite 3.</vt:lpstr>
      <vt:lpstr>Alueellinen hanketyöskentely</vt:lpstr>
      <vt:lpstr>Alueellinen hanketyöskentely</vt:lpstr>
      <vt:lpstr>Työpajat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Schoultz</dc:creator>
  <cp:lastModifiedBy>Johanna Laisaari</cp:lastModifiedBy>
  <cp:revision>92</cp:revision>
  <dcterms:created xsi:type="dcterms:W3CDTF">2010-10-14T07:42:25Z</dcterms:created>
  <dcterms:modified xsi:type="dcterms:W3CDTF">2019-08-20T12:21:39Z</dcterms:modified>
</cp:coreProperties>
</file>