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69" r:id="rId3"/>
    <p:sldId id="270" r:id="rId4"/>
    <p:sldId id="266" r:id="rId5"/>
    <p:sldId id="267" r:id="rId6"/>
    <p:sldId id="260" r:id="rId7"/>
    <p:sldId id="262" r:id="rId8"/>
    <p:sldId id="272" r:id="rId9"/>
    <p:sldId id="273" r:id="rId10"/>
    <p:sldId id="259" r:id="rId11"/>
    <p:sldId id="261" r:id="rId12"/>
    <p:sldId id="264" r:id="rId13"/>
    <p:sldId id="271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068567-D7BF-4722-9FEA-CD149BC45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6B4FF97-44B7-48FC-97D6-4164C46F3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5F2191-9C82-4C04-8998-5A09748F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3BAFC2F-455D-44B4-8FE9-AAC829F6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253B81-4795-4506-A3D5-23C922D4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6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21B675-7DEB-4255-B319-D7D5CFAD3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887D20E-67BD-483E-818F-117C38B2B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412596-21F4-4D3A-B5EA-F2A63645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7930EA-87F2-460A-9344-86A495A5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9103DA-CB4E-427B-B473-34A7EDB60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960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F3964FA-B510-4284-AE1F-177225F05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E5CDDA-DE56-41E8-B247-95B914854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939A73-685D-4444-BEC4-E254662A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2D3545-26B0-4A87-877A-D30AD1429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C7EE6F-9C4E-4A04-B4E1-01FDC576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71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0AE78-B578-4698-BBC9-1313CF38E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5E3128-6AC2-4D92-AD9D-A49EF1060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6EE37E-6C74-414F-8FEE-7EDE00850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A0F9C5-A8FE-4D11-BDB4-6CD0281B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4CB386-2D63-485C-8ED3-9B2BE887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341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037614-85B3-4ABB-BC36-D456B7D4B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F6D5B0E-2147-49D4-9401-E5637E66C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028DAB-B681-429B-A3F4-D349BB6CC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71420E-09F3-4716-9E5D-416AE5E0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8C666A-1F8C-449B-9F29-850C458A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12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74AE20-7EE0-4B97-8C30-B15234596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A6EBEA-D08D-46D8-A5FC-F16003037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F3DB0C0-9015-46A6-B617-E060D8F70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6A96A4-1FA7-41D0-ADDC-44F267A0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724321D-3A54-4010-8A9C-16D67BDC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2A5186D-C2F1-4451-B1F2-52739E6E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797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C7C54C-5D5B-4CEA-90B1-B5DBCB59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449DD7D-87A7-4461-AA0D-09A759183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5B7DCC9-A0E8-44E2-BC30-8E17DC150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B0B9A8-3D30-4F72-AD7D-C5839AD1D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D8F43EB-F0A2-4C7D-AD89-72DD9033A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A136669-BF35-4DE6-B6AD-21E73224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6790AAB-C92F-4BF0-9167-23ECAE3E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CBDD7F0-7D98-46B8-8E8E-8868955F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792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599DFA-6779-409B-845C-54D9BDE7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7FACDA-6F1E-48A1-8DCE-740743AE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7F8C41-FF2B-4284-A318-CE8C3A34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55A5A4-D4BD-4D8D-A7DD-04F1BB79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54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B2470B1-C3D4-481D-B267-126C576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D113D3D-867A-4AC7-88B1-9D91F142C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D72DD2E-3160-431E-A6D2-34933D99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550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79E8AA-4E6B-4A23-9F70-C037E16B8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E75D59-64C2-4A17-9FAF-D2F65216C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13A1B9A-6A77-4CD0-86DF-0F1D2A678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0DED0A3-1379-4227-B8EC-CB905AB5A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65B1C15-E816-4CC9-AD23-01FE1784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2771E3-EE16-4867-85D9-D8B3168A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668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332267-0F95-40AE-B147-E7E68D1B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395AB13-4C10-48A0-80B5-B89CC5CBE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FB8A0EC-76EE-4D65-A52E-8F3552BBF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872FB9-3CEC-49B1-95E3-A31416EF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A9FB4C2-5D0A-486F-BD11-A32E38C29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36E979-D652-4737-9020-6E784CFD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83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A5F5E9-99A7-442B-AEE4-DBBE694C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C41FFE-17FE-47A3-9307-8CEC9A84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B841D5-9E3C-4D00-B39F-33C04A498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0DC17-5612-4EA1-AB93-171E013336DC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EC6D0C-8CDB-4554-990E-349551BAFD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E2606E-B713-4705-B8D9-E5BC2DA9C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B47F-7785-4C8A-902E-A62278E531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73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P0RRecc0uE&amp;feature=youtu.be" TargetMode="External"/><Relationship Id="rId2" Type="http://schemas.openxmlformats.org/officeDocument/2006/relationships/hyperlink" Target="https://www.londonmet.ac.uk/research/centres/child-and-woman-abuse-studies-unit/projects/ceina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P0RRecc0u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737DE4-3AA1-4775-A945-DDB37F570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Kulttuurisensitiiv</a:t>
            </a:r>
            <a:r>
              <a:rPr lang="fi-FI" dirty="0" err="1"/>
              <a:t>inen</a:t>
            </a:r>
            <a:r>
              <a:rPr lang="fi-FI" dirty="0"/>
              <a:t> väkivaltatyö</a:t>
            </a:r>
            <a:br>
              <a:rPr lang="fi-FI" dirty="0"/>
            </a:br>
            <a:r>
              <a:rPr lang="fi-FI" dirty="0"/>
              <a:t>-työpaja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CB367CB-9A04-4C25-93A9-328708B0A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51628"/>
          </a:xfrm>
        </p:spPr>
        <p:txBody>
          <a:bodyPr>
            <a:normAutofit/>
          </a:bodyPr>
          <a:lstStyle/>
          <a:p>
            <a:r>
              <a:rPr lang="fi-FI" dirty="0"/>
              <a:t>Väkivaltatyön foorumi, Tampere, 2019</a:t>
            </a:r>
          </a:p>
          <a:p>
            <a:r>
              <a:rPr lang="fi-FI" dirty="0" err="1"/>
              <a:t>Natasa</a:t>
            </a:r>
            <a:r>
              <a:rPr lang="fi-FI" dirty="0"/>
              <a:t> </a:t>
            </a:r>
            <a:r>
              <a:rPr lang="fi-FI" dirty="0" err="1"/>
              <a:t>Mojskerc</a:t>
            </a:r>
            <a:endParaRPr lang="fi-FI" dirty="0"/>
          </a:p>
          <a:p>
            <a:r>
              <a:rPr lang="fi-FI" dirty="0"/>
              <a:t>Ohjaaja, Mutkakadun turvakoti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8250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EAB57C-8C2F-4D4A-86CE-1FAEC0BD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ETUOIKEUSKÄVELY- HARJOITUS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629580-9D3F-435A-BECF-66B9686D5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Etuoikeuskävely- harjoitus</a:t>
            </a:r>
          </a:p>
          <a:p>
            <a:pPr marL="0" indent="0">
              <a:buNone/>
            </a:pPr>
            <a:r>
              <a:rPr lang="fi-FI" dirty="0"/>
              <a:t>5 kuvitteellista identiteettiä/tarinoita. 4 </a:t>
            </a:r>
            <a:r>
              <a:rPr lang="fi-FI" dirty="0" err="1"/>
              <a:t>hkl</a:t>
            </a:r>
            <a:r>
              <a:rPr lang="fi-FI" dirty="0"/>
              <a:t> ryhmissä. </a:t>
            </a:r>
          </a:p>
          <a:p>
            <a:pPr marL="514350" indent="-514350">
              <a:buAutoNum type="arabicPeriod"/>
            </a:pPr>
            <a:r>
              <a:rPr lang="fi-FI" dirty="0" err="1"/>
              <a:t>Lakima</a:t>
            </a:r>
            <a:r>
              <a:rPr lang="fi-FI" dirty="0"/>
              <a:t>: Muslimi nainen, turvapaikkahakija Irakista, 40v, ei osaa Suomea eikä englantia, kolme lasta</a:t>
            </a:r>
          </a:p>
          <a:p>
            <a:pPr marL="514350" indent="-514350">
              <a:buAutoNum type="arabicPeriod"/>
            </a:pPr>
            <a:r>
              <a:rPr lang="fi-FI" dirty="0"/>
              <a:t>Teresa: Suomalainen, Romaani, nainen, 30v, päihdeongelma</a:t>
            </a:r>
          </a:p>
          <a:p>
            <a:pPr marL="514350" indent="-514350">
              <a:buAutoNum type="arabicPeriod"/>
            </a:pPr>
            <a:r>
              <a:rPr lang="fi-FI" dirty="0" err="1"/>
              <a:t>Ruby</a:t>
            </a:r>
            <a:r>
              <a:rPr lang="fi-FI" dirty="0"/>
              <a:t>: Afrikasta, nainen, 27v, puhuu englantia avustavasti, ei puhu Suomea, köyhistä olosuhteista</a:t>
            </a:r>
          </a:p>
          <a:p>
            <a:pPr marL="514350" indent="-514350">
              <a:buAutoNum type="arabicPeriod"/>
            </a:pPr>
            <a:r>
              <a:rPr lang="fi-FI" dirty="0"/>
              <a:t>Marco: Etelä-Amerikasta, 60v, puhuu Suomea avustavasti, katolinen uskonto, suhteessa miehen kanssa</a:t>
            </a:r>
          </a:p>
          <a:p>
            <a:pPr marL="514350" indent="-514350">
              <a:buAutoNum type="arabicPeriod"/>
            </a:pPr>
            <a:r>
              <a:rPr lang="fi-FI" dirty="0"/>
              <a:t>Päivi: Suomalainen, nainen, pyörätuolissa, 19v</a:t>
            </a:r>
          </a:p>
          <a:p>
            <a:pPr marL="0" indent="0">
              <a:buNone/>
            </a:pPr>
            <a:endParaRPr lang="fi-FI" dirty="0"/>
          </a:p>
          <a:p>
            <a:pPr marL="514350" indent="-514350">
              <a:buAutoNum type="arabicPeriod"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514350" indent="-514350">
              <a:buAutoNum type="arabicPeriod"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628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EAB57C-8C2F-4D4A-86CE-1FAEC0BD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Keskustelu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629580-9D3F-435A-BECF-66B9686D5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Mitä ajatuksia on harjoitus herännyt? Tunteita, ajatuksia? Yllätyksiä?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Miten tarjoan apua niin, että autan lisäämään asiakkaan turvallisuuden ja vapauden tunnetta?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Samalla tavalla/eri tavalla… suhteessa mihin?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Missä/milloin oli teidän auttamistyö erittäin onnistunutta?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944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E5B145-218B-4C71-8B89-DFD3967AE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ONNISTUNEITA KOHTAAMISIA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BE6BD9-C0A2-4E38-84E8-2200E1575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Video: 42:27 – 46:34</a:t>
            </a:r>
          </a:p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dirty="0"/>
              <a:t>”oli tärkeä kuulla, että minä varmasti pärjään”</a:t>
            </a:r>
          </a:p>
          <a:p>
            <a:pPr marL="0" indent="0" algn="ctr">
              <a:buNone/>
            </a:pPr>
            <a:r>
              <a:rPr lang="fi-FI" dirty="0"/>
              <a:t>”he näyttivät minulle miten… ja minä itse tein sen!”</a:t>
            </a:r>
          </a:p>
          <a:p>
            <a:pPr marL="0" indent="0" algn="ctr">
              <a:buNone/>
            </a:pPr>
            <a:r>
              <a:rPr lang="fi-FI" dirty="0"/>
              <a:t>”he auttoivat minua oleskelulupa-asioiden kanssa”</a:t>
            </a:r>
          </a:p>
          <a:p>
            <a:pPr marL="0" indent="0" algn="ctr">
              <a:buNone/>
            </a:pPr>
            <a:r>
              <a:rPr lang="fi-FI" dirty="0"/>
              <a:t>”tapa, miten he kohtelivat minua, oli tosi hyvää”</a:t>
            </a:r>
          </a:p>
          <a:p>
            <a:pPr marL="0" indent="0" algn="ctr">
              <a:buNone/>
            </a:pPr>
            <a:r>
              <a:rPr lang="fi-FI" dirty="0"/>
              <a:t>”he kohtelivat minua tasa-arvoisesti”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431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C0EE32-95F6-4475-B35E-95B1922E8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28E1D9-EF1D-45B1-B271-CC1610EC2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800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117211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A2F6FE-4D9B-47A0-9435-EC6F2F9E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Työpajan tarkoitus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224F44-F292-496D-8F86-E289B4947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678" y="1825625"/>
            <a:ext cx="9087440" cy="4351338"/>
          </a:xfrm>
        </p:spPr>
        <p:txBody>
          <a:bodyPr/>
          <a:lstStyle/>
          <a:p>
            <a:pPr marL="0" indent="0">
              <a:buNone/>
            </a:pPr>
            <a:r>
              <a:rPr lang="fi-FI" sz="3200" dirty="0"/>
              <a:t>Työpaja tarjoaa ohjatun keskustelufoorumin kulttuurisesti sensitiivisen väkivaltatyön vaikeuksista ja onnistumisista.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809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151E34-D032-4026-B920-4F6BF1A2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Työpajan struktuuri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EC20DC-F0A7-486F-BBF3-099864F14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899"/>
            <a:ext cx="10515600" cy="48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1. NÄKYVYYS/NÄKYMÄTÖMYYS/USKOTTAVUUS</a:t>
            </a:r>
          </a:p>
          <a:p>
            <a:pPr marL="0" indent="0">
              <a:buNone/>
            </a:pPr>
            <a:r>
              <a:rPr lang="fi-FI" dirty="0"/>
              <a:t>- miten tämä kyseinen teema on nousut esiin minun/CEINAV tutkimuksissa</a:t>
            </a:r>
          </a:p>
          <a:p>
            <a:pPr marL="0" indent="0">
              <a:buNone/>
            </a:pPr>
            <a:r>
              <a:rPr lang="fi-FI" dirty="0"/>
              <a:t>- dokumenttielokuva</a:t>
            </a:r>
          </a:p>
          <a:p>
            <a:pPr marL="0" indent="0">
              <a:buNone/>
            </a:pPr>
            <a:r>
              <a:rPr lang="fi-FI" dirty="0"/>
              <a:t>- keskustelu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2. ERILAISUDEN KOHTAAMINEN </a:t>
            </a:r>
          </a:p>
          <a:p>
            <a:pPr>
              <a:buFontTx/>
              <a:buChar char="-"/>
            </a:pPr>
            <a:r>
              <a:rPr lang="fi-FI" dirty="0"/>
              <a:t>”etuoikeus kävely”- harjoitus</a:t>
            </a:r>
          </a:p>
          <a:p>
            <a:pPr>
              <a:buFontTx/>
              <a:buChar char="-"/>
            </a:pPr>
            <a:r>
              <a:rPr lang="fi-FI" dirty="0"/>
              <a:t>keskustelu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222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F827A8-BF21-4F6F-B799-B5EEE1E61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/>
              <a:t>Tutkimus: KULTTUURISENSITIIVINEN VÄKIVALTATYÖ TURVAKODISSA</a:t>
            </a: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65E5BF-E5EB-457B-A045-7C898C4F8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8"/>
            <a:ext cx="10515600" cy="46969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Mitä:</a:t>
            </a:r>
          </a:p>
          <a:p>
            <a:pPr marL="0" indent="0">
              <a:buNone/>
            </a:pPr>
            <a:r>
              <a:rPr lang="fi-FI" dirty="0"/>
              <a:t>Syrjinnän ja risteävyyden merkitys väkivaltatyössä</a:t>
            </a:r>
          </a:p>
          <a:p>
            <a:pPr marL="0" indent="0">
              <a:buNone/>
            </a:pPr>
            <a:r>
              <a:rPr lang="fi-FI" dirty="0"/>
              <a:t>Kohtaamisen merkitys muutosprosessissa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Miten:</a:t>
            </a:r>
          </a:p>
          <a:p>
            <a:pPr marL="0" indent="0">
              <a:buNone/>
            </a:pPr>
            <a:r>
              <a:rPr lang="fi-FI" dirty="0"/>
              <a:t>Autoetnografia (tutkija osana tutkittua yhteisöä, luo reflektiivistä kertomusta)</a:t>
            </a:r>
          </a:p>
          <a:p>
            <a:pPr marL="0" indent="0">
              <a:buNone/>
            </a:pPr>
            <a:r>
              <a:rPr lang="fi-FI" dirty="0"/>
              <a:t>Osallistuva havainnointi (väkivaltatyö, menetelmät, case-it, neuvottelut)</a:t>
            </a:r>
          </a:p>
          <a:p>
            <a:pPr marL="0" indent="0">
              <a:buNone/>
            </a:pPr>
            <a:r>
              <a:rPr lang="fi-FI" dirty="0"/>
              <a:t>Toimintatutkimus (</a:t>
            </a:r>
            <a:r>
              <a:rPr lang="fi-FI" dirty="0" err="1"/>
              <a:t>kultuurisesti</a:t>
            </a:r>
            <a:r>
              <a:rPr lang="fi-FI" dirty="0"/>
              <a:t> </a:t>
            </a:r>
            <a:r>
              <a:rPr lang="fi-FI" dirty="0" err="1"/>
              <a:t>sensitivisen</a:t>
            </a:r>
            <a:r>
              <a:rPr lang="fi-FI" dirty="0"/>
              <a:t> väkivaltatyön arviointi ja kehittäminen)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396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427753-4531-4567-8CD3-30966149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Cultural</a:t>
            </a:r>
            <a:r>
              <a:rPr lang="fi-FI" dirty="0"/>
              <a:t> </a:t>
            </a:r>
            <a:r>
              <a:rPr lang="fi-FI" dirty="0" err="1"/>
              <a:t>Encounters</a:t>
            </a:r>
            <a:r>
              <a:rPr lang="fi-FI" dirty="0"/>
              <a:t> in </a:t>
            </a:r>
            <a:r>
              <a:rPr lang="fi-FI" dirty="0" err="1"/>
              <a:t>Interventions</a:t>
            </a:r>
            <a:r>
              <a:rPr lang="fi-FI" dirty="0"/>
              <a:t> </a:t>
            </a:r>
            <a:r>
              <a:rPr lang="fi-FI" dirty="0" err="1"/>
              <a:t>Against</a:t>
            </a:r>
            <a:r>
              <a:rPr lang="fi-FI" dirty="0"/>
              <a:t> </a:t>
            </a:r>
            <a:r>
              <a:rPr lang="fi-FI" dirty="0" err="1"/>
              <a:t>Violence</a:t>
            </a:r>
            <a:r>
              <a:rPr lang="fi-FI" dirty="0"/>
              <a:t> (CEINAV)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370BFE-53C5-4979-BA19-94B866D3D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Saksa</a:t>
            </a:r>
            <a:r>
              <a:rPr lang="en-US" dirty="0"/>
              <a:t>, Portugal, Slovenia ja Iso-</a:t>
            </a:r>
            <a:r>
              <a:rPr lang="en-US" dirty="0" err="1"/>
              <a:t>Britania</a:t>
            </a:r>
            <a:r>
              <a:rPr lang="en-US" dirty="0"/>
              <a:t>: </a:t>
            </a:r>
            <a:r>
              <a:rPr lang="en-US" dirty="0" err="1"/>
              <a:t>uhrien</a:t>
            </a:r>
            <a:r>
              <a:rPr lang="en-US" dirty="0"/>
              <a:t>, </a:t>
            </a:r>
            <a:r>
              <a:rPr lang="en-US" dirty="0" err="1"/>
              <a:t>työntekijöiden</a:t>
            </a:r>
            <a:r>
              <a:rPr lang="en-US" dirty="0"/>
              <a:t> ja </a:t>
            </a:r>
            <a:r>
              <a:rPr lang="en-US" dirty="0" err="1"/>
              <a:t>tutkijoiden</a:t>
            </a:r>
            <a:r>
              <a:rPr lang="en-US" dirty="0"/>
              <a:t> </a:t>
            </a:r>
            <a:r>
              <a:rPr lang="en-US" dirty="0" err="1"/>
              <a:t>ääniä</a:t>
            </a:r>
            <a:r>
              <a:rPr lang="en-US" dirty="0"/>
              <a:t> </a:t>
            </a:r>
            <a:r>
              <a:rPr lang="en-US" dirty="0" err="1"/>
              <a:t>kultuurisista</a:t>
            </a:r>
            <a:r>
              <a:rPr lang="en-US" dirty="0"/>
              <a:t> </a:t>
            </a:r>
            <a:r>
              <a:rPr lang="en-US" dirty="0" err="1"/>
              <a:t>kohtaamisista</a:t>
            </a:r>
            <a:r>
              <a:rPr lang="en-US" dirty="0"/>
              <a:t> </a:t>
            </a:r>
            <a:r>
              <a:rPr lang="en-US" dirty="0" err="1"/>
              <a:t>väkivaltatyössä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fokusoitu</a:t>
            </a:r>
            <a:r>
              <a:rPr lang="en-US" dirty="0"/>
              <a:t> </a:t>
            </a:r>
            <a:r>
              <a:rPr lang="en-US" dirty="0" err="1"/>
              <a:t>lähisuhdeväkivaltaan</a:t>
            </a:r>
            <a:r>
              <a:rPr lang="en-US" dirty="0"/>
              <a:t>, </a:t>
            </a:r>
            <a:r>
              <a:rPr lang="en-US" dirty="0" err="1"/>
              <a:t>ihmiskauppaan</a:t>
            </a:r>
            <a:r>
              <a:rPr lang="en-US" dirty="0"/>
              <a:t> ja </a:t>
            </a:r>
            <a:r>
              <a:rPr lang="en-US" dirty="0" err="1"/>
              <a:t>lasten</a:t>
            </a:r>
            <a:r>
              <a:rPr lang="en-US" dirty="0"/>
              <a:t>/</a:t>
            </a:r>
            <a:r>
              <a:rPr lang="en-US" dirty="0" err="1"/>
              <a:t>nuorten</a:t>
            </a:r>
            <a:r>
              <a:rPr lang="en-US" dirty="0"/>
              <a:t> </a:t>
            </a:r>
            <a:r>
              <a:rPr lang="en-US" dirty="0" err="1"/>
              <a:t>kokeman</a:t>
            </a:r>
            <a:r>
              <a:rPr lang="en-US" dirty="0"/>
              <a:t> </a:t>
            </a:r>
            <a:r>
              <a:rPr lang="en-US" dirty="0" err="1"/>
              <a:t>väkivaltaan</a:t>
            </a:r>
            <a:r>
              <a:rPr lang="en-US" dirty="0"/>
              <a:t>)</a:t>
            </a:r>
            <a:endParaRPr lang="fi-FI" dirty="0"/>
          </a:p>
          <a:p>
            <a:pPr marL="0" indent="0">
              <a:buNone/>
            </a:pPr>
            <a:r>
              <a:rPr lang="fi-FI" dirty="0">
                <a:hlinkClick r:id="rId2"/>
              </a:rPr>
              <a:t>https://www.londonmet.ac.uk/research/centres/child-and-woman-abuse-studies-unit/projects/ceinav/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Video: </a:t>
            </a:r>
            <a:r>
              <a:rPr lang="fi-FI" dirty="0">
                <a:hlinkClick r:id="rId3"/>
              </a:rPr>
              <a:t>https://www.youtube.com/watch?v=yP0RRecc0uE&amp;feature=youtu.be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302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5C1F98-7D7E-453A-BB87-DE77CCCA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11" y="365125"/>
            <a:ext cx="11613823" cy="1325563"/>
          </a:xfrm>
        </p:spPr>
        <p:txBody>
          <a:bodyPr>
            <a:normAutofit/>
          </a:bodyPr>
          <a:lstStyle/>
          <a:p>
            <a:pPr algn="ctr"/>
            <a:r>
              <a:rPr lang="fi-FI" sz="4000" dirty="0"/>
              <a:t>VÄKIVALTAKOKEMUKSEN NÄKYVYS/NÄKYMÄTTÖMYYS JA USKOTTAVUUS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6E4A02-693E-49A3-931B-3A3271E3E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66" y="1593131"/>
            <a:ext cx="11146410" cy="5099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err="1"/>
              <a:t>Esim</a:t>
            </a:r>
            <a:r>
              <a:rPr lang="fi-FI" dirty="0"/>
              <a:t>: </a:t>
            </a:r>
          </a:p>
          <a:p>
            <a:pPr marL="0" indent="0">
              <a:buNone/>
            </a:pPr>
            <a:r>
              <a:rPr lang="fi-FI" dirty="0"/>
              <a:t>-maahanmuuttajataustainen nainen kävi useita kertoja sosiaalipalvelujen neuvonnassa, ohjattu turvakotiin vasta sen jälkeen, kun hän kieltäytyi palamaan kotiin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Videossa: …vähemmistö- ja maahanmuuttajataustaisia ei uskota, ei otetta tosissaan, työntekijät epävarmoja: sama vai erilainen kohtelu? Väkivalta ei tunnisteta, vaan selitetään kulttuurilla…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Video, 1:18 – 4:47    </a:t>
            </a:r>
            <a:r>
              <a:rPr lang="fi-FI" dirty="0">
                <a:hlinkClick r:id="rId2"/>
              </a:rPr>
              <a:t>https://youtu.be/yP0RRecc0uE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5665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C50516-E5F8-456A-AC19-5743F93A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KESKUSTELU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548598-7663-4456-A274-40A611F3B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Meidän kokemuksia?</a:t>
            </a:r>
            <a:r>
              <a:rPr lang="fi-FI" b="1" dirty="0"/>
              <a:t> </a:t>
            </a:r>
          </a:p>
          <a:p>
            <a:pPr marL="0" indent="0">
              <a:buNone/>
            </a:pPr>
            <a:r>
              <a:rPr lang="fi-FI" dirty="0"/>
              <a:t>Mikä vaikuttaa väkivaltatyötä tarvitsevan asiakkaan tunnistamiseen ja avun antamiseen jos/kun kyseessä vähemmistöt tai maahanmuuttajatausta?</a:t>
            </a:r>
          </a:p>
          <a:p>
            <a:pPr marL="0" indent="0">
              <a:buNone/>
            </a:pPr>
            <a:r>
              <a:rPr lang="fi-FI" dirty="0"/>
              <a:t>Onko meillä tapana uskoa ja ottaa tosissaan heitä?</a:t>
            </a:r>
          </a:p>
          <a:p>
            <a:pPr marL="0" indent="0">
              <a:buNone/>
            </a:pPr>
            <a:r>
              <a:rPr lang="fi-FI" dirty="0"/>
              <a:t>Haasteita ja onnistumisia?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23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6F85EB-9DB6-4B39-ACD3-809DDAC0C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Risteävyydet ja eriarvoisuus</a:t>
            </a:r>
            <a:br>
              <a:rPr lang="fi-FI" dirty="0"/>
            </a:br>
            <a:r>
              <a:rPr lang="fi-FI" sz="3200" dirty="0"/>
              <a:t>Vaikutus kohtaamiseen?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079EE4-E6B7-4155-AEEE-67C7F1EB3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Sukupuoli</a:t>
            </a:r>
          </a:p>
          <a:p>
            <a:r>
              <a:rPr lang="fi-FI" dirty="0"/>
              <a:t>Uskonto</a:t>
            </a:r>
          </a:p>
          <a:p>
            <a:r>
              <a:rPr lang="fi-FI" dirty="0"/>
              <a:t>Etnisyys</a:t>
            </a:r>
          </a:p>
          <a:p>
            <a:r>
              <a:rPr lang="fi-FI" dirty="0"/>
              <a:t>Rotu</a:t>
            </a:r>
          </a:p>
          <a:p>
            <a:r>
              <a:rPr lang="fi-FI" dirty="0"/>
              <a:t>Yhteiskuntaluokka</a:t>
            </a:r>
          </a:p>
          <a:p>
            <a:r>
              <a:rPr lang="fi-FI" dirty="0"/>
              <a:t>Sairaus/vamma</a:t>
            </a:r>
          </a:p>
          <a:p>
            <a:r>
              <a:rPr lang="fi-FI" dirty="0"/>
              <a:t>Seksuaalisuus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4604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B648F5-B8C1-4D9F-9CC1-75F95499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052711-1536-4B90-8A66-B891C846C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Viisi ryhmä, noin 4hkl/ryhmä</a:t>
            </a:r>
          </a:p>
          <a:p>
            <a:r>
              <a:rPr lang="fi-FI" dirty="0"/>
              <a:t>Jokainen ryhmä saa nukke, kuvitteellinen identiteetti</a:t>
            </a:r>
          </a:p>
          <a:p>
            <a:r>
              <a:rPr lang="fi-FI" dirty="0"/>
              <a:t>Luen sarjan väittämiä ja kun nämä sopivat teihin, astukaa eteenpäin. Jos ei sovi, astukaa taaksepäin. </a:t>
            </a:r>
          </a:p>
        </p:txBody>
      </p:sp>
    </p:spTree>
    <p:extLst>
      <p:ext uri="{BB962C8B-B14F-4D97-AF65-F5344CB8AC3E}">
        <p14:creationId xmlns:p14="http://schemas.microsoft.com/office/powerpoint/2010/main" val="392674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5070</TotalTime>
  <Words>527</Words>
  <Application>Microsoft Office PowerPoint</Application>
  <PresentationFormat>Laajakuva</PresentationFormat>
  <Paragraphs>89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Kulttuurisensitiivinen väkivaltatyö -työpaja </vt:lpstr>
      <vt:lpstr>Työpajan tarkoitus</vt:lpstr>
      <vt:lpstr>Työpajan struktuuri</vt:lpstr>
      <vt:lpstr>Tutkimus: KULTTUURISENSITIIVINEN VÄKIVALTATYÖ TURVAKODISSA</vt:lpstr>
      <vt:lpstr>Cultural Encounters in Interventions Against Violence (CEINAV)</vt:lpstr>
      <vt:lpstr>VÄKIVALTAKOKEMUKSEN NÄKYVYS/NÄKYMÄTTÖMYYS JA USKOTTAVUUS </vt:lpstr>
      <vt:lpstr>KESKUSTELU</vt:lpstr>
      <vt:lpstr>Risteävyydet ja eriarvoisuus Vaikutus kohtaamiseen?</vt:lpstr>
      <vt:lpstr>PowerPoint-esitys</vt:lpstr>
      <vt:lpstr>ETUOIKEUSKÄVELY- HARJOITUS</vt:lpstr>
      <vt:lpstr>Keskustelu</vt:lpstr>
      <vt:lpstr>ONNISTUNEITA KOHTAAMISIA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Kulttuurisensitiiven väkivaltatyö -työpaja </dc:title>
  <dc:creator>Omistaja</dc:creator>
  <cp:lastModifiedBy>Omistaja</cp:lastModifiedBy>
  <cp:revision>46</cp:revision>
  <dcterms:created xsi:type="dcterms:W3CDTF">2019-08-17T12:37:27Z</dcterms:created>
  <dcterms:modified xsi:type="dcterms:W3CDTF">2019-08-26T07:12:31Z</dcterms:modified>
</cp:coreProperties>
</file>