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84" r:id="rId6"/>
    <p:sldMasterId id="2147483696" r:id="rId7"/>
    <p:sldMasterId id="2147483660" r:id="rId8"/>
  </p:sldMasterIdLst>
  <p:notesMasterIdLst>
    <p:notesMasterId r:id="rId25"/>
  </p:notesMasterIdLst>
  <p:sldIdLst>
    <p:sldId id="256" r:id="rId9"/>
    <p:sldId id="518" r:id="rId10"/>
    <p:sldId id="502" r:id="rId11"/>
    <p:sldId id="295" r:id="rId12"/>
    <p:sldId id="612" r:id="rId13"/>
    <p:sldId id="582" r:id="rId14"/>
    <p:sldId id="555" r:id="rId15"/>
    <p:sldId id="615" r:id="rId16"/>
    <p:sldId id="613" r:id="rId17"/>
    <p:sldId id="614" r:id="rId18"/>
    <p:sldId id="540" r:id="rId19"/>
    <p:sldId id="484" r:id="rId20"/>
    <p:sldId id="300" r:id="rId21"/>
    <p:sldId id="563" r:id="rId22"/>
    <p:sldId id="611" r:id="rId23"/>
    <p:sldId id="267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040"/>
    <a:srgbClr val="FFC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F4CD9-6642-1E4D-9F53-9E5FC90F1DF5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C8AD-7E3B-1744-AFCA-AF7FC7D2A8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51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VIDEO 3 TÄMÄN DIAN JÄLKEEN!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D267-EF6B-1C43-A7F6-B0E60C0B234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78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1D492-5172-6876-FD3A-225D1896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2412"/>
          </a:xfrm>
        </p:spPr>
        <p:txBody>
          <a:bodyPr anchor="b"/>
          <a:lstStyle>
            <a:lvl1pPr algn="ctr">
              <a:defRPr sz="6000">
                <a:solidFill>
                  <a:srgbClr val="FFC537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7D32DF-8B8C-B046-52D9-3479ED7C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77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DE142-C37E-DD75-20CE-427D20A8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B91DC-0B62-A5A8-6282-E633273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49D7C-A74C-5677-D6A1-EB9E1F4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4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FC960-643C-6198-560B-F54977F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2CCBE0-2C08-CBF7-5D13-7AA1535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CAF3D-C08F-6CA1-7A64-4AFAA21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1A4CCE-21C8-23B9-4ABC-9730B16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587374-220F-97B0-BD3E-6890578A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98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BEA74-D50D-4AA2-55CC-400F1D20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F348D1-036B-5433-BB27-5E2324B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5DC4A-D00C-F521-F236-39400A79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F7582-4C06-B03D-263A-C3AE1784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07EAA-FA12-A246-B5B0-4A7C18A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30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1D492-5172-6876-FD3A-225D1896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2412"/>
          </a:xfrm>
        </p:spPr>
        <p:txBody>
          <a:bodyPr anchor="b"/>
          <a:lstStyle>
            <a:lvl1pPr algn="ctr">
              <a:defRPr sz="6000">
                <a:solidFill>
                  <a:srgbClr val="FFC537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7D32DF-8B8C-B046-52D9-3479ED7C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77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DE142-C37E-DD75-20CE-427D20A8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B91DC-0B62-A5A8-6282-E633273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49D7C-A74C-5677-D6A1-EB9E1F4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31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73A90-E097-12DB-C3C5-57EDED7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844DA-051F-1191-3B72-FF98BF42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9E206-B5C7-A8A7-BFF9-3F41CA0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9D294-1E92-E117-CF9C-90E657C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75D3F-2685-8413-9144-F218F81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2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B320E-A1A0-2C3C-408C-00768D1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9D5E3F-7E74-910C-6DBB-955F8E44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5D3A18-E73D-9B0F-2298-8E13431B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75DA3-1649-0F39-B16E-6B57F89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F0CE9-75FE-17E7-FC00-8C8C8D8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22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6A6D-AE04-C704-B2E1-BA1E26B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D46D8-8BE4-F78E-C928-E8A624E6D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FDCC6-C4D7-E6BC-F858-A7831526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33B5A1-2DD8-A02E-6F69-7A195D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A5294E-1595-01CE-FE08-6F32E0C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28816C-690A-596C-E1DF-34C15E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1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C1634-7126-EBBA-ECFC-E2F4FB0A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9D1F-1EAC-0160-9E2C-70FEA879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7AC86-41B8-0D6E-03BE-36D99AEC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607719-76A0-7A55-5866-6BBE4F9D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448F22-B2C7-533B-AB02-F0E05DF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687E5F-C7AE-FD6F-38DA-A4B0435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38E523-024B-4308-9FF3-3FEF0CF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C7CC1B-666E-79F8-0D0F-07DFC55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54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3FE77-7446-241A-D75A-5A3920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3AEE11-32C5-49C3-952E-75E4D9E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C9FD2A-C21B-AC99-160F-57A4C38F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1686C-E6D2-E798-3D65-706AE11C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454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2F237A-7C2E-7367-4230-B25FCA4A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CFD9B-18EA-B2A7-2A7C-67AA3F3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F81A9-4F48-A56F-1189-82DAFEC6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8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E9BCE-B2CF-C6D8-FC9A-94C3574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9425-A0A8-C00E-FB8E-EF29947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953EB-0958-CB2F-4B58-D95426F6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13811-6CB4-2C61-58FC-E3006D5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747C0-9C11-AFCA-0AC8-51B0D42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588FC1-39C9-A471-EC1A-B0B698D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97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73A90-E097-12DB-C3C5-57EDED7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844DA-051F-1191-3B72-FF98BF42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9E206-B5C7-A8A7-BFF9-3F41CA0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9D294-1E92-E117-CF9C-90E657C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75D3F-2685-8413-9144-F218F81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74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43DD-03CA-04F9-65E6-B8DE778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58B5F50-DBCF-DCD6-7745-1BC3724C1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EAB51F-1CA2-0081-DACE-87B411D5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C26F53-3107-596B-26C2-11924B3B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2C2600-00F1-CBFA-93AB-5D3500CD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9219F3-F2FB-92EF-F618-8BFCD11E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72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FC960-643C-6198-560B-F54977F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2CCBE0-2C08-CBF7-5D13-7AA1535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CAF3D-C08F-6CA1-7A64-4AFAA21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1A4CCE-21C8-23B9-4ABC-9730B16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587374-220F-97B0-BD3E-6890578A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41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BEA74-D50D-4AA2-55CC-400F1D20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F348D1-036B-5433-BB27-5E2324B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5DC4A-D00C-F521-F236-39400A79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F7582-4C06-B03D-263A-C3AE1784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07EAA-FA12-A246-B5B0-4A7C18A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261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1D492-5172-6876-FD3A-225D1896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2412"/>
          </a:xfrm>
        </p:spPr>
        <p:txBody>
          <a:bodyPr anchor="b"/>
          <a:lstStyle>
            <a:lvl1pPr algn="ctr">
              <a:defRPr sz="6000">
                <a:solidFill>
                  <a:srgbClr val="FFC537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7D32DF-8B8C-B046-52D9-3479ED7C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77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DE142-C37E-DD75-20CE-427D20A8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B91DC-0B62-A5A8-6282-E633273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49D7C-A74C-5677-D6A1-EB9E1F4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553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73A90-E097-12DB-C3C5-57EDED7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844DA-051F-1191-3B72-FF98BF42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9E206-B5C7-A8A7-BFF9-3F41CA0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9D294-1E92-E117-CF9C-90E657C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75D3F-2685-8413-9144-F218F81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4028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B320E-A1A0-2C3C-408C-00768D1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9D5E3F-7E74-910C-6DBB-955F8E44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5D3A18-E73D-9B0F-2298-8E13431B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75DA3-1649-0F39-B16E-6B57F89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F0CE9-75FE-17E7-FC00-8C8C8D8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4066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6A6D-AE04-C704-B2E1-BA1E26B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D46D8-8BE4-F78E-C928-E8A624E6D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FDCC6-C4D7-E6BC-F858-A7831526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33B5A1-2DD8-A02E-6F69-7A195D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A5294E-1595-01CE-FE08-6F32E0C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28816C-690A-596C-E1DF-34C15E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295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C1634-7126-EBBA-ECFC-E2F4FB0A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9D1F-1EAC-0160-9E2C-70FEA879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7AC86-41B8-0D6E-03BE-36D99AEC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607719-76A0-7A55-5866-6BBE4F9D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448F22-B2C7-533B-AB02-F0E05DF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687E5F-C7AE-FD6F-38DA-A4B0435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38E523-024B-4308-9FF3-3FEF0CF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C7CC1B-666E-79F8-0D0F-07DFC55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753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3FE77-7446-241A-D75A-5A3920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3AEE11-32C5-49C3-952E-75E4D9E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C9FD2A-C21B-AC99-160F-57A4C38F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1686C-E6D2-E798-3D65-706AE11C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396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2F237A-7C2E-7367-4230-B25FCA4A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CFD9B-18EA-B2A7-2A7C-67AA3F3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F81A9-4F48-A56F-1189-82DAFEC6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99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B320E-A1A0-2C3C-408C-00768D1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9D5E3F-7E74-910C-6DBB-955F8E44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5D3A18-E73D-9B0F-2298-8E13431B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75DA3-1649-0F39-B16E-6B57F89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F0CE9-75FE-17E7-FC00-8C8C8D8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773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E9BCE-B2CF-C6D8-FC9A-94C3574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9425-A0A8-C00E-FB8E-EF29947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953EB-0958-CB2F-4B58-D95426F6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13811-6CB4-2C61-58FC-E3006D5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747C0-9C11-AFCA-0AC8-51B0D42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588FC1-39C9-A471-EC1A-B0B698D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322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43DD-03CA-04F9-65E6-B8DE778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58B5F50-DBCF-DCD6-7745-1BC3724C1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EAB51F-1CA2-0081-DACE-87B411D5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C26F53-3107-596B-26C2-11924B3B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2C2600-00F1-CBFA-93AB-5D3500CD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9219F3-F2FB-92EF-F618-8BFCD11E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867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FC960-643C-6198-560B-F54977F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2CCBE0-2C08-CBF7-5D13-7AA1535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CAF3D-C08F-6CA1-7A64-4AFAA21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1A4CCE-21C8-23B9-4ABC-9730B16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587374-220F-97B0-BD3E-6890578A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341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BEA74-D50D-4AA2-55CC-400F1D20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F348D1-036B-5433-BB27-5E2324B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5DC4A-D00C-F521-F236-39400A79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F7582-4C06-B03D-263A-C3AE1784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07EAA-FA12-A246-B5B0-4A7C18A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941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1D492-5172-6876-FD3A-225D1896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2412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7D32DF-8B8C-B046-52D9-3479ED7C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779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DE142-C37E-DD75-20CE-427D20A8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B91DC-0B62-A5A8-6282-E633273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49D7C-A74C-5677-D6A1-EB9E1F4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375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73A90-E097-12DB-C3C5-57EDED7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844DA-051F-1191-3B72-FF98BF42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9E206-B5C7-A8A7-BFF9-3F41CA0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9D294-1E92-E117-CF9C-90E657C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75D3F-2685-8413-9144-F218F81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982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B320E-A1A0-2C3C-408C-00768D1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9D5E3F-7E74-910C-6DBB-955F8E44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5D3A18-E73D-9B0F-2298-8E13431B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75DA3-1649-0F39-B16E-6B57F89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F0CE9-75FE-17E7-FC00-8C8C8D8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291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6A6D-AE04-C704-B2E1-BA1E26B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D46D8-8BE4-F78E-C928-E8A624E6D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FDCC6-C4D7-E6BC-F858-A7831526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33B5A1-2DD8-A02E-6F69-7A195D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A5294E-1595-01CE-FE08-6F32E0C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28816C-690A-596C-E1DF-34C15E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C1634-7126-EBBA-ECFC-E2F4FB0A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9D1F-1EAC-0160-9E2C-70FEA879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7AC86-41B8-0D6E-03BE-36D99AEC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607719-76A0-7A55-5866-6BBE4F9D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448F22-B2C7-533B-AB02-F0E05DF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687E5F-C7AE-FD6F-38DA-A4B0435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38E523-024B-4308-9FF3-3FEF0CF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C7CC1B-666E-79F8-0D0F-07DFC55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7199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3FE77-7446-241A-D75A-5A3920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3AEE11-32C5-49C3-952E-75E4D9E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C9FD2A-C21B-AC99-160F-57A4C38F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1686C-E6D2-E798-3D65-706AE11C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76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6A6D-AE04-C704-B2E1-BA1E26B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D46D8-8BE4-F78E-C928-E8A624E6D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FDCC6-C4D7-E6BC-F858-A7831526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33B5A1-2DD8-A02E-6F69-7A195D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A5294E-1595-01CE-FE08-6F32E0C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28816C-690A-596C-E1DF-34C15E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523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2F237A-7C2E-7367-4230-B25FCA4A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CFD9B-18EA-B2A7-2A7C-67AA3F3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F81A9-4F48-A56F-1189-82DAFEC6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441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E9BCE-B2CF-C6D8-FC9A-94C3574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9425-A0A8-C00E-FB8E-EF29947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953EB-0958-CB2F-4B58-D95426F6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13811-6CB4-2C61-58FC-E3006D5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747C0-9C11-AFCA-0AC8-51B0D42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588FC1-39C9-A471-EC1A-B0B698D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924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43DD-03CA-04F9-65E6-B8DE778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58B5F50-DBCF-DCD6-7745-1BC3724C1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EAB51F-1CA2-0081-DACE-87B411D5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C26F53-3107-596B-26C2-11924B3B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2C2600-00F1-CBFA-93AB-5D3500CD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9219F3-F2FB-92EF-F618-8BFCD11E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11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FC960-643C-6198-560B-F54977F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2CCBE0-2C08-CBF7-5D13-7AA1535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CAF3D-C08F-6CA1-7A64-4AFAA21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1A4CCE-21C8-23B9-4ABC-9730B16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587374-220F-97B0-BD3E-6890578A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728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BEA74-D50D-4AA2-55CC-400F1D20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F348D1-036B-5433-BB27-5E2324B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5DC4A-D00C-F521-F236-39400A79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F7582-4C06-B03D-263A-C3AE1784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07EAA-FA12-A246-B5B0-4A7C18A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344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1D492-5172-6876-FD3A-225D1896C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7D32DF-8B8C-B046-52D9-3479ED7C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DE142-C37E-DD75-20CE-427D20A8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3B91DC-0B62-A5A8-6282-E633273C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49D7C-A74C-5677-D6A1-EB9E1F47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33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73A90-E097-12DB-C3C5-57EDED7B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D844DA-051F-1191-3B72-FF98BF42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9E206-B5C7-A8A7-BFF9-3F41CA0B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99D294-1E92-E117-CF9C-90E657C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475D3F-2685-8413-9144-F218F819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58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B320E-A1A0-2C3C-408C-00768D14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9D5E3F-7E74-910C-6DBB-955F8E44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5D3A18-E73D-9B0F-2298-8E13431B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375DA3-1649-0F39-B16E-6B57F893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DF0CE9-75FE-17E7-FC00-8C8C8D8C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479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2A6A6D-AE04-C704-B2E1-BA1E26B0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AD46D8-8BE4-F78E-C928-E8A624E6D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FFDCC6-C4D7-E6BC-F858-A78315263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33B5A1-2DD8-A02E-6F69-7A195DE9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A5294E-1595-01CE-FE08-6F32E0C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28816C-690A-596C-E1DF-34C15E0D2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031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C1634-7126-EBBA-ECFC-E2F4FB0A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9D1F-1EAC-0160-9E2C-70FEA879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7AC86-41B8-0D6E-03BE-36D99AEC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607719-76A0-7A55-5866-6BBE4F9D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448F22-B2C7-533B-AB02-F0E05DF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687E5F-C7AE-FD6F-38DA-A4B0435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38E523-024B-4308-9FF3-3FEF0CF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C7CC1B-666E-79F8-0D0F-07DFC55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61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1C1634-7126-EBBA-ECFC-E2F4FB0A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AA89D1F-1EAC-0160-9E2C-70FEA879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27AC86-41B8-0D6E-03BE-36D99AEC2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607719-76A0-7A55-5866-6BBE4F9D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448F22-B2C7-533B-AB02-F0E05DF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0687E5F-C7AE-FD6F-38DA-A4B04352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038E523-024B-4308-9FF3-3FEF0CF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7C7CC1B-666E-79F8-0D0F-07DFC552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153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3FE77-7446-241A-D75A-5A3920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3AEE11-32C5-49C3-952E-75E4D9E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C9FD2A-C21B-AC99-160F-57A4C38F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1686C-E6D2-E798-3D65-706AE11C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486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2F237A-7C2E-7367-4230-B25FCA4A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CFD9B-18EA-B2A7-2A7C-67AA3F3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F81A9-4F48-A56F-1189-82DAFEC6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11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E9BCE-B2CF-C6D8-FC9A-94C3574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9425-A0A8-C00E-FB8E-EF29947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953EB-0958-CB2F-4B58-D95426F6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13811-6CB4-2C61-58FC-E3006D5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747C0-9C11-AFCA-0AC8-51B0D42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588FC1-39C9-A471-EC1A-B0B698D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87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43DD-03CA-04F9-65E6-B8DE778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58B5F50-DBCF-DCD6-7745-1BC3724C1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EAB51F-1CA2-0081-DACE-87B411D5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C26F53-3107-596B-26C2-11924B3B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2C2600-00F1-CBFA-93AB-5D3500CD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9219F3-F2FB-92EF-F618-8BFCD11E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0917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0FC960-643C-6198-560B-F54977FC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2CCBE0-2C08-CBF7-5D13-7AA1535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8CAF3D-C08F-6CA1-7A64-4AFAA212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1A4CCE-21C8-23B9-4ABC-9730B16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587374-220F-97B0-BD3E-6890578A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60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1BEA74-D50D-4AA2-55CC-400F1D20D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F348D1-036B-5433-BB27-5E2324B74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F5DC4A-D00C-F521-F236-39400A79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F7582-4C06-B03D-263A-C3AE1784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F07EAA-FA12-A246-B5B0-4A7C18AF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53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63FE77-7446-241A-D75A-5A3920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C3AEE11-32C5-49C3-952E-75E4D9E9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9C9FD2A-C21B-AC99-160F-57A4C38F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31686C-E6D2-E798-3D65-706AE11C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2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2F237A-7C2E-7367-4230-B25FCA4A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2CFD9B-18EA-B2A7-2A7C-67AA3F3C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ECF81A9-4F48-A56F-1189-82DAFEC6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42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CE9BCE-B2CF-C6D8-FC9A-94C3574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B9425-A0A8-C00E-FB8E-EF299475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86953EB-0958-CB2F-4B58-D95426F6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D13811-6CB4-2C61-58FC-E3006D5E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9C747C0-9C11-AFCA-0AC8-51B0D42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588FC1-39C9-A471-EC1A-B0B698DB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4643DD-03CA-04F9-65E6-B8DE778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58B5F50-DBCF-DCD6-7745-1BC3724C1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AEAB51F-1CA2-0081-DACE-87B411D5F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C26F53-3107-596B-26C2-11924B3B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37C69-581E-2B4B-975B-8FD8E460124F}" type="datetimeFigureOut">
              <a:rPr lang="fi-FI" smtClean="0"/>
              <a:t>29.11.2024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2C2600-00F1-CBFA-93AB-5D3500CD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9219F3-F2FB-92EF-F618-8BFCD11E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29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EE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piha-, tyttö, vaate&#10;&#10;Kuvaus luotu automaattisesti">
            <a:extLst>
              <a:ext uri="{FF2B5EF4-FFF2-40B4-BE49-F238E27FC236}">
                <a16:creationId xmlns:a16="http://schemas.microsoft.com/office/drawing/2014/main" id="{666DE9F5-358A-9305-63EB-824FC5442A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79801"/>
            <a:ext cx="12192000" cy="705210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351D3F-77C8-EF83-6AC6-4C429D8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3FFE12-18F5-5EE6-2D9E-F5FCCEB8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1AD61-33B5-BD77-7EB3-3F873146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56F6F2-275B-FACD-40DF-78D79A70B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CC90-8E3D-18C8-880D-AD8A0A08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20A4079D-410D-E462-2A78-AB7746307B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02748" y="5651034"/>
            <a:ext cx="5246768" cy="1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53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EE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henkilö, piha-, vaate, puu&#10;&#10;Kuvaus luotu automaattisesti">
            <a:extLst>
              <a:ext uri="{FF2B5EF4-FFF2-40B4-BE49-F238E27FC236}">
                <a16:creationId xmlns:a16="http://schemas.microsoft.com/office/drawing/2014/main" id="{00E725CF-8EAD-6EC5-1950-470DB2999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425" b="9702"/>
          <a:stretch/>
        </p:blipFill>
        <p:spPr>
          <a:xfrm>
            <a:off x="-1" y="0"/>
            <a:ext cx="12265137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351D3F-77C8-EF83-6AC6-4C429D8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3FFE12-18F5-5EE6-2D9E-F5FCCEB8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1AD61-33B5-BD77-7EB3-3F873146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56F6F2-275B-FACD-40DF-78D79A70B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CC90-8E3D-18C8-880D-AD8A0A08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20A4079D-410D-E462-2A78-AB7746307B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5620732"/>
            <a:ext cx="5246768" cy="1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53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EE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iha-, taivas, vaate, henkilö&#10;&#10;Kuvaus luotu automaattisesti">
            <a:extLst>
              <a:ext uri="{FF2B5EF4-FFF2-40B4-BE49-F238E27FC236}">
                <a16:creationId xmlns:a16="http://schemas.microsoft.com/office/drawing/2014/main" id="{DAE2FED0-71B2-E7E1-F640-65D5E6754D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523"/>
            <a:ext cx="12192000" cy="6863046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351D3F-77C8-EF83-6AC6-4C429D8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3FFE12-18F5-5EE6-2D9E-F5FCCEB8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1AD61-33B5-BD77-7EB3-3F873146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56F6F2-275B-FACD-40DF-78D79A70B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CC90-8E3D-18C8-880D-AD8A0A08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20A4079D-410D-E462-2A78-AB7746307B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02748" y="5651034"/>
            <a:ext cx="5246768" cy="10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5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C53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EE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ha-, ruoho, taivas, henkilö&#10;&#10;Kuvaus luotu automaattisesti">
            <a:extLst>
              <a:ext uri="{FF2B5EF4-FFF2-40B4-BE49-F238E27FC236}">
                <a16:creationId xmlns:a16="http://schemas.microsoft.com/office/drawing/2014/main" id="{EEAAC73A-A0EB-4ECC-9DE1-72365D37A9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7633252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351D3F-77C8-EF83-6AC6-4C429D8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3FFE12-18F5-5EE6-2D9E-F5FCCEB8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52346"/>
            <a:ext cx="10515600" cy="336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1AD61-33B5-BD77-7EB3-3F873146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56F6F2-275B-FACD-40DF-78D79A70B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CC90-8E3D-18C8-880D-AD8A0A08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20A4079D-410D-E462-2A78-AB7746307B7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237616"/>
            <a:ext cx="5181090" cy="1038691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F5CC2100-AA2E-F403-2DAD-11B4093BD32B}"/>
              </a:ext>
            </a:extLst>
          </p:cNvPr>
          <p:cNvSpPr txBox="1"/>
          <p:nvPr userDrawn="1"/>
        </p:nvSpPr>
        <p:spPr>
          <a:xfrm>
            <a:off x="6400800" y="-857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09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EEE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B351D3F-77C8-EF83-6AC6-4C429D862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3FFE12-18F5-5EE6-2D9E-F5FCCEB8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71AD61-33B5-BD77-7EB3-3F873146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194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56F6F2-275B-FACD-40DF-78D79A70B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0FCC90-8E3D-18C8-880D-AD8A0A08EA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981E-733F-874F-BF62-6D0E0497A0C8}" type="slidenum">
              <a:rPr lang="fi-FI" smtClean="0"/>
              <a:t>‹#›</a:t>
            </a:fld>
            <a:endParaRPr lang="fi-FI"/>
          </a:p>
        </p:txBody>
      </p:sp>
      <p:pic>
        <p:nvPicPr>
          <p:cNvPr id="16" name="Kuva 15" descr="Kuva, joka sisältää kohteen Fontti, teksti, kuvakaappaus, Grafiikka&#10;&#10;Kuvaus luotu automaattisesti">
            <a:extLst>
              <a:ext uri="{FF2B5EF4-FFF2-40B4-BE49-F238E27FC236}">
                <a16:creationId xmlns:a16="http://schemas.microsoft.com/office/drawing/2014/main" id="{20A4079D-410D-E462-2A78-AB7746307B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051175"/>
            <a:ext cx="2785956" cy="5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B60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23ADD-23FF-A4E1-076B-B39B75B6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7463"/>
            <a:ext cx="9144000" cy="279241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MITEN TUKEA VANHEMMUUTTA, KUN TAUSTALLA NEPSYHAASTEITA?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A9D41-AF69-F0DD-5394-058C7FA0A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2587"/>
            <a:ext cx="9144000" cy="1377950"/>
          </a:xfrm>
        </p:spPr>
        <p:txBody>
          <a:bodyPr/>
          <a:lstStyle/>
          <a:p>
            <a:r>
              <a:rPr lang="fi-FI" dirty="0"/>
              <a:t>VAUVAFOORUMI 20.11.2024</a:t>
            </a:r>
          </a:p>
          <a:p>
            <a:r>
              <a:rPr lang="fi-FI" dirty="0"/>
              <a:t>Satu Deraz</a:t>
            </a:r>
          </a:p>
          <a:p>
            <a:r>
              <a:rPr lang="fi-FI" dirty="0"/>
              <a:t>Vakauttava perhepsykoterapeutti</a:t>
            </a:r>
          </a:p>
        </p:txBody>
      </p:sp>
    </p:spTree>
    <p:extLst>
      <p:ext uri="{BB962C8B-B14F-4D97-AF65-F5344CB8AC3E}">
        <p14:creationId xmlns:p14="http://schemas.microsoft.com/office/powerpoint/2010/main" val="377083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1A6E4E-711E-695F-9FDF-524B6B38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175939"/>
            <a:ext cx="11122572" cy="1095813"/>
          </a:xfrm>
        </p:spPr>
        <p:txBody>
          <a:bodyPr/>
          <a:lstStyle/>
          <a:p>
            <a:r>
              <a:rPr lang="fi-FI" dirty="0"/>
              <a:t>HYVÄ HUOMIOIDA TYÖSKENTELYSSÄ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24C816-7A04-5629-3D4E-D1767351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124607"/>
            <a:ext cx="11017468" cy="4842150"/>
          </a:xfrm>
        </p:spPr>
        <p:txBody>
          <a:bodyPr>
            <a:normAutofit fontScale="70000" lnSpcReduction="20000"/>
          </a:bodyPr>
          <a:lstStyle/>
          <a:p>
            <a:r>
              <a:rPr lang="fi-FI" sz="3100" dirty="0"/>
              <a:t>Vanhempien tärkeää löytää sellaisia tapoja kasvattaa, jotka auttavat lasta kokemaan turvallista kiintymystä ja kehittävät lapsen joustavuutta (</a:t>
            </a:r>
            <a:r>
              <a:rPr lang="fi-FI" sz="3100" dirty="0" err="1"/>
              <a:t>resilienssiä</a:t>
            </a:r>
            <a:r>
              <a:rPr lang="fi-FI" sz="3100" dirty="0"/>
              <a:t>) ja emotionaalista terveyttä</a:t>
            </a:r>
          </a:p>
          <a:p>
            <a:r>
              <a:rPr lang="fi-FI" sz="3100" dirty="0"/>
              <a:t>Rohkaistaan aikuista huolehtimaan itsestään ja omasta jaksamisestaan, mikä myös tärkeä osa lapsen turvallisuuden tunteen rakentamista (aikuinen kykenisi pysymään sietoikkunassa ja säätelemään itseään)</a:t>
            </a:r>
          </a:p>
          <a:p>
            <a:r>
              <a:rPr lang="fi-FI" sz="3100" dirty="0"/>
              <a:t>Vanhemman ja lapsen välistä yhteyttä korostetaan ennen käyttäytymisen korjaamista. Tällä tavalla lapsen luottamus ja turvallisuudentunne kasvavat. </a:t>
            </a:r>
          </a:p>
          <a:p>
            <a:r>
              <a:rPr lang="fi-FI" sz="3100" dirty="0"/>
              <a:t>PACE-/PLACE-asenteen käyttäminen vanhemmuuden ja vanhemman tukemisen asenteena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PACE-asenne ratkaisevan tärkeä, kun pyritään tukemaan turvallista kiintymystä</a:t>
            </a:r>
          </a:p>
          <a:p>
            <a:pPr lvl="1"/>
            <a:r>
              <a:rPr lang="fi-FI" sz="2800" dirty="0">
                <a:solidFill>
                  <a:schemeClr val="tx1"/>
                </a:solidFill>
              </a:rPr>
              <a:t>Hyödyllistä myös lapsen yleisen kehittymisen kannalta</a:t>
            </a:r>
            <a:endParaRPr lang="fi-FI" sz="2300" i="1" dirty="0"/>
          </a:p>
          <a:p>
            <a:pPr marL="0" lvl="0" indent="0">
              <a:buSzPct val="45000"/>
              <a:buNone/>
            </a:pPr>
            <a:r>
              <a:rPr lang="fi-FI" b="1" dirty="0">
                <a:solidFill>
                  <a:schemeClr val="tx1"/>
                </a:solidFill>
              </a:rPr>
              <a:t>	LEIKKISYYS</a:t>
            </a:r>
            <a:r>
              <a:rPr lang="fi-FI" dirty="0">
                <a:solidFill>
                  <a:schemeClr val="tx1"/>
                </a:solidFill>
              </a:rPr>
              <a:t>: kepeys, huumori, avoimuus toisen aloitteille</a:t>
            </a:r>
          </a:p>
          <a:p>
            <a:pPr marL="0" lvl="0" indent="0">
              <a:buSzPct val="45000"/>
              <a:buNone/>
            </a:pPr>
            <a:r>
              <a:rPr lang="fi-FI" b="1" dirty="0">
                <a:solidFill>
                  <a:schemeClr val="tx1"/>
                </a:solidFill>
              </a:rPr>
              <a:t>	HYVÄKSYNTÄ</a:t>
            </a:r>
            <a:r>
              <a:rPr lang="fi-FI" dirty="0">
                <a:solidFill>
                  <a:schemeClr val="tx1"/>
                </a:solidFill>
              </a:rPr>
              <a:t>: lapsen hyväksyminen kokonaisena, ehdoitta</a:t>
            </a:r>
          </a:p>
          <a:p>
            <a:pPr marL="0" lvl="0" indent="0">
              <a:buSzPct val="45000"/>
              <a:buNone/>
            </a:pPr>
            <a:r>
              <a:rPr lang="fi-FI" b="1" dirty="0">
                <a:solidFill>
                  <a:schemeClr val="tx1"/>
                </a:solidFill>
              </a:rPr>
              <a:t>	UTELIAISUUS</a:t>
            </a:r>
            <a:r>
              <a:rPr lang="fi-FI" dirty="0">
                <a:solidFill>
                  <a:schemeClr val="tx1"/>
                </a:solidFill>
              </a:rPr>
              <a:t>: ”onkiminen” ilman ennakkoasennetta ja tuomitsemista</a:t>
            </a:r>
          </a:p>
          <a:p>
            <a:pPr marL="0" lvl="0" indent="0">
              <a:buSzPct val="45000"/>
              <a:buNone/>
            </a:pPr>
            <a:r>
              <a:rPr lang="fi-FI" b="1" dirty="0">
                <a:solidFill>
                  <a:schemeClr val="tx1"/>
                </a:solidFill>
              </a:rPr>
              <a:t>	EMPATIA</a:t>
            </a:r>
            <a:r>
              <a:rPr lang="fi-FI" dirty="0">
                <a:solidFill>
                  <a:schemeClr val="tx1"/>
                </a:solidFill>
              </a:rPr>
              <a:t>: lapsen ymmärtäminen hänen saappaisiinsa asettumisen kautta</a:t>
            </a:r>
          </a:p>
          <a:p>
            <a:endParaRPr lang="fi-FI" sz="2800" dirty="0"/>
          </a:p>
          <a:p>
            <a:pPr lvl="2"/>
            <a:endParaRPr lang="fi-FI" sz="2800" dirty="0"/>
          </a:p>
          <a:p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83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8A2D96-31D9-FE92-3756-3616C133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143640"/>
            <a:ext cx="10597055" cy="1074792"/>
          </a:xfrm>
        </p:spPr>
        <p:txBody>
          <a:bodyPr/>
          <a:lstStyle/>
          <a:p>
            <a:r>
              <a:rPr lang="fi-FI" dirty="0"/>
              <a:t>SANANEN HÄPEÄSTÄ JA SEN SÄÄTELYSTÄ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75B8A-8FB8-C639-39AF-E5DAA9FF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093077"/>
            <a:ext cx="10870324" cy="4936742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rgbClr val="000000"/>
                </a:solidFill>
                <a:effectLst/>
              </a:rPr>
              <a:t>Häpeä rauhoittuu, kun sitä kannatellaan myötätuntoisessa ja turvallisessa vuorovaikutuksessa</a:t>
            </a:r>
          </a:p>
          <a:p>
            <a:r>
              <a:rPr lang="fi-FI" sz="3200" dirty="0">
                <a:solidFill>
                  <a:srgbClr val="000000"/>
                </a:solidFill>
                <a:effectLst/>
              </a:rPr>
              <a:t>Tavoite ei ole päästä eroon häpeästä, vaan sen on tärkeä tulla myötätuntoisesti vastaanotetuksi, hyväksytyksi ja ymmärretyksi</a:t>
            </a:r>
          </a:p>
          <a:p>
            <a:r>
              <a:rPr lang="fi-FI" sz="3200" dirty="0">
                <a:solidFill>
                  <a:srgbClr val="000000"/>
                </a:solidFill>
                <a:effectLst/>
              </a:rPr>
              <a:t>Tunnistaa vaativuus ja itsekritiikki - Harjoitella myötätuntoa itseä kohtaan</a:t>
            </a:r>
          </a:p>
          <a:p>
            <a:r>
              <a:rPr lang="fi-FI" sz="3200" dirty="0">
                <a:solidFill>
                  <a:srgbClr val="000000"/>
                </a:solidFill>
                <a:effectLst/>
              </a:rPr>
              <a:t>Häpeän purkaminen kehosta, lamaantumisen ja liikkumattomuuden aktivoiminen sopivalla liikkeellä</a:t>
            </a:r>
          </a:p>
          <a:p>
            <a:r>
              <a:rPr lang="fi-FI" sz="3200" dirty="0">
                <a:solidFill>
                  <a:srgbClr val="000000"/>
                </a:solidFill>
                <a:effectLst/>
              </a:rPr>
              <a:t>Vahvistaa suhteita ja yhteyttä toisiin, yhteenkuuluvuuden tunnetta</a:t>
            </a:r>
          </a:p>
        </p:txBody>
      </p:sp>
    </p:spTree>
    <p:extLst>
      <p:ext uri="{BB962C8B-B14F-4D97-AF65-F5344CB8AC3E}">
        <p14:creationId xmlns:p14="http://schemas.microsoft.com/office/powerpoint/2010/main" val="187310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EC26A-8E2D-B745-A69E-8A081EA6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0"/>
            <a:ext cx="10691649" cy="9276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SÄÄTELYN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7210BD-83AB-6B4E-B41C-54AF518D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927647"/>
            <a:ext cx="11617309" cy="504609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fi-FI" dirty="0">
                <a:solidFill>
                  <a:schemeClr val="tx1"/>
                </a:solidFill>
                <a:effectLst/>
              </a:rPr>
              <a:t>Lapsi tarvitsee vanhemman apua tunnetilojensa </a:t>
            </a:r>
            <a:r>
              <a:rPr lang="fi-FI" dirty="0" err="1">
                <a:solidFill>
                  <a:schemeClr val="tx1"/>
                </a:solidFill>
                <a:effectLst/>
              </a:rPr>
              <a:t>säätelyssa</a:t>
            </a:r>
            <a:r>
              <a:rPr lang="fi-FI" dirty="0">
                <a:solidFill>
                  <a:schemeClr val="tx1"/>
                </a:solidFill>
                <a:effectLst/>
              </a:rPr>
              <a:t>̈</a:t>
            </a:r>
            <a:endParaRPr lang="fi-FI" dirty="0"/>
          </a:p>
          <a:p>
            <a:pPr lvl="1"/>
            <a:r>
              <a:rPr lang="fi-FI" dirty="0"/>
              <a:t>Vanhemman</a:t>
            </a:r>
            <a:r>
              <a:rPr lang="fi-FI" dirty="0">
                <a:solidFill>
                  <a:schemeClr val="tx1"/>
                </a:solidFill>
                <a:effectLst/>
              </a:rPr>
              <a:t> kyky </a:t>
            </a:r>
            <a:r>
              <a:rPr lang="fi-FI" dirty="0" err="1">
                <a:solidFill>
                  <a:schemeClr val="tx1"/>
                </a:solidFill>
                <a:effectLst/>
              </a:rPr>
              <a:t>säädella</a:t>
            </a:r>
            <a:r>
              <a:rPr lang="fi-FI" dirty="0">
                <a:solidFill>
                  <a:schemeClr val="tx1"/>
                </a:solidFill>
                <a:effectLst/>
              </a:rPr>
              <a:t>̈ omia tunnetilojaan, jotta voi auttaa lasta </a:t>
            </a:r>
          </a:p>
          <a:p>
            <a:pPr lvl="1"/>
            <a:r>
              <a:rPr lang="fi-FI" dirty="0">
                <a:solidFill>
                  <a:schemeClr val="tx1"/>
                </a:solidFill>
                <a:effectLst/>
              </a:rPr>
              <a:t>Hoivaaja tarvitsee tietoa ja tukea opetellessaan lapsen tunnetilojen vakauttamista </a:t>
            </a:r>
          </a:p>
          <a:p>
            <a:r>
              <a:rPr lang="fi-FI" dirty="0">
                <a:solidFill>
                  <a:schemeClr val="tx1"/>
                </a:solidFill>
                <a:effectLst/>
              </a:rPr>
              <a:t>Rauhoituskeinot, hallinnan tunteen </a:t>
            </a:r>
            <a:r>
              <a:rPr lang="fi-FI" dirty="0" err="1">
                <a:solidFill>
                  <a:schemeClr val="tx1"/>
                </a:solidFill>
                <a:effectLst/>
              </a:rPr>
              <a:t>lisääminen</a:t>
            </a:r>
            <a:r>
              <a:rPr lang="fi-FI" dirty="0">
                <a:solidFill>
                  <a:schemeClr val="tx1"/>
                </a:solidFill>
                <a:effectLst/>
              </a:rPr>
              <a:t>, ”jarrut” ja vakauttaminen, sietoikkunan leventäminen</a:t>
            </a:r>
          </a:p>
          <a:p>
            <a:r>
              <a:rPr lang="fi-FI" dirty="0">
                <a:solidFill>
                  <a:schemeClr val="tx1"/>
                </a:solidFill>
              </a:rPr>
              <a:t>Oireiden normalisointi ja siten häpeän taakan keventäminen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Miten säädellä omaa ja toisen vireystilaa kehon kautta?</a:t>
            </a:r>
          </a:p>
          <a:p>
            <a:r>
              <a:rPr lang="fi-FI" sz="2400" dirty="0">
                <a:solidFill>
                  <a:schemeClr val="tx1"/>
                </a:solidFill>
              </a:rPr>
              <a:t>Ensimmäinen askel: tietoinen läsnäolo -&gt; saavutetaan tiedostamalla oma vireystila (kehoskannaus, mitä huomaan itsessäni juuri nyt)</a:t>
            </a:r>
          </a:p>
          <a:p>
            <a:r>
              <a:rPr lang="fi-FI" sz="2400" dirty="0">
                <a:solidFill>
                  <a:schemeClr val="tx1"/>
                </a:solidFill>
              </a:rPr>
              <a:t>Toinen askel: omaksua keinoja vähentää stressiä ja ylivireyttä/alivireyttä, käyttäen jarruja</a:t>
            </a:r>
            <a:endParaRPr lang="fi-FI" sz="2400" dirty="0"/>
          </a:p>
          <a:p>
            <a:pPr lvl="1"/>
            <a:r>
              <a:rPr lang="fi-FI" sz="2000" dirty="0">
                <a:solidFill>
                  <a:schemeClr val="tx1"/>
                </a:solidFill>
              </a:rPr>
              <a:t>Pysähdy ja tunnista reaktiot -&gt; säätely ylös tai alas (sietoikkuna)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Ylivireystilassa</a:t>
            </a:r>
            <a:r>
              <a:rPr lang="fi-FI" sz="2400" dirty="0">
                <a:solidFill>
                  <a:schemeClr val="tx1"/>
                </a:solidFill>
              </a:rPr>
              <a:t>: rauhoittelu, ei mitään hätää, sively, uloshengityksen pidennys, kasvojen rentouttaminen, maadoittaminen, juurruttaminen, veden juonti</a:t>
            </a:r>
          </a:p>
          <a:p>
            <a:r>
              <a:rPr lang="fi-FI" sz="2400" b="1" dirty="0">
                <a:solidFill>
                  <a:schemeClr val="tx1"/>
                </a:solidFill>
              </a:rPr>
              <a:t>Alivireystilassa:</a:t>
            </a:r>
            <a:r>
              <a:rPr lang="fi-FI" sz="2400" dirty="0">
                <a:solidFill>
                  <a:schemeClr val="tx1"/>
                </a:solidFill>
              </a:rPr>
              <a:t> hengityksen voimistus, äänenkäytön vahvistaminen, reipas musiikki, rytmi, pystyasento, kehon rajojen taputtelu, kävely, hyppiminen, jääpalan pitely, voimakkaat makuärsykkeet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1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ADFC0-B2B5-2447-A1A0-EE34185D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69" y="365125"/>
            <a:ext cx="10777319" cy="1007625"/>
          </a:xfrm>
        </p:spPr>
        <p:txBody>
          <a:bodyPr>
            <a:normAutofit/>
          </a:bodyPr>
          <a:lstStyle/>
          <a:p>
            <a:r>
              <a:rPr lang="fi-FI" dirty="0"/>
              <a:t>VAKAUTTAVA TYÖTE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3001A5A-311C-BA9F-9295-F9C2B387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49" y="1573787"/>
            <a:ext cx="5160963" cy="515499"/>
          </a:xfrm>
        </p:spPr>
        <p:txBody>
          <a:bodyPr>
            <a:normAutofit fontScale="92500"/>
          </a:bodyPr>
          <a:lstStyle/>
          <a:p>
            <a:r>
              <a:rPr lang="fi-FI" dirty="0"/>
              <a:t>MITÄ VAKAUTTAMINEN TARJOAA?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3B5A4D-4D00-B543-853A-F2E0FB1C7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25" y="2179254"/>
            <a:ext cx="5157787" cy="368458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Vireystilan </a:t>
            </a:r>
            <a:r>
              <a:rPr lang="fi-FI" dirty="0" err="1"/>
              <a:t>säätelytaitoja</a:t>
            </a:r>
            <a:endParaRPr lang="fi-FI" dirty="0"/>
          </a:p>
          <a:p>
            <a:r>
              <a:rPr lang="fi-FI" dirty="0"/>
              <a:t>Sietoikkunassa </a:t>
            </a:r>
            <a:r>
              <a:rPr lang="fi-FI" dirty="0" err="1"/>
              <a:t>pysymista</a:t>
            </a:r>
            <a:r>
              <a:rPr lang="fi-FI" dirty="0"/>
              <a:t>̈ ja siihen palaamista</a:t>
            </a:r>
          </a:p>
          <a:p>
            <a:r>
              <a:rPr lang="fi-FI" dirty="0"/>
              <a:t>Ennakointitaitoja</a:t>
            </a:r>
          </a:p>
          <a:p>
            <a:r>
              <a:rPr lang="fi-FI" dirty="0"/>
              <a:t>Hallinnan tunteen </a:t>
            </a:r>
            <a:r>
              <a:rPr lang="fi-FI" dirty="0" err="1"/>
              <a:t>lisääntymista</a:t>
            </a:r>
            <a:r>
              <a:rPr lang="fi-FI" dirty="0"/>
              <a:t>̈</a:t>
            </a:r>
          </a:p>
          <a:p>
            <a:r>
              <a:rPr lang="fi-FI" dirty="0"/>
              <a:t>Empatiakyvyn </a:t>
            </a:r>
            <a:r>
              <a:rPr lang="fi-FI" dirty="0" err="1"/>
              <a:t>lisääntymista</a:t>
            </a:r>
            <a:r>
              <a:rPr lang="fi-FI" dirty="0"/>
              <a:t>̈ </a:t>
            </a:r>
          </a:p>
          <a:p>
            <a:r>
              <a:rPr lang="fi-FI" dirty="0"/>
              <a:t>Omien rajojen tunnistamista ja toisten rajojen kunnioittamista </a:t>
            </a:r>
          </a:p>
          <a:p>
            <a:r>
              <a:rPr lang="fi-FI" dirty="0" err="1"/>
              <a:t>Itsemyötätuntoa</a:t>
            </a:r>
            <a:endParaRPr lang="fi-FI" dirty="0"/>
          </a:p>
          <a:p>
            <a:r>
              <a:rPr lang="fi-FI" dirty="0" err="1"/>
              <a:t>Yhteydessäolon</a:t>
            </a:r>
            <a:r>
              <a:rPr lang="fi-FI" dirty="0"/>
              <a:t> </a:t>
            </a:r>
            <a:r>
              <a:rPr lang="fi-FI" dirty="0" err="1"/>
              <a:t>kestämista</a:t>
            </a:r>
            <a:r>
              <a:rPr lang="fi-FI" dirty="0"/>
              <a:t>̈</a:t>
            </a:r>
          </a:p>
          <a:p>
            <a:r>
              <a:rPr lang="fi-FI" dirty="0" err="1"/>
              <a:t>Arkielämän</a:t>
            </a:r>
            <a:r>
              <a:rPr lang="fi-FI" dirty="0"/>
              <a:t> yksinkertaistamista</a:t>
            </a:r>
          </a:p>
          <a:p>
            <a:r>
              <a:rPr lang="fi-FI" dirty="0"/>
              <a:t>Oireiden helpottamista 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F0B23AB-6E5B-2C33-7E73-906A57BB6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6727" y="1481959"/>
            <a:ext cx="6135414" cy="607327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VAKAUTUMINEN MAHDOLLISTAA VANHEMMALLE: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C37FE43-DB6F-D299-F89C-CAB76B2E4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6727" y="2179254"/>
            <a:ext cx="5836389" cy="3790622"/>
          </a:xfrm>
        </p:spPr>
        <p:txBody>
          <a:bodyPr>
            <a:normAutofit fontScale="70000" lnSpcReduction="20000"/>
          </a:bodyPr>
          <a:lstStyle/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Taitoja säädellä tunneilmaisujaan kehollisesti 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Kykyä viivästyttää omien tarpeiden tyydyttämistä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Kykyä tunnistaa lapsen tarpeita NYT 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Kykyä ajoittaa, mitoittaa ja säädellä vastauksiaan lapselle 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Pitää lupauksista kiinni 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Luoda sujuva arki </a:t>
            </a:r>
          </a:p>
          <a:p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Tarjota ikätasoisesti sopivasti hoivaa, suojelua, jäsentämistä ja haastamista </a:t>
            </a:r>
          </a:p>
          <a:p>
            <a:pPr lvl="1"/>
            <a:r>
              <a:rPr lang="fi-FI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tunnetasolla</a:t>
            </a:r>
          </a:p>
          <a:p>
            <a:pPr lvl="1"/>
            <a:r>
              <a:rPr lang="fi-FI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älyllisesti 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F09277-FF0D-2C4F-8786-D52A3303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201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992850B-F85B-BB46-9EEC-5A8CCC875A5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19699"/>
          <a:stretch/>
        </p:blipFill>
        <p:spPr bwMode="auto">
          <a:xfrm>
            <a:off x="2920730" y="0"/>
            <a:ext cx="9271270" cy="68580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85D9F0D0-4681-77CF-2E05-DE5DE83875D5}"/>
              </a:ext>
            </a:extLst>
          </p:cNvPr>
          <p:cNvSpPr txBox="1"/>
          <p:nvPr/>
        </p:nvSpPr>
        <p:spPr>
          <a:xfrm>
            <a:off x="300943" y="312516"/>
            <a:ext cx="2905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B6040"/>
                </a:solidFill>
                <a:latin typeface="Trattatello" panose="020F0403020200020303" pitchFamily="34" charset="0"/>
                <a:cs typeface="Apple Chancery" panose="03020702040506060504" pitchFamily="66" charset="-79"/>
              </a:rPr>
              <a:t>TURVA</a:t>
            </a:r>
          </a:p>
          <a:p>
            <a:r>
              <a:rPr lang="fi-FI" sz="4000" dirty="0">
                <a:solidFill>
                  <a:srgbClr val="CB6040"/>
                </a:solidFill>
                <a:latin typeface="Trattatello" panose="020F0403020200020303" pitchFamily="34" charset="0"/>
                <a:cs typeface="Apple Chancery" panose="03020702040506060504" pitchFamily="66" charset="-79"/>
              </a:rPr>
              <a:t>TOIVO</a:t>
            </a:r>
          </a:p>
          <a:p>
            <a:r>
              <a:rPr lang="fi-FI" sz="4000" dirty="0">
                <a:solidFill>
                  <a:srgbClr val="CB6040"/>
                </a:solidFill>
                <a:latin typeface="Trattatello" panose="020F0403020200020303" pitchFamily="34" charset="0"/>
                <a:cs typeface="Apple Chancery" panose="03020702040506060504" pitchFamily="66" charset="-79"/>
              </a:rPr>
              <a:t>RESILIENSSI</a:t>
            </a:r>
          </a:p>
          <a:p>
            <a:r>
              <a:rPr lang="fi-FI" sz="4000" dirty="0">
                <a:solidFill>
                  <a:srgbClr val="CB6040"/>
                </a:solidFill>
                <a:latin typeface="Trattatello" panose="020F0403020200020303" pitchFamily="34" charset="0"/>
                <a:cs typeface="Apple Chancery" panose="03020702040506060504" pitchFamily="66" charset="-79"/>
              </a:rPr>
              <a:t>JAETTU ILO</a:t>
            </a:r>
          </a:p>
        </p:txBody>
      </p:sp>
    </p:spTree>
    <p:extLst>
      <p:ext uri="{BB962C8B-B14F-4D97-AF65-F5344CB8AC3E}">
        <p14:creationId xmlns:p14="http://schemas.microsoft.com/office/powerpoint/2010/main" val="42730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24A60-5250-854C-BBB5-E154477C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65126"/>
            <a:ext cx="10855036" cy="727404"/>
          </a:xfrm>
        </p:spPr>
        <p:txBody>
          <a:bodyPr/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9CBAC-0B89-9543-8718-99C11B32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092530"/>
            <a:ext cx="11245932" cy="5035138"/>
          </a:xfrm>
        </p:spPr>
        <p:txBody>
          <a:bodyPr>
            <a:normAutofit lnSpcReduction="10000"/>
          </a:bodyPr>
          <a:lstStyle/>
          <a:p>
            <a:r>
              <a:rPr lang="fi-FI" sz="2000" kern="100" dirty="0">
                <a:cs typeface="Times New Roman" panose="02020603050405020304" pitchFamily="18" charset="0"/>
              </a:rPr>
              <a:t>Jukka Mäkelän seminaari-materiaali Lapsen kaltoinkohtelu ja kannustava vuorovaikutus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Traumatisoituminen ja perhesuhteet, toim. Sanna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isosävi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Marjo Ruismäki ja Saara-Leena Kaunisto, 2024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Traumainformoitu työote, Johanna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Linner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Matikka ja Tiia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Hipp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(toim.), 2023</a:t>
            </a:r>
          </a:p>
          <a:p>
            <a:r>
              <a:rPr lang="fi-FI" sz="2000" dirty="0"/>
              <a:t>Varhaiset ihmissuhteet ja niiden häiriintyminen, Jari Sinkkonen &amp; Miriam </a:t>
            </a:r>
            <a:r>
              <a:rPr lang="fi-FI" sz="2000" dirty="0" err="1"/>
              <a:t>Kalland</a:t>
            </a:r>
            <a:r>
              <a:rPr lang="fi-FI" sz="2000" dirty="0"/>
              <a:t>, 2005</a:t>
            </a:r>
          </a:p>
          <a:p>
            <a:r>
              <a:rPr lang="fi-FI" sz="2000" dirty="0"/>
              <a:t>Leena </a:t>
            </a:r>
            <a:r>
              <a:rPr lang="fi-FI" sz="2000" dirty="0" err="1"/>
              <a:t>Pihlakosken</a:t>
            </a:r>
            <a:r>
              <a:rPr lang="fi-FI" sz="2000" dirty="0"/>
              <a:t> koulutusmateriaalit Neuropsykiatriset häiriöt: ADHD, 2020 sekä Autismikirjon häiriöt, 2021</a:t>
            </a:r>
          </a:p>
          <a:p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Nepsy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-opas –Tukea neuropsykiatrisiin haasteisiin, Tuula Savikuja ja Anita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Puustjärvi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(toim.), 2022</a:t>
            </a:r>
          </a:p>
          <a:p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Erityisvoimia.fi</a:t>
            </a: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sz="2000" dirty="0"/>
              <a:t>Hoitava kiintymys - terapeuttinen vanhemmuus: DDP-käsikirja: käsikirja kasvattajille ja ammattilaisille, Kim S. </a:t>
            </a:r>
            <a:r>
              <a:rPr lang="fi-FI" sz="2000" dirty="0" err="1"/>
              <a:t>Golding</a:t>
            </a:r>
            <a:r>
              <a:rPr lang="fi-FI" sz="2000" dirty="0"/>
              <a:t>, 2014</a:t>
            </a:r>
          </a:p>
          <a:p>
            <a:r>
              <a:rPr lang="fi-FI" sz="2000" dirty="0"/>
              <a:t>Kiintymyskeskeinen vanhemmuus –toimivuutta kasvatukseen, Daniel A. Hughes, 2011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Torjuttu toivottomuus, Pekka Lund, 2006</a:t>
            </a:r>
            <a:endParaRPr lang="fi-FI" sz="2000" dirty="0"/>
          </a:p>
          <a:p>
            <a:r>
              <a:rPr lang="fi-FI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Mielenterveystalo.fi</a:t>
            </a:r>
            <a:endParaRPr lang="fi-FI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Aino Maija Rautkallion ja Minna Koskisen koulutusmateriaali Vakauttava perheterapia 2021-2022</a:t>
            </a:r>
          </a:p>
        </p:txBody>
      </p:sp>
    </p:spTree>
    <p:extLst>
      <p:ext uri="{BB962C8B-B14F-4D97-AF65-F5344CB8AC3E}">
        <p14:creationId xmlns:p14="http://schemas.microsoft.com/office/powerpoint/2010/main" val="362979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782C9B4E-5303-1EB2-A7AB-EFD558B3FD1F}"/>
              </a:ext>
            </a:extLst>
          </p:cNvPr>
          <p:cNvSpPr txBox="1"/>
          <p:nvPr/>
        </p:nvSpPr>
        <p:spPr>
          <a:xfrm>
            <a:off x="6863255" y="998483"/>
            <a:ext cx="481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dirty="0">
                <a:solidFill>
                  <a:srgbClr val="CB6040"/>
                </a:solidFill>
                <a:latin typeface="Bradley Hand" pitchFamily="2" charset="77"/>
              </a:rPr>
              <a:t>KIITOS! </a:t>
            </a:r>
            <a:r>
              <a:rPr lang="fi-FI" sz="7200" dirty="0">
                <a:solidFill>
                  <a:srgbClr val="CB6040"/>
                </a:solidFill>
                <a:latin typeface="Bradley Hand" pitchFamily="2" charset="77"/>
                <a:sym typeface="Wingdings" pitchFamily="2" charset="2"/>
              </a:rPr>
              <a:t></a:t>
            </a:r>
            <a:endParaRPr lang="fi-FI" sz="7200" dirty="0">
              <a:solidFill>
                <a:srgbClr val="CB604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348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2869A4-5F21-D732-DE7A-F6C7FBAE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365125"/>
            <a:ext cx="10817772" cy="843565"/>
          </a:xfrm>
        </p:spPr>
        <p:txBody>
          <a:bodyPr/>
          <a:lstStyle/>
          <a:p>
            <a:r>
              <a:rPr lang="fi-FI" dirty="0"/>
              <a:t>RIITTÄVÄN HYVÄ HOIVA: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65348A-742B-622A-96B2-7324FC09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384190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Turvallista</a:t>
            </a:r>
          </a:p>
          <a:p>
            <a:r>
              <a:rPr lang="fi-FI" dirty="0"/>
              <a:t>Kommunikoivaa</a:t>
            </a:r>
          </a:p>
          <a:p>
            <a:r>
              <a:rPr lang="fi-FI" dirty="0"/>
              <a:t>Kannustavaa</a:t>
            </a:r>
          </a:p>
          <a:p>
            <a:r>
              <a:rPr lang="fi-FI" dirty="0"/>
              <a:t>Kiinnostunutta</a:t>
            </a:r>
          </a:p>
          <a:p>
            <a:r>
              <a:rPr lang="fi-FI" dirty="0"/>
              <a:t>Lämmintä ja hymyilevää</a:t>
            </a:r>
          </a:p>
          <a:p>
            <a:r>
              <a:rPr lang="fi-FI" dirty="0"/>
              <a:t>Tuntoaistimuksia tarjoavaa</a:t>
            </a:r>
          </a:p>
          <a:p>
            <a:r>
              <a:rPr lang="fi-FI" dirty="0"/>
              <a:t>Luonnollinen yhteys vanhemman ja lapsen välillä</a:t>
            </a:r>
          </a:p>
          <a:p>
            <a:r>
              <a:rPr lang="fi-FI" dirty="0"/>
              <a:t>Vanhempi pyrkii ennakoimaan lapsen tarpeita</a:t>
            </a:r>
          </a:p>
        </p:txBody>
      </p:sp>
    </p:spTree>
    <p:extLst>
      <p:ext uri="{BB962C8B-B14F-4D97-AF65-F5344CB8AC3E}">
        <p14:creationId xmlns:p14="http://schemas.microsoft.com/office/powerpoint/2010/main" val="375671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aareutuva nuoli 8">
            <a:extLst>
              <a:ext uri="{FF2B5EF4-FFF2-40B4-BE49-F238E27FC236}">
                <a16:creationId xmlns:a16="http://schemas.microsoft.com/office/drawing/2014/main" id="{ED4FEC74-8B5E-8343-9646-65E09DCB7857}"/>
              </a:ext>
            </a:extLst>
          </p:cNvPr>
          <p:cNvSpPr/>
          <p:nvPr/>
        </p:nvSpPr>
        <p:spPr>
          <a:xfrm rot="378064">
            <a:off x="3632309" y="529684"/>
            <a:ext cx="1656522" cy="15770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0" name="Kaareutuva nuoli 9">
            <a:extLst>
              <a:ext uri="{FF2B5EF4-FFF2-40B4-BE49-F238E27FC236}">
                <a16:creationId xmlns:a16="http://schemas.microsoft.com/office/drawing/2014/main" id="{13C17517-8885-A84E-B79A-7F81C7A506DC}"/>
              </a:ext>
            </a:extLst>
          </p:cNvPr>
          <p:cNvSpPr/>
          <p:nvPr/>
        </p:nvSpPr>
        <p:spPr>
          <a:xfrm rot="7690747">
            <a:off x="7288197" y="2221794"/>
            <a:ext cx="1497494" cy="16686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eutuva nuoli 12">
            <a:extLst>
              <a:ext uri="{FF2B5EF4-FFF2-40B4-BE49-F238E27FC236}">
                <a16:creationId xmlns:a16="http://schemas.microsoft.com/office/drawing/2014/main" id="{DC0017BC-FD5E-AE4F-9730-941C77D78ED7}"/>
              </a:ext>
            </a:extLst>
          </p:cNvPr>
          <p:cNvSpPr/>
          <p:nvPr/>
        </p:nvSpPr>
        <p:spPr>
          <a:xfrm rot="14947872">
            <a:off x="3343195" y="3806591"/>
            <a:ext cx="1656522" cy="17428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E418421-2671-1945-856C-9DF5CD4F3240}"/>
              </a:ext>
            </a:extLst>
          </p:cNvPr>
          <p:cNvSpPr txBox="1"/>
          <p:nvPr/>
        </p:nvSpPr>
        <p:spPr>
          <a:xfrm>
            <a:off x="4252405" y="5762374"/>
            <a:ext cx="53317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VIRITTÄYTYMINEN – VUOROVAIKUTUKSEN KORJAAMINEN -KEHÄ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6A04563-16B1-AD49-9B95-B285BA789906}"/>
              </a:ext>
            </a:extLst>
          </p:cNvPr>
          <p:cNvSpPr txBox="1"/>
          <p:nvPr/>
        </p:nvSpPr>
        <p:spPr>
          <a:xfrm>
            <a:off x="5542727" y="437322"/>
            <a:ext cx="2916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Virittäytyminen</a:t>
            </a:r>
          </a:p>
          <a:p>
            <a:pPr algn="ctr"/>
            <a:r>
              <a:rPr lang="fi-FI" dirty="0"/>
              <a:t>Lapsi kokee yhteyttä </a:t>
            </a:r>
          </a:p>
          <a:p>
            <a:pPr algn="ctr"/>
            <a:r>
              <a:rPr lang="fi-FI" dirty="0"/>
              <a:t>vanhempaan, kokee rakkautta</a:t>
            </a:r>
          </a:p>
          <a:p>
            <a:pPr algn="ctr"/>
            <a:r>
              <a:rPr lang="fi-FI" dirty="0"/>
              <a:t>ja olevansa arvokas,</a:t>
            </a:r>
          </a:p>
          <a:p>
            <a:pPr algn="ctr"/>
            <a:r>
              <a:rPr lang="fi-FI" dirty="0"/>
              <a:t>kokee empatiaa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B5ECE9D-EC3B-3B45-A800-19FA060AC4A8}"/>
              </a:ext>
            </a:extLst>
          </p:cNvPr>
          <p:cNvSpPr txBox="1"/>
          <p:nvPr/>
        </p:nvSpPr>
        <p:spPr>
          <a:xfrm>
            <a:off x="5542727" y="4111039"/>
            <a:ext cx="2751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Virittäytymisen </a:t>
            </a:r>
          </a:p>
          <a:p>
            <a:pPr algn="ctr"/>
            <a:r>
              <a:rPr lang="fi-FI" b="1" dirty="0"/>
              <a:t>katkeaminen</a:t>
            </a:r>
            <a:r>
              <a:rPr lang="fi-FI" dirty="0"/>
              <a:t>;</a:t>
            </a:r>
          </a:p>
          <a:p>
            <a:pPr algn="ctr"/>
            <a:r>
              <a:rPr lang="fi-FI" dirty="0"/>
              <a:t>Kuri, yhteyden katkeaminen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41D5DE5-A2EE-FD4C-B1D1-E85455CB2714}"/>
              </a:ext>
            </a:extLst>
          </p:cNvPr>
          <p:cNvSpPr txBox="1"/>
          <p:nvPr/>
        </p:nvSpPr>
        <p:spPr>
          <a:xfrm>
            <a:off x="2279373" y="2591237"/>
            <a:ext cx="2351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Vuorovaikutuksen</a:t>
            </a:r>
          </a:p>
          <a:p>
            <a:pPr algn="ctr"/>
            <a:r>
              <a:rPr lang="fi-FI" b="1" dirty="0"/>
              <a:t>korjaaminen;</a:t>
            </a:r>
            <a:endParaRPr lang="fi-FI" dirty="0"/>
          </a:p>
          <a:p>
            <a:pPr algn="ctr"/>
            <a:r>
              <a:rPr lang="fi-FI" dirty="0"/>
              <a:t>lapsi kokee saavansa</a:t>
            </a:r>
          </a:p>
          <a:p>
            <a:pPr algn="ctr"/>
            <a:r>
              <a:rPr lang="fi-FI" dirty="0"/>
              <a:t>tukea, oppii itsesäätelyä</a:t>
            </a:r>
          </a:p>
        </p:txBody>
      </p:sp>
    </p:spTree>
    <p:extLst>
      <p:ext uri="{BB962C8B-B14F-4D97-AF65-F5344CB8AC3E}">
        <p14:creationId xmlns:p14="http://schemas.microsoft.com/office/powerpoint/2010/main" val="200601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60CA0-018F-6942-B06D-03AFFF42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9" y="175940"/>
            <a:ext cx="10775730" cy="108530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sz="4900" dirty="0"/>
              <a:t>KIINTYMYSSUHDE JA TURVALLINEN VUOROVAIKUTUS 1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F6849D-CEC2-B24C-AD21-86E4CB1F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89" y="1376856"/>
            <a:ext cx="11204028" cy="478220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Vanhempi havaitsee lapsen yhteyden katkokseen </a:t>
            </a:r>
            <a:r>
              <a:rPr lang="fi-FI" dirty="0" err="1"/>
              <a:t>liittyvän</a:t>
            </a:r>
            <a:r>
              <a:rPr lang="fi-FI" dirty="0"/>
              <a:t> ahdistuksen </a:t>
            </a:r>
          </a:p>
          <a:p>
            <a:r>
              <a:rPr lang="fi-FI" dirty="0"/>
              <a:t>Vanhempi ottaa vastuun rikkoutuneen suhteen korjaamisesta </a:t>
            </a:r>
          </a:p>
          <a:p>
            <a:r>
              <a:rPr lang="fi-FI" dirty="0"/>
              <a:t>Vanhempi </a:t>
            </a:r>
            <a:r>
              <a:rPr lang="fi-FI" dirty="0" err="1"/>
              <a:t>säätelee</a:t>
            </a:r>
            <a:r>
              <a:rPr lang="fi-FI" dirty="0"/>
              <a:t> tunnetilaa </a:t>
            </a:r>
            <a:r>
              <a:rPr lang="fi-FI" dirty="0" err="1"/>
              <a:t>yhdessa</a:t>
            </a:r>
            <a:r>
              <a:rPr lang="fi-FI" dirty="0"/>
              <a:t>̈ lapsen kanssa </a:t>
            </a:r>
          </a:p>
          <a:p>
            <a:r>
              <a:rPr lang="fi-FI" dirty="0"/>
              <a:t>Lapsi oppii </a:t>
            </a:r>
            <a:r>
              <a:rPr lang="fi-FI" dirty="0" err="1"/>
              <a:t>vähitellen</a:t>
            </a:r>
            <a:r>
              <a:rPr lang="fi-FI" dirty="0"/>
              <a:t> </a:t>
            </a:r>
            <a:r>
              <a:rPr lang="fi-FI" dirty="0" err="1"/>
              <a:t>myös</a:t>
            </a:r>
            <a:r>
              <a:rPr lang="fi-FI" dirty="0"/>
              <a:t> voimakkaiden ja kielteisten tunteiden </a:t>
            </a:r>
            <a:r>
              <a:rPr lang="fi-FI" dirty="0" err="1"/>
              <a:t>käsittelemista</a:t>
            </a:r>
            <a:r>
              <a:rPr lang="fi-FI" dirty="0"/>
              <a:t>̈ ja </a:t>
            </a:r>
            <a:r>
              <a:rPr lang="fi-FI" dirty="0" err="1"/>
              <a:t>niista</a:t>
            </a:r>
            <a:r>
              <a:rPr lang="fi-FI" dirty="0"/>
              <a:t>̈ </a:t>
            </a:r>
            <a:r>
              <a:rPr lang="fi-FI" dirty="0" err="1"/>
              <a:t>selviytymista</a:t>
            </a:r>
            <a:r>
              <a:rPr lang="fi-FI" dirty="0"/>
              <a:t>̈ </a:t>
            </a:r>
          </a:p>
          <a:p>
            <a:r>
              <a:rPr lang="fi-FI" dirty="0"/>
              <a:t>Kielteisten kokemusten </a:t>
            </a:r>
            <a:r>
              <a:rPr lang="fi-FI" dirty="0" err="1"/>
              <a:t>jälkeen</a:t>
            </a:r>
            <a:r>
              <a:rPr lang="fi-FI" dirty="0"/>
              <a:t> voidaan tuntea taas </a:t>
            </a:r>
            <a:r>
              <a:rPr lang="fi-FI" dirty="0" err="1"/>
              <a:t>myönteisia</a:t>
            </a:r>
            <a:r>
              <a:rPr lang="fi-FI" dirty="0"/>
              <a:t>̈ tunteita </a:t>
            </a:r>
          </a:p>
          <a:p>
            <a:r>
              <a:rPr lang="fi-FI" dirty="0"/>
              <a:t>Katkoksen korjaaminen vahvistaa </a:t>
            </a:r>
            <a:r>
              <a:rPr lang="fi-FI" dirty="0" err="1"/>
              <a:t>yhteytta</a:t>
            </a:r>
            <a:r>
              <a:rPr lang="fi-FI" dirty="0"/>
              <a:t>̈, </a:t>
            </a:r>
            <a:r>
              <a:rPr lang="fi-FI" dirty="0" err="1"/>
              <a:t>löydetään</a:t>
            </a:r>
            <a:r>
              <a:rPr lang="fi-FI" dirty="0"/>
              <a:t> uusi tapa olla </a:t>
            </a:r>
            <a:r>
              <a:rPr lang="fi-FI" dirty="0" err="1"/>
              <a:t>yhdessa</a:t>
            </a:r>
            <a:r>
              <a:rPr lang="fi-FI" dirty="0"/>
              <a:t>̈</a:t>
            </a:r>
          </a:p>
          <a:p>
            <a:pPr marL="0" indent="0">
              <a:buNone/>
            </a:pPr>
            <a:br>
              <a:rPr lang="fi-FI" dirty="0"/>
            </a:br>
            <a:r>
              <a:rPr lang="fi-FI" dirty="0"/>
              <a:t>VRT. VANHEMMAN JA LAPSEN KIINTYMYSSUHTEEN RIITTÄVÄN TURVALLISEN KEHITTYMISEN MAHDOLLISET PULMAKOHDAT, MIKÄLI VANHEMMAN TAI LAPSEN (tai molempien) NEPSYPIIRTEET HAASTAVAT SÄÄTELYKYKYÄ, TARPEIDEN JA SOSIAALISTEN VIESTIEN TUNNISTAMISTA SEKÄ ENNAKOINTITAITOJA?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2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9FC86-8DA2-F89E-E972-3DC66497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" y="236482"/>
            <a:ext cx="10975429" cy="945931"/>
          </a:xfrm>
        </p:spPr>
        <p:txBody>
          <a:bodyPr>
            <a:noAutofit/>
          </a:bodyPr>
          <a:lstStyle/>
          <a:p>
            <a:r>
              <a:rPr lang="fi-FI" dirty="0"/>
              <a:t>KIINTYMYSSUHDE JA TURVALLINEN VUOROVAIKUTUS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3EFDAC-944D-215B-74E4-EED071F2F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6" y="1376855"/>
            <a:ext cx="11824138" cy="4981904"/>
          </a:xfrm>
        </p:spPr>
        <p:txBody>
          <a:bodyPr>
            <a:normAutofit fontScale="55000" lnSpcReduction="20000"/>
          </a:bodyPr>
          <a:lstStyle/>
          <a:p>
            <a:r>
              <a:rPr lang="fi-FI" sz="4000" dirty="0"/>
              <a:t>Vanhemman omat </a:t>
            </a:r>
            <a:r>
              <a:rPr lang="fi-FI" sz="4000" dirty="0" err="1"/>
              <a:t>nepsypiirteet</a:t>
            </a:r>
            <a:r>
              <a:rPr lang="fi-FI" sz="4000" dirty="0"/>
              <a:t>; miten vaikuttaa esimerkiksi hoivan tarjoamiseen, lapsen viestien tulkintaan?</a:t>
            </a:r>
          </a:p>
          <a:p>
            <a:pPr lvl="1"/>
            <a:r>
              <a:rPr lang="fi-FI" sz="3300" dirty="0"/>
              <a:t>Onko mahdollista sietää lapsen kiukkua, itkua, kosketusta tai sylissä pitämistä?</a:t>
            </a:r>
          </a:p>
          <a:p>
            <a:r>
              <a:rPr lang="fi-FI" sz="4000" dirty="0"/>
              <a:t>Miten lapsi kokee vanhemman hoivan ja lohdun yritykset; onko lapsella mahdollista tuoda esille omia tarpeitaan riittävän selkeästi, jotta niihin osataan reagoida riittävän adekvaatisti/tarpeenmukaisesti?</a:t>
            </a:r>
          </a:p>
          <a:p>
            <a:r>
              <a:rPr lang="fi-FI" sz="4000" dirty="0"/>
              <a:t>Entä jos sekä vanhemmalla että lapsella </a:t>
            </a:r>
            <a:r>
              <a:rPr lang="fi-FI" sz="4000" dirty="0" err="1"/>
              <a:t>nepsypiirteitä</a:t>
            </a:r>
            <a:r>
              <a:rPr lang="fi-FI" sz="4000" dirty="0"/>
              <a:t>? Miten soinnuttaminen toistensa tapaan olla suhteessa toiseen onnistuu? Mahdollisen häpeäherkkyyden vaikutukset vuorovaikutuksen laatuun?</a:t>
            </a:r>
          </a:p>
          <a:p>
            <a:pPr lvl="1"/>
            <a:r>
              <a:rPr lang="fi-FI" sz="3300" dirty="0"/>
              <a:t>Vaikuttaa kiintymyssuhteen myönteiseen kehittymiseen</a:t>
            </a:r>
          </a:p>
          <a:p>
            <a:pPr lvl="1"/>
            <a:r>
              <a:rPr lang="fi-FI" sz="3300" dirty="0"/>
              <a:t>Riittämättömyyden tunne altistaa häpeälle</a:t>
            </a:r>
          </a:p>
          <a:p>
            <a:pPr lvl="1"/>
            <a:r>
              <a:rPr lang="fi-FI" sz="3300" dirty="0"/>
              <a:t>Voimavarojen ja vanhemman oman jaksamisen väheneminen; riskinä toivottomuuden lisääntyminen ja uupuminen</a:t>
            </a:r>
          </a:p>
          <a:p>
            <a:r>
              <a:rPr lang="fi-FI" sz="4000" dirty="0"/>
              <a:t>Esim. vanhemman oma ADHD voi vaikeuttaa: </a:t>
            </a:r>
          </a:p>
          <a:p>
            <a:pPr marL="896111" lvl="1" indent="-320038">
              <a:lnSpc>
                <a:spcPct val="80000"/>
              </a:lnSpc>
              <a:defRPr sz="2200"/>
            </a:pPr>
            <a:r>
              <a:rPr lang="fi-FI" sz="3300" dirty="0"/>
              <a:t>arjen rakenteiden ylläpitoa</a:t>
            </a:r>
          </a:p>
          <a:p>
            <a:pPr marL="896111" lvl="1" indent="-320038">
              <a:lnSpc>
                <a:spcPct val="80000"/>
              </a:lnSpc>
              <a:defRPr sz="2200"/>
            </a:pPr>
            <a:r>
              <a:rPr lang="fi-FI" sz="3300" dirty="0"/>
              <a:t>kasvatuksen johdonmukaisuutta</a:t>
            </a:r>
          </a:p>
          <a:p>
            <a:pPr marL="896111" lvl="1" indent="-320038">
              <a:lnSpc>
                <a:spcPct val="80000"/>
              </a:lnSpc>
              <a:defRPr sz="2200"/>
            </a:pPr>
            <a:r>
              <a:rPr lang="fi-FI" sz="3300" dirty="0"/>
              <a:t>vanhemman kykyä tukea lapsen tunteiden ja käytöksen säätelytaitoja</a:t>
            </a:r>
          </a:p>
          <a:p>
            <a:pPr marL="576073" indent="-457200">
              <a:lnSpc>
                <a:spcPct val="80000"/>
              </a:lnSpc>
              <a:defRPr sz="2200"/>
            </a:pPr>
            <a:r>
              <a:rPr lang="fi-FI" sz="3600" dirty="0"/>
              <a:t>Toisaalta lapsen keskittymisvaikeudet ja ylivilkkaus lisäävät vanhemman ja lapsen välisen vuorovaikutuksen kielteisyyttä ja vanhempien rasittuneisuutta</a:t>
            </a:r>
          </a:p>
        </p:txBody>
      </p:sp>
    </p:spTree>
    <p:extLst>
      <p:ext uri="{BB962C8B-B14F-4D97-AF65-F5344CB8AC3E}">
        <p14:creationId xmlns:p14="http://schemas.microsoft.com/office/powerpoint/2010/main" val="126822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CE0F967-557D-9216-515F-4D2171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9" y="220718"/>
            <a:ext cx="11101552" cy="1334813"/>
          </a:xfrm>
        </p:spPr>
        <p:txBody>
          <a:bodyPr>
            <a:normAutofit/>
          </a:bodyPr>
          <a:lstStyle/>
          <a:p>
            <a:r>
              <a:rPr lang="fi-FI" dirty="0"/>
              <a:t>NEUROPSYKIATRISET HÄIRIÖT JA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TUNTEIDEN SÄÄTELYN JA ITSESÄÄTELYKYVYN HAASTEET 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D1E4A12-E867-FB62-1150-5B89791D2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9" y="1555531"/>
            <a:ext cx="11464829" cy="480070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+mn-lt"/>
              </a:rPr>
              <a:t>Tunteidensäätelyvaikeuksissa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keskeisenä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ongelmana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Ei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pysty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mentalisoimaan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mitä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tunteita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itse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tai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muut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tuntevat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  <a:latin typeface="+mn-lt"/>
              </a:rPr>
              <a:t>Toimii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sokeasti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reagoi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voimallisesti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  <a:latin typeface="+mn-lt"/>
              </a:rPr>
              <a:t>Toimintakyvyn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menettäminen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lamaannus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Itsesäätelykyvyn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vaikeudet vaikeuttavat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keskittymista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̈, kiinnostumista ja uteliaisuutta, motivaatiota ja impulssikontrollia </a:t>
            </a:r>
            <a:endParaRPr lang="fi-FI" dirty="0">
              <a:solidFill>
                <a:schemeClr val="tx1"/>
              </a:solidFill>
              <a:latin typeface="ArialMT"/>
            </a:endParaRPr>
          </a:p>
          <a:p>
            <a:pPr lvl="1"/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Vaikutus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koulutyöhön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ja vuorovaikutustaitoihin</a:t>
            </a:r>
          </a:p>
          <a:p>
            <a:pPr lvl="1"/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Vaikeus solmia ja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ylläpitäa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̈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ystävyyssuhteita</a:t>
            </a:r>
            <a:endParaRPr lang="fi-F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/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impulsiivisten tekojen seuraukset vaikeuttavat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lisäa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̈ tunteiden </a:t>
            </a:r>
            <a:r>
              <a:rPr lang="fi-FI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säätelyä</a:t>
            </a:r>
            <a:endParaRPr lang="fi-FI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r>
              <a:rPr lang="fi-FI" dirty="0"/>
              <a:t>Neurokirjon henkilöillä voimakkaat impulssit sekä vaikeudet tunteiden säätelyssä</a:t>
            </a:r>
          </a:p>
          <a:p>
            <a:r>
              <a:rPr lang="fi-FI" dirty="0"/>
              <a:t>Neuropsykiatrisen häiriön oireet voivat haitata itsesäätelyn oppimista, usein myös sosiaalisten ja tunnetaitojen kypsymisessä viivettä</a:t>
            </a:r>
          </a:p>
          <a:p>
            <a:pPr lvl="1"/>
            <a:r>
              <a:rPr lang="fi-FI" dirty="0"/>
              <a:t>Joskus tunteita voidaan näyttää liiankin innokkaasti tai estottomasti</a:t>
            </a:r>
          </a:p>
          <a:p>
            <a:pPr lvl="1"/>
            <a:r>
              <a:rPr lang="fi-FI" dirty="0"/>
              <a:t>Erilaiset väärinymmärrykset ja turhaumat herättävät usein voimakkaita tunteita, jotka voivat laukaista myös aggressiivista käytöstä, kuten lyömistä tai tönimistä </a:t>
            </a:r>
            <a:r>
              <a:rPr lang="fi-FI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lang="fi-FI" dirty="0">
              <a:solidFill>
                <a:schemeClr val="tx1"/>
              </a:solidFill>
              <a:effectLst/>
              <a:latin typeface="ArialM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42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0F03AE-4F92-8A96-C705-4D1947F5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210893"/>
            <a:ext cx="10812185" cy="940286"/>
          </a:xfrm>
        </p:spPr>
        <p:txBody>
          <a:bodyPr/>
          <a:lstStyle/>
          <a:p>
            <a:r>
              <a:rPr lang="fi-FI" dirty="0"/>
              <a:t>MITEN TUKEA VANHEMMUUTTA?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5116A7-B492-A4D2-7F8B-975A4476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1" y="1151179"/>
            <a:ext cx="11038490" cy="502578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Turvallisuus kaiken perustana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Turvallisuuden kokemus mahdollistaa sietoikkunassa pysymisen ja se </a:t>
            </a:r>
            <a:r>
              <a:rPr lang="fi-FI" sz="2400" dirty="0" err="1">
                <a:solidFill>
                  <a:schemeClr val="tx1"/>
                </a:solidFill>
              </a:rPr>
              <a:t>estäa</a:t>
            </a:r>
            <a:r>
              <a:rPr lang="fi-FI" sz="2400" dirty="0">
                <a:solidFill>
                  <a:schemeClr val="tx1"/>
                </a:solidFill>
              </a:rPr>
              <a:t>̈ puolustuksen </a:t>
            </a:r>
            <a:r>
              <a:rPr lang="fi-FI" sz="2400" dirty="0" err="1">
                <a:solidFill>
                  <a:schemeClr val="tx1"/>
                </a:solidFill>
              </a:rPr>
              <a:t>toimintajärjestelmien</a:t>
            </a:r>
            <a:r>
              <a:rPr lang="fi-FI" sz="2400" dirty="0">
                <a:solidFill>
                  <a:schemeClr val="tx1"/>
                </a:solidFill>
              </a:rPr>
              <a:t> aktivoitumisen</a:t>
            </a:r>
          </a:p>
          <a:p>
            <a:pPr lvl="1"/>
            <a:r>
              <a:rPr lang="fi-FI" b="1" dirty="0"/>
              <a:t>aikuiset</a:t>
            </a:r>
            <a:r>
              <a:rPr lang="fi-FI" b="1" dirty="0">
                <a:solidFill>
                  <a:schemeClr val="tx1"/>
                </a:solidFill>
              </a:rPr>
              <a:t> vastuussa </a:t>
            </a:r>
            <a:r>
              <a:rPr lang="fi-FI" dirty="0">
                <a:solidFill>
                  <a:schemeClr val="tx1"/>
                </a:solidFill>
              </a:rPr>
              <a:t>lasten turvallisuudesta</a:t>
            </a:r>
          </a:p>
          <a:p>
            <a:pPr lvl="1"/>
            <a:r>
              <a:rPr lang="fi-FI" b="1" dirty="0">
                <a:solidFill>
                  <a:schemeClr val="tx1"/>
                </a:solidFill>
                <a:effectLst/>
              </a:rPr>
              <a:t>Olla</a:t>
            </a:r>
            <a:r>
              <a:rPr lang="fi-FI" dirty="0">
                <a:solidFill>
                  <a:schemeClr val="tx1"/>
                </a:solidFill>
                <a:effectLst/>
              </a:rPr>
              <a:t> turvassa on eri asia kuin </a:t>
            </a:r>
            <a:r>
              <a:rPr lang="fi-FI" b="1" dirty="0">
                <a:solidFill>
                  <a:schemeClr val="tx1"/>
                </a:solidFill>
                <a:effectLst/>
              </a:rPr>
              <a:t>tuntea</a:t>
            </a:r>
            <a:r>
              <a:rPr lang="fi-FI" dirty="0">
                <a:solidFill>
                  <a:schemeClr val="tx1"/>
                </a:solidFill>
                <a:effectLst/>
              </a:rPr>
              <a:t> turvaa!</a:t>
            </a:r>
            <a:endParaRPr lang="fi-FI" dirty="0"/>
          </a:p>
          <a:p>
            <a:r>
              <a:rPr lang="fi-FI" dirty="0"/>
              <a:t>Häpeää vähentävä vuorovaikutus</a:t>
            </a:r>
          </a:p>
          <a:p>
            <a:pPr lvl="1"/>
            <a:r>
              <a:rPr lang="fi-FI" dirty="0"/>
              <a:t>PLACE-asenne: </a:t>
            </a:r>
            <a:r>
              <a:rPr lang="en-US" sz="2400" i="1" dirty="0"/>
              <a:t>Playfulness, Love, Acceptance, Curiosity, Empathy</a:t>
            </a:r>
            <a:endParaRPr lang="fi-FI" dirty="0"/>
          </a:p>
          <a:p>
            <a:r>
              <a:rPr lang="fi-FI" dirty="0"/>
              <a:t>Tunteiden tunnistaminen ja säätelytaitojen vahvistaminen</a:t>
            </a:r>
          </a:p>
          <a:p>
            <a:pPr lvl="1"/>
            <a:r>
              <a:rPr lang="fi-FI" dirty="0"/>
              <a:t>Vakauttavien keinojen harjoittelu yhdessä vanhempien kanssa, jotta voivat auttaa lapsiaan vakautumaan; vakauttava työote</a:t>
            </a:r>
          </a:p>
          <a:p>
            <a:r>
              <a:rPr lang="fi-FI" sz="2800" dirty="0"/>
              <a:t>Toiminnanohjauksen taitojen tukeminen</a:t>
            </a:r>
          </a:p>
          <a:p>
            <a:pPr lvl="1"/>
            <a:r>
              <a:rPr lang="fi-FI" sz="2400" dirty="0"/>
              <a:t>Asioiden aloittaminen ja loppuunsaattaminen</a:t>
            </a:r>
            <a:endParaRPr lang="fi-FI" dirty="0"/>
          </a:p>
          <a:p>
            <a:r>
              <a:rPr lang="fi-FI" sz="2800" dirty="0" err="1"/>
              <a:t>Psykoedukaation</a:t>
            </a:r>
            <a:r>
              <a:rPr lang="fi-FI" sz="2800" dirty="0"/>
              <a:t> tarjoaminen</a:t>
            </a:r>
          </a:p>
          <a:p>
            <a:pPr lvl="1"/>
            <a:r>
              <a:rPr lang="fi-FI" dirty="0"/>
              <a:t>Vanhemmat ansaitsevat saada tietoa ja apua, myös rakenteellisesti riittävä tuki järjestelmästä!</a:t>
            </a:r>
          </a:p>
        </p:txBody>
      </p:sp>
    </p:spTree>
    <p:extLst>
      <p:ext uri="{BB962C8B-B14F-4D97-AF65-F5344CB8AC3E}">
        <p14:creationId xmlns:p14="http://schemas.microsoft.com/office/powerpoint/2010/main" val="888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926F7-B377-E9D8-2232-2C9BAAA79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8" y="154151"/>
            <a:ext cx="11112062" cy="970456"/>
          </a:xfrm>
        </p:spPr>
        <p:txBody>
          <a:bodyPr/>
          <a:lstStyle/>
          <a:p>
            <a:r>
              <a:rPr lang="fi-FI" dirty="0"/>
              <a:t>MITEN TUKEA VANHEMMUUTTA?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088CAB-616C-6EFD-50BE-C843A2DD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124607"/>
            <a:ext cx="11519338" cy="474016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Toivon näkökulma:</a:t>
            </a:r>
          </a:p>
          <a:p>
            <a:pPr lvl="1"/>
            <a:r>
              <a:rPr lang="fi-FI" sz="2600" dirty="0"/>
              <a:t>Kohtaamisessa kyse siitä, että toinen ihminen auttaa aivojen rakentumisessa - ja uudelleenrakentumisessa</a:t>
            </a:r>
          </a:p>
          <a:p>
            <a:pPr lvl="2"/>
            <a:r>
              <a:rPr lang="fi-FI" sz="2200" dirty="0"/>
              <a:t>”vahvempi lainaa heikommalle selviytymiskykyään kohtaamisessa”</a:t>
            </a:r>
          </a:p>
          <a:p>
            <a:pPr lvl="2"/>
            <a:r>
              <a:rPr lang="fi-FI" sz="2200" dirty="0"/>
              <a:t>”Heikompi pääsee vahvemman turvin kokeilemaan, miltä maailma näyttää toisen kokemana”</a:t>
            </a:r>
          </a:p>
          <a:p>
            <a:pPr lvl="1"/>
            <a:r>
              <a:rPr lang="fi-FI" sz="2600" dirty="0"/>
              <a:t>Hyvässä kohtaamisessa jaetaan aidosti kokemista; rakentava samaistuminen</a:t>
            </a:r>
          </a:p>
          <a:p>
            <a:pPr lvl="2"/>
            <a:r>
              <a:rPr lang="fi-FI" sz="2200" dirty="0"/>
              <a:t>Kannatteleva ihmissuhde</a:t>
            </a:r>
          </a:p>
          <a:p>
            <a:pPr lvl="1"/>
            <a:r>
              <a:rPr lang="fi-FI" dirty="0"/>
              <a:t>”</a:t>
            </a:r>
            <a:r>
              <a:rPr lang="fi-FI" sz="2600" dirty="0"/>
              <a:t>Jos elinympäristössä on ihmisiä, joilla on toivoa, toivo voi tarttua”</a:t>
            </a:r>
          </a:p>
          <a:p>
            <a:pPr lvl="2"/>
            <a:r>
              <a:rPr lang="fi-FI" sz="2200" dirty="0"/>
              <a:t>Toivo ja kohtaaminen liittyvät toisiinsa, edellistä ei voi olla ilman jälkimmäistä</a:t>
            </a:r>
          </a:p>
          <a:p>
            <a:r>
              <a:rPr lang="fi-FI" dirty="0" err="1"/>
              <a:t>Resilienssi</a:t>
            </a:r>
            <a:r>
              <a:rPr lang="fi-FI" dirty="0"/>
              <a:t> selviytymisen tukena:</a:t>
            </a:r>
          </a:p>
          <a:p>
            <a:pPr lvl="1"/>
            <a:r>
              <a:rPr lang="fi-FI" sz="2600" dirty="0" err="1"/>
              <a:t>Resilienssi</a:t>
            </a:r>
            <a:r>
              <a:rPr lang="fi-FI" sz="2600" dirty="0"/>
              <a:t> arjessa rakentuva asennoituminen, jossa pysyvyysuskoa ja ongelmanratkaisutaitoja pidetään yllä vuorovaikutuksessa lähipiirin kanssa</a:t>
            </a:r>
          </a:p>
          <a:p>
            <a:pPr lvl="1"/>
            <a:r>
              <a:rPr lang="fi-FI" sz="2600" dirty="0"/>
              <a:t>Tärkeää löytää itselleen arkeen keinoja, jotka vahvistavat selviytymisen tunnetta</a:t>
            </a:r>
          </a:p>
          <a:p>
            <a:pPr lvl="2"/>
            <a:r>
              <a:rPr lang="fi-FI" sz="2200" dirty="0"/>
              <a:t>Arkinen tekeminen, liikunta, yhdessäolo, kulttuuri, työnteko</a:t>
            </a:r>
          </a:p>
          <a:p>
            <a:pPr lvl="2"/>
            <a:r>
              <a:rPr lang="fi-FI" sz="2200" dirty="0"/>
              <a:t>Ympäristön tuki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45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0799-0336-AD68-60B4-3A94D1A4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4" y="260023"/>
            <a:ext cx="10518228" cy="959178"/>
          </a:xfrm>
        </p:spPr>
        <p:txBody>
          <a:bodyPr/>
          <a:lstStyle/>
          <a:p>
            <a:r>
              <a:rPr lang="fi-FI" dirty="0"/>
              <a:t>HYVÄ HUOMIOIDA TYÖSKENTELYSSÄ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A4CA60-DADF-433A-D311-EB43C414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4" y="1219201"/>
            <a:ext cx="11571892" cy="4866289"/>
          </a:xfrm>
        </p:spPr>
        <p:txBody>
          <a:bodyPr>
            <a:normAutofit fontScale="92500" lnSpcReduction="20000"/>
          </a:bodyPr>
          <a:lstStyle/>
          <a:p>
            <a:pPr marL="576073" indent="-457200">
              <a:lnSpc>
                <a:spcPct val="80000"/>
              </a:lnSpc>
              <a:defRPr sz="2200"/>
            </a:pPr>
            <a:r>
              <a:rPr lang="fi-FI" sz="2800" dirty="0"/>
              <a:t>Merkittävää huomioida, tunnistaa ja nimetä perheiden negatiivisten vuorovaikutuskehien taustalla olevia syitä</a:t>
            </a:r>
          </a:p>
          <a:p>
            <a:pPr marL="576073" indent="-457200">
              <a:lnSpc>
                <a:spcPct val="80000"/>
              </a:lnSpc>
              <a:defRPr sz="2200"/>
            </a:pPr>
            <a:r>
              <a:rPr lang="fi-FI" sz="2800" dirty="0"/>
              <a:t>Tarvitaan auttavan tahon kiinnostusta mahdollisista turvallisista ja hyvistä kokemuksista, joita perheillä on haavoittavien kokemusten lisäksi -&gt; auttaa ymmärtämään ne voimavaroina</a:t>
            </a:r>
          </a:p>
          <a:p>
            <a:pPr marL="576073" indent="-457200">
              <a:lnSpc>
                <a:spcPct val="80000"/>
              </a:lnSpc>
              <a:defRPr sz="2200"/>
            </a:pPr>
            <a:r>
              <a:rPr lang="en-US" sz="2800" dirty="0" err="1">
                <a:ea typeface="+mn-lt"/>
                <a:cs typeface="+mn-lt"/>
              </a:rPr>
              <a:t>Autismikirjon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ihmisillä</a:t>
            </a:r>
            <a:r>
              <a:rPr lang="en-US" sz="2800" dirty="0">
                <a:ea typeface="+mn-lt"/>
                <a:cs typeface="+mn-lt"/>
              </a:rPr>
              <a:t> on </a:t>
            </a:r>
            <a:r>
              <a:rPr lang="en-US" sz="2800" dirty="0" err="1">
                <a:ea typeface="+mn-lt"/>
                <a:cs typeface="+mn-lt"/>
              </a:rPr>
              <a:t>havaittu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olevan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vähemmän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peilisoluja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kuin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neurotyypillisillä</a:t>
            </a:r>
            <a:r>
              <a:rPr lang="en-US" sz="2800" dirty="0">
                <a:ea typeface="+mn-lt"/>
                <a:cs typeface="+mn-lt"/>
              </a:rPr>
              <a:t> </a:t>
            </a:r>
          </a:p>
          <a:p>
            <a:pPr marL="1033273" lvl="1" indent="-457200">
              <a:lnSpc>
                <a:spcPct val="80000"/>
              </a:lnSpc>
              <a:defRPr sz="2200"/>
            </a:pPr>
            <a:r>
              <a:rPr lang="en-US" dirty="0" err="1">
                <a:ea typeface="+mn-lt"/>
                <a:cs typeface="+mn-lt"/>
              </a:rPr>
              <a:t>mahdollisuus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lisätä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peilisolujen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määrää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aivoissa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hyvän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hoivan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kautta</a:t>
            </a:r>
            <a:endParaRPr lang="en-US" dirty="0">
              <a:cs typeface="Calibri"/>
            </a:endParaRPr>
          </a:p>
          <a:p>
            <a:pPr marL="576073" indent="-457200">
              <a:lnSpc>
                <a:spcPct val="80000"/>
              </a:lnSpc>
              <a:defRPr sz="2200"/>
            </a:pPr>
            <a:r>
              <a:rPr lang="fi-FI" sz="2800" dirty="0"/>
              <a:t>Tukemalla varhaista vanhemmuutta voidaan muuttaa myös lasten kiintymyssuhteita</a:t>
            </a:r>
          </a:p>
          <a:p>
            <a:pPr marL="1033273" lvl="1" indent="-457200">
              <a:lnSpc>
                <a:spcPct val="80000"/>
              </a:lnSpc>
              <a:defRPr sz="2200"/>
            </a:pPr>
            <a:r>
              <a:rPr lang="fi-FI" dirty="0"/>
              <a:t>Traumaymmärryksen ja </a:t>
            </a:r>
            <a:r>
              <a:rPr lang="fi-FI" dirty="0" err="1"/>
              <a:t>nepsytiedon</a:t>
            </a:r>
            <a:r>
              <a:rPr lang="fi-FI" dirty="0"/>
              <a:t> lisääminen ja toisiinsa kytkeminen</a:t>
            </a:r>
          </a:p>
          <a:p>
            <a:r>
              <a:rPr lang="fi-FI" dirty="0"/>
              <a:t>    Ulkoisen maailman vakaus ja ennustettavuus</a:t>
            </a:r>
          </a:p>
          <a:p>
            <a:pPr lvl="1"/>
            <a:r>
              <a:rPr lang="fi-FI" sz="2200" dirty="0"/>
              <a:t>perheen ja arjen muiden ympäristöjen toimintakyvystä huolehtiminen</a:t>
            </a:r>
          </a:p>
          <a:p>
            <a:pPr lvl="1"/>
            <a:r>
              <a:rPr lang="fi-FI" sz="2200" dirty="0"/>
              <a:t>arki on lapselle täysin keskeinen!</a:t>
            </a:r>
          </a:p>
          <a:p>
            <a:pPr marL="457200" lvl="1" indent="0">
              <a:buNone/>
            </a:pPr>
            <a:r>
              <a:rPr lang="fi-FI" sz="2400" dirty="0">
                <a:solidFill>
                  <a:schemeClr val="tx1"/>
                </a:solidFill>
                <a:effectLst/>
              </a:rPr>
              <a:t>-&gt; Arjen vakauttaminen: </a:t>
            </a:r>
            <a:r>
              <a:rPr lang="fi-FI" sz="2400" dirty="0" err="1">
                <a:solidFill>
                  <a:schemeClr val="tx1"/>
                </a:solidFill>
                <a:effectLst/>
              </a:rPr>
              <a:t>päivärytmi</a:t>
            </a:r>
            <a:r>
              <a:rPr lang="fi-FI" sz="2400" dirty="0">
                <a:solidFill>
                  <a:schemeClr val="tx1"/>
                </a:solidFill>
                <a:effectLst/>
              </a:rPr>
              <a:t>, </a:t>
            </a:r>
            <a:r>
              <a:rPr lang="fi-FI" sz="2400" dirty="0" err="1">
                <a:solidFill>
                  <a:schemeClr val="tx1"/>
                </a:solidFill>
                <a:effectLst/>
              </a:rPr>
              <a:t>päivähoito</a:t>
            </a:r>
            <a:r>
              <a:rPr lang="fi-FI" sz="2400" dirty="0">
                <a:solidFill>
                  <a:schemeClr val="tx1"/>
                </a:solidFill>
                <a:effectLst/>
              </a:rPr>
              <a:t>/koulu ja vapaa-aika, nukkuminen, </a:t>
            </a:r>
            <a:r>
              <a:rPr lang="fi-FI" sz="2400" dirty="0" err="1">
                <a:solidFill>
                  <a:schemeClr val="tx1"/>
                </a:solidFill>
                <a:effectLst/>
              </a:rPr>
              <a:t>syöminen</a:t>
            </a:r>
            <a:r>
              <a:rPr lang="fi-FI" sz="2400" dirty="0"/>
              <a:t>, omien rajojen tunnistaminen, mikä tuo voimavaroja, mikä kuluttaa ja kuormittaa</a:t>
            </a:r>
            <a:endParaRPr lang="fi-FI" sz="2400" dirty="0">
              <a:solidFill>
                <a:schemeClr val="tx1"/>
              </a:solidFill>
              <a:effectLst/>
            </a:endParaRPr>
          </a:p>
          <a:p>
            <a:pPr lvl="1"/>
            <a:endParaRPr lang="fi-FI" sz="2200" dirty="0"/>
          </a:p>
          <a:p>
            <a:pPr marL="576073" indent="-457200">
              <a:lnSpc>
                <a:spcPct val="80000"/>
              </a:lnSpc>
              <a:defRPr sz="2200"/>
            </a:pP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36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e35fb4-ba84-4c74-9923-a1eefa25b043">
      <Terms xmlns="http://schemas.microsoft.com/office/infopath/2007/PartnerControls"/>
    </lcf76f155ced4ddcb4097134ff3c332f>
    <TaxCatchAll xmlns="d44b85f8-4d5c-479f-98e6-d5554bf0169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321E9716748A1449B6180CC575DC48F" ma:contentTypeVersion="18" ma:contentTypeDescription="Luo uusi asiakirja." ma:contentTypeScope="" ma:versionID="634af3561d9f0d539982920006fc6a15">
  <xsd:schema xmlns:xsd="http://www.w3.org/2001/XMLSchema" xmlns:xs="http://www.w3.org/2001/XMLSchema" xmlns:p="http://schemas.microsoft.com/office/2006/metadata/properties" xmlns:ns2="11e35fb4-ba84-4c74-9923-a1eefa25b043" xmlns:ns3="d44b85f8-4d5c-479f-98e6-d5554bf0169d" targetNamespace="http://schemas.microsoft.com/office/2006/metadata/properties" ma:root="true" ma:fieldsID="02f6c0dce65d0d0f0d49961b2f4109e4" ns2:_="" ns3:_="">
    <xsd:import namespace="11e35fb4-ba84-4c74-9923-a1eefa25b043"/>
    <xsd:import namespace="d44b85f8-4d5c-479f-98e6-d5554bf01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35fb4-ba84-4c74-9923-a1eefa25b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2ed1bed-8a91-47a9-b4e9-28d4b93dc7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b85f8-4d5c-479f-98e6-d5554bf016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4dfa4a-b6f6-4264-b58c-15a217066f7e}" ma:internalName="TaxCatchAll" ma:showField="CatchAllData" ma:web="d44b85f8-4d5c-479f-98e6-d5554bf01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7B1CC3-725C-4EE4-B7F5-E4B4397FB8E1}">
  <ds:schemaRefs>
    <ds:schemaRef ds:uri="8d71e338-f5e3-48a6-a81a-0a37fd96027f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2793c1bb-d9f2-46e7-8a99-ae9c00fa47d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11e35fb4-ba84-4c74-9923-a1eefa25b043"/>
    <ds:schemaRef ds:uri="d44b85f8-4d5c-479f-98e6-d5554bf0169d"/>
  </ds:schemaRefs>
</ds:datastoreItem>
</file>

<file path=customXml/itemProps2.xml><?xml version="1.0" encoding="utf-8"?>
<ds:datastoreItem xmlns:ds="http://schemas.openxmlformats.org/officeDocument/2006/customXml" ds:itemID="{8F886BA2-AF27-4185-8CF8-CC93E594D1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35fb4-ba84-4c74-9923-a1eefa25b043"/>
    <ds:schemaRef ds:uri="d44b85f8-4d5c-479f-98e6-d5554bf01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7B24D0-705E-4B99-A28F-2DDD16949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1414</Words>
  <Application>Microsoft Office PowerPoint</Application>
  <PresentationFormat>Laajakuva</PresentationFormat>
  <Paragraphs>173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Aptos</vt:lpstr>
      <vt:lpstr>Arial</vt:lpstr>
      <vt:lpstr>ArialMT</vt:lpstr>
      <vt:lpstr>Bradley Hand</vt:lpstr>
      <vt:lpstr>Calibri</vt:lpstr>
      <vt:lpstr>Calibri Light</vt:lpstr>
      <vt:lpstr>Times New Roman</vt:lpstr>
      <vt:lpstr>Trattatello</vt:lpstr>
      <vt:lpstr>Office-teema</vt:lpstr>
      <vt:lpstr>2_Office-teema</vt:lpstr>
      <vt:lpstr>3_Office-teema</vt:lpstr>
      <vt:lpstr>4_Office-teema</vt:lpstr>
      <vt:lpstr>1_Office-teema</vt:lpstr>
      <vt:lpstr>MITEN TUKEA VANHEMMUUTTA, KUN TAUSTALLA NEPSYHAASTEITA?</vt:lpstr>
      <vt:lpstr>RIITTÄVÄN HYVÄ HOIVA:</vt:lpstr>
      <vt:lpstr>PowerPoint-esitys</vt:lpstr>
      <vt:lpstr> KIINTYMYSSUHDE JA TURVALLINEN VUOROVAIKUTUS 1 </vt:lpstr>
      <vt:lpstr>KIINTYMYSSUHDE JA TURVALLINEN VUOROVAIKUTUS 2</vt:lpstr>
      <vt:lpstr>NEUROPSYKIATRISET HÄIRIÖT JA TUNTEIDEN SÄÄTELYN JA ITSESÄÄTELYKYVYN HAASTEET </vt:lpstr>
      <vt:lpstr>MITEN TUKEA VANHEMMUUTTA? 1</vt:lpstr>
      <vt:lpstr>MITEN TUKEA VANHEMMUUTTA? 2</vt:lpstr>
      <vt:lpstr>HYVÄ HUOMIOIDA TYÖSKENTELYSSÄ 1</vt:lpstr>
      <vt:lpstr>HYVÄ HUOMIOIDA TYÖSKENTELYSSÄ 2</vt:lpstr>
      <vt:lpstr>SANANEN HÄPEÄSTÄ JA SEN SÄÄTELYSTÄ</vt:lpstr>
      <vt:lpstr>SÄÄTELYN MERKITYS</vt:lpstr>
      <vt:lpstr>VAKAUTTAVA TYÖTE</vt:lpstr>
      <vt:lpstr>PowerPoint-esitys</vt:lpstr>
      <vt:lpstr>LÄHTEET: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Honkakangas Lumi</dc:creator>
  <cp:lastModifiedBy>Riitta Savolainen</cp:lastModifiedBy>
  <cp:revision>18</cp:revision>
  <dcterms:created xsi:type="dcterms:W3CDTF">2023-07-21T10:22:37Z</dcterms:created>
  <dcterms:modified xsi:type="dcterms:W3CDTF">2024-11-29T09:22:13Z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0x0101009321E9716748A1449B6180CC575DC48F</vt:lpwstr>
  </property>
  <property fmtid="{D5CDD505-2E9C-101B-9397-08002B2CF9AE}" pid="3" name="MediaServiceImageTags">
    <vt:lpwstr/>
  </property>
</Properties>
</file>