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8"/>
  </p:notesMasterIdLst>
  <p:sldIdLst>
    <p:sldId id="852" r:id="rId5"/>
    <p:sldId id="661" r:id="rId6"/>
    <p:sldId id="807" r:id="rId7"/>
    <p:sldId id="927" r:id="rId8"/>
    <p:sldId id="969" r:id="rId9"/>
    <p:sldId id="968" r:id="rId10"/>
    <p:sldId id="399" r:id="rId11"/>
    <p:sldId id="707" r:id="rId12"/>
    <p:sldId id="805" r:id="rId13"/>
    <p:sldId id="817" r:id="rId14"/>
    <p:sldId id="963" r:id="rId15"/>
    <p:sldId id="959" r:id="rId16"/>
    <p:sldId id="960" r:id="rId17"/>
    <p:sldId id="909" r:id="rId18"/>
    <p:sldId id="706" r:id="rId19"/>
    <p:sldId id="793" r:id="rId20"/>
    <p:sldId id="758" r:id="rId21"/>
    <p:sldId id="796" r:id="rId22"/>
    <p:sldId id="760" r:id="rId23"/>
    <p:sldId id="798" r:id="rId24"/>
    <p:sldId id="799" r:id="rId25"/>
    <p:sldId id="763" r:id="rId26"/>
    <p:sldId id="492" r:id="rId27"/>
    <p:sldId id="827" r:id="rId28"/>
    <p:sldId id="829" r:id="rId29"/>
    <p:sldId id="830" r:id="rId30"/>
    <p:sldId id="825" r:id="rId31"/>
    <p:sldId id="931" r:id="rId32"/>
    <p:sldId id="831" r:id="rId33"/>
    <p:sldId id="832" r:id="rId34"/>
    <p:sldId id="833" r:id="rId35"/>
    <p:sldId id="834" r:id="rId36"/>
    <p:sldId id="836" r:id="rId37"/>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4660"/>
  </p:normalViewPr>
  <p:slideViewPr>
    <p:cSldViewPr snapToGrid="0">
      <p:cViewPr varScale="1">
        <p:scale>
          <a:sx n="74" d="100"/>
          <a:sy n="74" d="100"/>
        </p:scale>
        <p:origin x="95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diagrams/_rels/data7.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rawing7.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707D53-0D59-4AE1-AE32-0C5252D5769D}" type="doc">
      <dgm:prSet loTypeId="urn:microsoft.com/office/officeart/2005/8/layout/vList2" loCatId="list" qsTypeId="urn:microsoft.com/office/officeart/2005/8/quickstyle/simple5" qsCatId="simple" csTypeId="urn:microsoft.com/office/officeart/2005/8/colors/colorful2" csCatId="colorful"/>
      <dgm:spPr/>
      <dgm:t>
        <a:bodyPr/>
        <a:lstStyle/>
        <a:p>
          <a:endParaRPr lang="en-US"/>
        </a:p>
      </dgm:t>
    </dgm:pt>
    <dgm:pt modelId="{9E6DEBB8-4004-48BA-933E-4B164027D723}">
      <dgm:prSet/>
      <dgm:spPr/>
      <dgm:t>
        <a:bodyPr/>
        <a:lstStyle/>
        <a:p>
          <a:r>
            <a:rPr lang="fi-FI"/>
            <a:t>Masennus- ja ahdistusoireet olivat yleisempiä sairaiden kuin terveiden lasten vanhemmilla. </a:t>
          </a:r>
          <a:endParaRPr lang="en-US"/>
        </a:p>
      </dgm:t>
    </dgm:pt>
    <dgm:pt modelId="{1904A0B8-24BE-4222-AF7E-AB9A8CE317A2}" type="parTrans" cxnId="{9E2EBDD6-8D05-4431-BB67-761019D4A04A}">
      <dgm:prSet/>
      <dgm:spPr/>
      <dgm:t>
        <a:bodyPr/>
        <a:lstStyle/>
        <a:p>
          <a:endParaRPr lang="en-US"/>
        </a:p>
      </dgm:t>
    </dgm:pt>
    <dgm:pt modelId="{0A263422-C135-43F7-88CA-716570A20735}" type="sibTrans" cxnId="{9E2EBDD6-8D05-4431-BB67-761019D4A04A}">
      <dgm:prSet/>
      <dgm:spPr/>
      <dgm:t>
        <a:bodyPr/>
        <a:lstStyle/>
        <a:p>
          <a:endParaRPr lang="en-US"/>
        </a:p>
      </dgm:t>
    </dgm:pt>
    <dgm:pt modelId="{884B5C01-A22F-4998-8074-8C4E8E8FEAC8}">
      <dgm:prSet/>
      <dgm:spPr/>
      <dgm:t>
        <a:bodyPr/>
        <a:lstStyle/>
        <a:p>
          <a:r>
            <a:rPr lang="fi-FI"/>
            <a:t>Sairaiden ja terveiden lasten vanhempien elämäntyytyväisyys oli samalla tasolla. </a:t>
          </a:r>
          <a:endParaRPr lang="en-US"/>
        </a:p>
      </dgm:t>
    </dgm:pt>
    <dgm:pt modelId="{96E6F62C-3382-489A-903B-F0D0BEBBCF1E}" type="parTrans" cxnId="{05786556-895E-496D-BCF8-AF44DE928267}">
      <dgm:prSet/>
      <dgm:spPr/>
      <dgm:t>
        <a:bodyPr/>
        <a:lstStyle/>
        <a:p>
          <a:endParaRPr lang="en-US"/>
        </a:p>
      </dgm:t>
    </dgm:pt>
    <dgm:pt modelId="{A76B2C7B-8A6D-477B-AD1D-183D6D8FC925}" type="sibTrans" cxnId="{05786556-895E-496D-BCF8-AF44DE928267}">
      <dgm:prSet/>
      <dgm:spPr/>
      <dgm:t>
        <a:bodyPr/>
        <a:lstStyle/>
        <a:p>
          <a:endParaRPr lang="en-US"/>
        </a:p>
      </dgm:t>
    </dgm:pt>
    <dgm:pt modelId="{1380EB2F-8117-4F63-A4AC-268BE8BDE67A}">
      <dgm:prSet/>
      <dgm:spPr/>
      <dgm:t>
        <a:bodyPr/>
        <a:lstStyle/>
        <a:p>
          <a:r>
            <a:rPr lang="fi-FI"/>
            <a:t>Sairaiden lasten äideillä oli isiä enemmän    ahdistus- ja masennusoireita alkuvaiheessa. </a:t>
          </a:r>
          <a:endParaRPr lang="en-US"/>
        </a:p>
      </dgm:t>
    </dgm:pt>
    <dgm:pt modelId="{D2189E71-9055-4636-881F-A933F4B3B202}" type="parTrans" cxnId="{112615B0-D258-44F8-B38E-41AEB2309BD4}">
      <dgm:prSet/>
      <dgm:spPr/>
      <dgm:t>
        <a:bodyPr/>
        <a:lstStyle/>
        <a:p>
          <a:endParaRPr lang="en-US"/>
        </a:p>
      </dgm:t>
    </dgm:pt>
    <dgm:pt modelId="{E8D37CDF-401B-42F8-B51B-6530C833BEDE}" type="sibTrans" cxnId="{112615B0-D258-44F8-B38E-41AEB2309BD4}">
      <dgm:prSet/>
      <dgm:spPr/>
      <dgm:t>
        <a:bodyPr/>
        <a:lstStyle/>
        <a:p>
          <a:endParaRPr lang="en-US"/>
        </a:p>
      </dgm:t>
    </dgm:pt>
    <dgm:pt modelId="{BEE4725E-7DBA-4BB5-93A4-821B194956FB}">
      <dgm:prSet/>
      <dgm:spPr/>
      <dgm:t>
        <a:bodyPr/>
        <a:lstStyle/>
        <a:p>
          <a:r>
            <a:rPr lang="fi-FI"/>
            <a:t>Äideillä oli isiä enemmän traumaperäisiä oireita sekä alkuvaiheessa että vuoden kuluttua. </a:t>
          </a:r>
          <a:endParaRPr lang="en-US"/>
        </a:p>
      </dgm:t>
    </dgm:pt>
    <dgm:pt modelId="{C95FAEEE-78CB-44F6-8FE8-1E491B380CB1}" type="parTrans" cxnId="{A85F0A54-1D91-49BF-BF86-033FB31FD4C9}">
      <dgm:prSet/>
      <dgm:spPr/>
      <dgm:t>
        <a:bodyPr/>
        <a:lstStyle/>
        <a:p>
          <a:endParaRPr lang="en-US"/>
        </a:p>
      </dgm:t>
    </dgm:pt>
    <dgm:pt modelId="{9E2A582D-F606-4C2E-A194-EA29CEF39EC1}" type="sibTrans" cxnId="{A85F0A54-1D91-49BF-BF86-033FB31FD4C9}">
      <dgm:prSet/>
      <dgm:spPr/>
      <dgm:t>
        <a:bodyPr/>
        <a:lstStyle/>
        <a:p>
          <a:endParaRPr lang="en-US"/>
        </a:p>
      </dgm:t>
    </dgm:pt>
    <dgm:pt modelId="{FDF1FF33-F5FC-4679-9EAB-8F3AB6F28B5D}">
      <dgm:prSet/>
      <dgm:spPr/>
      <dgm:t>
        <a:bodyPr/>
        <a:lstStyle/>
        <a:p>
          <a:r>
            <a:rPr lang="fi-FI"/>
            <a:t>Puolet vanhemmista koki merkittävää traumaperäistä kasvua vuoden kuluttua diagnoosista. </a:t>
          </a:r>
          <a:endParaRPr lang="en-US"/>
        </a:p>
      </dgm:t>
    </dgm:pt>
    <dgm:pt modelId="{E57AB054-A6D4-4E52-95D5-E2A216072BFE}" type="parTrans" cxnId="{130C82A1-A412-48CA-B300-028E2CD97BB5}">
      <dgm:prSet/>
      <dgm:spPr/>
      <dgm:t>
        <a:bodyPr/>
        <a:lstStyle/>
        <a:p>
          <a:endParaRPr lang="en-US"/>
        </a:p>
      </dgm:t>
    </dgm:pt>
    <dgm:pt modelId="{36A9B98F-4C50-4912-B649-608E2B4E83B4}" type="sibTrans" cxnId="{130C82A1-A412-48CA-B300-028E2CD97BB5}">
      <dgm:prSet/>
      <dgm:spPr/>
      <dgm:t>
        <a:bodyPr/>
        <a:lstStyle/>
        <a:p>
          <a:endParaRPr lang="en-US"/>
        </a:p>
      </dgm:t>
    </dgm:pt>
    <dgm:pt modelId="{083D181A-992C-405A-AFAB-81DA14FE1873}" type="pres">
      <dgm:prSet presAssocID="{1C707D53-0D59-4AE1-AE32-0C5252D5769D}" presName="linear" presStyleCnt="0">
        <dgm:presLayoutVars>
          <dgm:animLvl val="lvl"/>
          <dgm:resizeHandles val="exact"/>
        </dgm:presLayoutVars>
      </dgm:prSet>
      <dgm:spPr/>
    </dgm:pt>
    <dgm:pt modelId="{4C31F8D5-CFF8-457B-9266-86F3B908262A}" type="pres">
      <dgm:prSet presAssocID="{9E6DEBB8-4004-48BA-933E-4B164027D723}" presName="parentText" presStyleLbl="node1" presStyleIdx="0" presStyleCnt="5">
        <dgm:presLayoutVars>
          <dgm:chMax val="0"/>
          <dgm:bulletEnabled val="1"/>
        </dgm:presLayoutVars>
      </dgm:prSet>
      <dgm:spPr/>
    </dgm:pt>
    <dgm:pt modelId="{BA870F56-FD4A-413F-B680-C920E92F42BF}" type="pres">
      <dgm:prSet presAssocID="{0A263422-C135-43F7-88CA-716570A20735}" presName="spacer" presStyleCnt="0"/>
      <dgm:spPr/>
    </dgm:pt>
    <dgm:pt modelId="{FD3B3E43-155F-4849-805B-DC182C065B7D}" type="pres">
      <dgm:prSet presAssocID="{884B5C01-A22F-4998-8074-8C4E8E8FEAC8}" presName="parentText" presStyleLbl="node1" presStyleIdx="1" presStyleCnt="5">
        <dgm:presLayoutVars>
          <dgm:chMax val="0"/>
          <dgm:bulletEnabled val="1"/>
        </dgm:presLayoutVars>
      </dgm:prSet>
      <dgm:spPr/>
    </dgm:pt>
    <dgm:pt modelId="{615ED988-98BB-4D2E-BB31-40B8DD0AB1AD}" type="pres">
      <dgm:prSet presAssocID="{A76B2C7B-8A6D-477B-AD1D-183D6D8FC925}" presName="spacer" presStyleCnt="0"/>
      <dgm:spPr/>
    </dgm:pt>
    <dgm:pt modelId="{644DA16C-2EBF-463A-85C3-2908FC7A1255}" type="pres">
      <dgm:prSet presAssocID="{1380EB2F-8117-4F63-A4AC-268BE8BDE67A}" presName="parentText" presStyleLbl="node1" presStyleIdx="2" presStyleCnt="5">
        <dgm:presLayoutVars>
          <dgm:chMax val="0"/>
          <dgm:bulletEnabled val="1"/>
        </dgm:presLayoutVars>
      </dgm:prSet>
      <dgm:spPr/>
    </dgm:pt>
    <dgm:pt modelId="{B06A5A4E-5E60-4023-B001-B799C48683D4}" type="pres">
      <dgm:prSet presAssocID="{E8D37CDF-401B-42F8-B51B-6530C833BEDE}" presName="spacer" presStyleCnt="0"/>
      <dgm:spPr/>
    </dgm:pt>
    <dgm:pt modelId="{207800E8-CB66-4DA3-B294-C5070E19617D}" type="pres">
      <dgm:prSet presAssocID="{BEE4725E-7DBA-4BB5-93A4-821B194956FB}" presName="parentText" presStyleLbl="node1" presStyleIdx="3" presStyleCnt="5">
        <dgm:presLayoutVars>
          <dgm:chMax val="0"/>
          <dgm:bulletEnabled val="1"/>
        </dgm:presLayoutVars>
      </dgm:prSet>
      <dgm:spPr/>
    </dgm:pt>
    <dgm:pt modelId="{B3B79C84-1A5B-4A9D-A2DA-17FBC972FDAD}" type="pres">
      <dgm:prSet presAssocID="{9E2A582D-F606-4C2E-A194-EA29CEF39EC1}" presName="spacer" presStyleCnt="0"/>
      <dgm:spPr/>
    </dgm:pt>
    <dgm:pt modelId="{1A315D86-4F9C-46A7-9266-D3B56E85D64D}" type="pres">
      <dgm:prSet presAssocID="{FDF1FF33-F5FC-4679-9EAB-8F3AB6F28B5D}" presName="parentText" presStyleLbl="node1" presStyleIdx="4" presStyleCnt="5">
        <dgm:presLayoutVars>
          <dgm:chMax val="0"/>
          <dgm:bulletEnabled val="1"/>
        </dgm:presLayoutVars>
      </dgm:prSet>
      <dgm:spPr/>
    </dgm:pt>
  </dgm:ptLst>
  <dgm:cxnLst>
    <dgm:cxn modelId="{77E6BE28-F449-4D32-86E4-3686679E5AEB}" type="presOf" srcId="{FDF1FF33-F5FC-4679-9EAB-8F3AB6F28B5D}" destId="{1A315D86-4F9C-46A7-9266-D3B56E85D64D}" srcOrd="0" destOrd="0" presId="urn:microsoft.com/office/officeart/2005/8/layout/vList2"/>
    <dgm:cxn modelId="{AE463E51-D456-46AA-8606-22BF280E4187}" type="presOf" srcId="{BEE4725E-7DBA-4BB5-93A4-821B194956FB}" destId="{207800E8-CB66-4DA3-B294-C5070E19617D}" srcOrd="0" destOrd="0" presId="urn:microsoft.com/office/officeart/2005/8/layout/vList2"/>
    <dgm:cxn modelId="{A85F0A54-1D91-49BF-BF86-033FB31FD4C9}" srcId="{1C707D53-0D59-4AE1-AE32-0C5252D5769D}" destId="{BEE4725E-7DBA-4BB5-93A4-821B194956FB}" srcOrd="3" destOrd="0" parTransId="{C95FAEEE-78CB-44F6-8FE8-1E491B380CB1}" sibTransId="{9E2A582D-F606-4C2E-A194-EA29CEF39EC1}"/>
    <dgm:cxn modelId="{05786556-895E-496D-BCF8-AF44DE928267}" srcId="{1C707D53-0D59-4AE1-AE32-0C5252D5769D}" destId="{884B5C01-A22F-4998-8074-8C4E8E8FEAC8}" srcOrd="1" destOrd="0" parTransId="{96E6F62C-3382-489A-903B-F0D0BEBBCF1E}" sibTransId="{A76B2C7B-8A6D-477B-AD1D-183D6D8FC925}"/>
    <dgm:cxn modelId="{603B48A0-B4F8-4E18-B176-886F780D06CD}" type="presOf" srcId="{1380EB2F-8117-4F63-A4AC-268BE8BDE67A}" destId="{644DA16C-2EBF-463A-85C3-2908FC7A1255}" srcOrd="0" destOrd="0" presId="urn:microsoft.com/office/officeart/2005/8/layout/vList2"/>
    <dgm:cxn modelId="{130C82A1-A412-48CA-B300-028E2CD97BB5}" srcId="{1C707D53-0D59-4AE1-AE32-0C5252D5769D}" destId="{FDF1FF33-F5FC-4679-9EAB-8F3AB6F28B5D}" srcOrd="4" destOrd="0" parTransId="{E57AB054-A6D4-4E52-95D5-E2A216072BFE}" sibTransId="{36A9B98F-4C50-4912-B649-608E2B4E83B4}"/>
    <dgm:cxn modelId="{112615B0-D258-44F8-B38E-41AEB2309BD4}" srcId="{1C707D53-0D59-4AE1-AE32-0C5252D5769D}" destId="{1380EB2F-8117-4F63-A4AC-268BE8BDE67A}" srcOrd="2" destOrd="0" parTransId="{D2189E71-9055-4636-881F-A933F4B3B202}" sibTransId="{E8D37CDF-401B-42F8-B51B-6530C833BEDE}"/>
    <dgm:cxn modelId="{2E2409CA-6DAD-4EAC-A123-089769AA7A0A}" type="presOf" srcId="{1C707D53-0D59-4AE1-AE32-0C5252D5769D}" destId="{083D181A-992C-405A-AFAB-81DA14FE1873}" srcOrd="0" destOrd="0" presId="urn:microsoft.com/office/officeart/2005/8/layout/vList2"/>
    <dgm:cxn modelId="{25831ACE-CA42-42A5-A86D-80792501E7F5}" type="presOf" srcId="{884B5C01-A22F-4998-8074-8C4E8E8FEAC8}" destId="{FD3B3E43-155F-4849-805B-DC182C065B7D}" srcOrd="0" destOrd="0" presId="urn:microsoft.com/office/officeart/2005/8/layout/vList2"/>
    <dgm:cxn modelId="{9E2EBDD6-8D05-4431-BB67-761019D4A04A}" srcId="{1C707D53-0D59-4AE1-AE32-0C5252D5769D}" destId="{9E6DEBB8-4004-48BA-933E-4B164027D723}" srcOrd="0" destOrd="0" parTransId="{1904A0B8-24BE-4222-AF7E-AB9A8CE317A2}" sibTransId="{0A263422-C135-43F7-88CA-716570A20735}"/>
    <dgm:cxn modelId="{015095F0-7878-44D1-A2C2-AF6A48845AD2}" type="presOf" srcId="{9E6DEBB8-4004-48BA-933E-4B164027D723}" destId="{4C31F8D5-CFF8-457B-9266-86F3B908262A}" srcOrd="0" destOrd="0" presId="urn:microsoft.com/office/officeart/2005/8/layout/vList2"/>
    <dgm:cxn modelId="{8A59C680-4893-4ADE-93A8-1D81CCF6E99A}" type="presParOf" srcId="{083D181A-992C-405A-AFAB-81DA14FE1873}" destId="{4C31F8D5-CFF8-457B-9266-86F3B908262A}" srcOrd="0" destOrd="0" presId="urn:microsoft.com/office/officeart/2005/8/layout/vList2"/>
    <dgm:cxn modelId="{69C62824-7600-4023-B29F-3C20C7365BDE}" type="presParOf" srcId="{083D181A-992C-405A-AFAB-81DA14FE1873}" destId="{BA870F56-FD4A-413F-B680-C920E92F42BF}" srcOrd="1" destOrd="0" presId="urn:microsoft.com/office/officeart/2005/8/layout/vList2"/>
    <dgm:cxn modelId="{59A39132-77CD-4430-9D5E-8D9B103F6DE5}" type="presParOf" srcId="{083D181A-992C-405A-AFAB-81DA14FE1873}" destId="{FD3B3E43-155F-4849-805B-DC182C065B7D}" srcOrd="2" destOrd="0" presId="urn:microsoft.com/office/officeart/2005/8/layout/vList2"/>
    <dgm:cxn modelId="{D0A48980-24BD-4502-B3FB-AFBFE66D9B70}" type="presParOf" srcId="{083D181A-992C-405A-AFAB-81DA14FE1873}" destId="{615ED988-98BB-4D2E-BB31-40B8DD0AB1AD}" srcOrd="3" destOrd="0" presId="urn:microsoft.com/office/officeart/2005/8/layout/vList2"/>
    <dgm:cxn modelId="{5D301FE4-B020-4DCA-AE55-30726B8504D6}" type="presParOf" srcId="{083D181A-992C-405A-AFAB-81DA14FE1873}" destId="{644DA16C-2EBF-463A-85C3-2908FC7A1255}" srcOrd="4" destOrd="0" presId="urn:microsoft.com/office/officeart/2005/8/layout/vList2"/>
    <dgm:cxn modelId="{C9B037D4-50CC-4FF4-AC62-89BD6E81B4C5}" type="presParOf" srcId="{083D181A-992C-405A-AFAB-81DA14FE1873}" destId="{B06A5A4E-5E60-4023-B001-B799C48683D4}" srcOrd="5" destOrd="0" presId="urn:microsoft.com/office/officeart/2005/8/layout/vList2"/>
    <dgm:cxn modelId="{E11E9636-D8F5-4D48-AEB9-441B6EFE1B54}" type="presParOf" srcId="{083D181A-992C-405A-AFAB-81DA14FE1873}" destId="{207800E8-CB66-4DA3-B294-C5070E19617D}" srcOrd="6" destOrd="0" presId="urn:microsoft.com/office/officeart/2005/8/layout/vList2"/>
    <dgm:cxn modelId="{F1FCB060-4355-48EF-B0BD-3BF2F7B52613}" type="presParOf" srcId="{083D181A-992C-405A-AFAB-81DA14FE1873}" destId="{B3B79C84-1A5B-4A9D-A2DA-17FBC972FDAD}" srcOrd="7" destOrd="0" presId="urn:microsoft.com/office/officeart/2005/8/layout/vList2"/>
    <dgm:cxn modelId="{15F5DC0C-9213-42F2-B561-847C26FC54D2}" type="presParOf" srcId="{083D181A-992C-405A-AFAB-81DA14FE1873}" destId="{1A315D86-4F9C-46A7-9266-D3B56E85D64D}" srcOrd="8"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CB43E40-3EF3-4B28-B2F3-055FB93A22A6}"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66D1CC16-C594-4B5E-A288-EEB8A59B4B1B}">
      <dgm:prSet/>
      <dgm:spPr/>
      <dgm:t>
        <a:bodyPr/>
        <a:lstStyle/>
        <a:p>
          <a:r>
            <a:rPr lang="fi-FI" dirty="0"/>
            <a:t>- traumaattisen tapahtuman uudelleen kokeminen</a:t>
          </a:r>
          <a:endParaRPr lang="en-US" dirty="0"/>
        </a:p>
      </dgm:t>
    </dgm:pt>
    <dgm:pt modelId="{CE2EF71D-B0A9-4B2E-A0A7-8E7FF2B7F163}" type="parTrans" cxnId="{8ED7B2F3-C77B-4D33-913D-050AA4C692AD}">
      <dgm:prSet/>
      <dgm:spPr/>
      <dgm:t>
        <a:bodyPr/>
        <a:lstStyle/>
        <a:p>
          <a:endParaRPr lang="en-US"/>
        </a:p>
      </dgm:t>
    </dgm:pt>
    <dgm:pt modelId="{8DA98D6E-2BFF-4CCE-BF28-153F94F61CA7}" type="sibTrans" cxnId="{8ED7B2F3-C77B-4D33-913D-050AA4C692AD}">
      <dgm:prSet/>
      <dgm:spPr/>
      <dgm:t>
        <a:bodyPr/>
        <a:lstStyle/>
        <a:p>
          <a:endParaRPr lang="en-US"/>
        </a:p>
      </dgm:t>
    </dgm:pt>
    <dgm:pt modelId="{C2B1BBD5-C43C-409A-AE4C-2C8D67968496}">
      <dgm:prSet/>
      <dgm:spPr/>
      <dgm:t>
        <a:bodyPr/>
        <a:lstStyle/>
        <a:p>
          <a:r>
            <a:rPr lang="fi-FI" dirty="0"/>
            <a:t>- traumasta muistuttavien asioiden välttely</a:t>
          </a:r>
          <a:endParaRPr lang="en-US" dirty="0"/>
        </a:p>
      </dgm:t>
    </dgm:pt>
    <dgm:pt modelId="{EF279E98-0045-47E1-8157-51514FF7B7AB}" type="parTrans" cxnId="{A78D27BE-7508-4EA8-B72C-B15E1C787CA6}">
      <dgm:prSet/>
      <dgm:spPr/>
      <dgm:t>
        <a:bodyPr/>
        <a:lstStyle/>
        <a:p>
          <a:endParaRPr lang="en-US"/>
        </a:p>
      </dgm:t>
    </dgm:pt>
    <dgm:pt modelId="{D29E5BD3-2223-433C-8D06-448A2D3982E9}" type="sibTrans" cxnId="{A78D27BE-7508-4EA8-B72C-B15E1C787CA6}">
      <dgm:prSet/>
      <dgm:spPr/>
      <dgm:t>
        <a:bodyPr/>
        <a:lstStyle/>
        <a:p>
          <a:endParaRPr lang="en-US"/>
        </a:p>
      </dgm:t>
    </dgm:pt>
    <dgm:pt modelId="{60F7DE98-9BF6-4696-BA76-FC3C7FED188E}">
      <dgm:prSet/>
      <dgm:spPr/>
      <dgm:t>
        <a:bodyPr/>
        <a:lstStyle/>
        <a:p>
          <a:r>
            <a:rPr lang="fi-FI" dirty="0"/>
            <a:t>- negatiiviset kognitiiviset muutokset</a:t>
          </a:r>
          <a:endParaRPr lang="en-US" dirty="0"/>
        </a:p>
      </dgm:t>
    </dgm:pt>
    <dgm:pt modelId="{A280F875-E3DE-42A8-9F5F-0838E84EE266}" type="parTrans" cxnId="{7C690A93-D5D6-4832-9E53-EB931D6BCCB4}">
      <dgm:prSet/>
      <dgm:spPr/>
      <dgm:t>
        <a:bodyPr/>
        <a:lstStyle/>
        <a:p>
          <a:endParaRPr lang="en-US"/>
        </a:p>
      </dgm:t>
    </dgm:pt>
    <dgm:pt modelId="{A9B61D6E-852B-42C4-A7BA-6512095E0BD9}" type="sibTrans" cxnId="{7C690A93-D5D6-4832-9E53-EB931D6BCCB4}">
      <dgm:prSet/>
      <dgm:spPr/>
      <dgm:t>
        <a:bodyPr/>
        <a:lstStyle/>
        <a:p>
          <a:endParaRPr lang="en-US"/>
        </a:p>
      </dgm:t>
    </dgm:pt>
    <dgm:pt modelId="{2CF49BBA-A1EF-4E25-B19E-3ADFF18FBCD6}">
      <dgm:prSet/>
      <dgm:spPr/>
      <dgm:t>
        <a:bodyPr/>
        <a:lstStyle/>
        <a:p>
          <a:r>
            <a:rPr lang="fi-FI" dirty="0"/>
            <a:t>- mielialan ja sosiaalisen käyttäytymisen muutokset</a:t>
          </a:r>
          <a:endParaRPr lang="en-US" dirty="0"/>
        </a:p>
      </dgm:t>
    </dgm:pt>
    <dgm:pt modelId="{57AC7E89-74EE-4637-A47E-229121B6EB31}" type="parTrans" cxnId="{3A3DBBC6-2A6B-4A0F-9B82-F95752F4BF1C}">
      <dgm:prSet/>
      <dgm:spPr/>
      <dgm:t>
        <a:bodyPr/>
        <a:lstStyle/>
        <a:p>
          <a:endParaRPr lang="en-US"/>
        </a:p>
      </dgm:t>
    </dgm:pt>
    <dgm:pt modelId="{AF8473D1-86BA-4A14-A9A4-55648AE4B315}" type="sibTrans" cxnId="{3A3DBBC6-2A6B-4A0F-9B82-F95752F4BF1C}">
      <dgm:prSet/>
      <dgm:spPr/>
      <dgm:t>
        <a:bodyPr/>
        <a:lstStyle/>
        <a:p>
          <a:endParaRPr lang="en-US"/>
        </a:p>
      </dgm:t>
    </dgm:pt>
    <dgm:pt modelId="{A28B5DE5-1C28-4976-B8DD-A06972131D97}">
      <dgm:prSet/>
      <dgm:spPr/>
      <dgm:t>
        <a:bodyPr/>
        <a:lstStyle/>
        <a:p>
          <a:r>
            <a:rPr lang="fi-FI" dirty="0"/>
            <a:t>- kohonnut vireystila, joka voi ilmetä esimerkiksi keskittymis- tai univaikeuksina</a:t>
          </a:r>
          <a:endParaRPr lang="en-US" dirty="0"/>
        </a:p>
      </dgm:t>
    </dgm:pt>
    <dgm:pt modelId="{4F457ABA-95AA-44B7-9A40-BC1DD197555E}" type="parTrans" cxnId="{0B48C8D1-E6CA-482A-922F-0F88989BCEE5}">
      <dgm:prSet/>
      <dgm:spPr/>
      <dgm:t>
        <a:bodyPr/>
        <a:lstStyle/>
        <a:p>
          <a:endParaRPr lang="en-US"/>
        </a:p>
      </dgm:t>
    </dgm:pt>
    <dgm:pt modelId="{96F03A15-9763-4D16-A51F-A819E6BB421D}" type="sibTrans" cxnId="{0B48C8D1-E6CA-482A-922F-0F88989BCEE5}">
      <dgm:prSet/>
      <dgm:spPr/>
      <dgm:t>
        <a:bodyPr/>
        <a:lstStyle/>
        <a:p>
          <a:endParaRPr lang="en-US"/>
        </a:p>
      </dgm:t>
    </dgm:pt>
    <dgm:pt modelId="{F64976C1-6E30-4BF4-AF8C-CF2368B4FC01}" type="pres">
      <dgm:prSet presAssocID="{5CB43E40-3EF3-4B28-B2F3-055FB93A22A6}" presName="vert0" presStyleCnt="0">
        <dgm:presLayoutVars>
          <dgm:dir/>
          <dgm:animOne val="branch"/>
          <dgm:animLvl val="lvl"/>
        </dgm:presLayoutVars>
      </dgm:prSet>
      <dgm:spPr/>
    </dgm:pt>
    <dgm:pt modelId="{55A3A9D9-7049-4B0A-BE54-50A8ED9DFDCF}" type="pres">
      <dgm:prSet presAssocID="{66D1CC16-C594-4B5E-A288-EEB8A59B4B1B}" presName="thickLine" presStyleLbl="alignNode1" presStyleIdx="0" presStyleCnt="5"/>
      <dgm:spPr/>
    </dgm:pt>
    <dgm:pt modelId="{8CD910B5-7DC3-45B3-85C8-FBB54F78CCE7}" type="pres">
      <dgm:prSet presAssocID="{66D1CC16-C594-4B5E-A288-EEB8A59B4B1B}" presName="horz1" presStyleCnt="0"/>
      <dgm:spPr/>
    </dgm:pt>
    <dgm:pt modelId="{F7C50446-F4FC-47F0-BF31-1A7A024E197D}" type="pres">
      <dgm:prSet presAssocID="{66D1CC16-C594-4B5E-A288-EEB8A59B4B1B}" presName="tx1" presStyleLbl="revTx" presStyleIdx="0" presStyleCnt="5"/>
      <dgm:spPr/>
    </dgm:pt>
    <dgm:pt modelId="{12055CE0-6DC9-441B-807D-049521A232ED}" type="pres">
      <dgm:prSet presAssocID="{66D1CC16-C594-4B5E-A288-EEB8A59B4B1B}" presName="vert1" presStyleCnt="0"/>
      <dgm:spPr/>
    </dgm:pt>
    <dgm:pt modelId="{6B443900-4549-4CBD-B650-2C37E7C5AFE1}" type="pres">
      <dgm:prSet presAssocID="{C2B1BBD5-C43C-409A-AE4C-2C8D67968496}" presName="thickLine" presStyleLbl="alignNode1" presStyleIdx="1" presStyleCnt="5"/>
      <dgm:spPr/>
    </dgm:pt>
    <dgm:pt modelId="{091D4148-7558-4241-8AFA-855540B8DAFE}" type="pres">
      <dgm:prSet presAssocID="{C2B1BBD5-C43C-409A-AE4C-2C8D67968496}" presName="horz1" presStyleCnt="0"/>
      <dgm:spPr/>
    </dgm:pt>
    <dgm:pt modelId="{F49257B4-C18C-40CC-9CDC-694A7C82352E}" type="pres">
      <dgm:prSet presAssocID="{C2B1BBD5-C43C-409A-AE4C-2C8D67968496}" presName="tx1" presStyleLbl="revTx" presStyleIdx="1" presStyleCnt="5"/>
      <dgm:spPr/>
    </dgm:pt>
    <dgm:pt modelId="{005FDFEE-9C44-44DD-9472-C48C2E15353E}" type="pres">
      <dgm:prSet presAssocID="{C2B1BBD5-C43C-409A-AE4C-2C8D67968496}" presName="vert1" presStyleCnt="0"/>
      <dgm:spPr/>
    </dgm:pt>
    <dgm:pt modelId="{09C35135-8454-4E10-A2D8-12F7B25AFAB8}" type="pres">
      <dgm:prSet presAssocID="{60F7DE98-9BF6-4696-BA76-FC3C7FED188E}" presName="thickLine" presStyleLbl="alignNode1" presStyleIdx="2" presStyleCnt="5"/>
      <dgm:spPr/>
    </dgm:pt>
    <dgm:pt modelId="{7559D275-DAA0-470C-BD51-839C23AEB5F5}" type="pres">
      <dgm:prSet presAssocID="{60F7DE98-9BF6-4696-BA76-FC3C7FED188E}" presName="horz1" presStyleCnt="0"/>
      <dgm:spPr/>
    </dgm:pt>
    <dgm:pt modelId="{0A1F1E10-9C83-4221-BB08-116FCB12B948}" type="pres">
      <dgm:prSet presAssocID="{60F7DE98-9BF6-4696-BA76-FC3C7FED188E}" presName="tx1" presStyleLbl="revTx" presStyleIdx="2" presStyleCnt="5"/>
      <dgm:spPr/>
    </dgm:pt>
    <dgm:pt modelId="{F3ADFC7F-1FB1-41A1-BF61-9F6A529A1BE2}" type="pres">
      <dgm:prSet presAssocID="{60F7DE98-9BF6-4696-BA76-FC3C7FED188E}" presName="vert1" presStyleCnt="0"/>
      <dgm:spPr/>
    </dgm:pt>
    <dgm:pt modelId="{D3ECCC07-5A4A-4CBD-89A7-5ED09A14C3AE}" type="pres">
      <dgm:prSet presAssocID="{2CF49BBA-A1EF-4E25-B19E-3ADFF18FBCD6}" presName="thickLine" presStyleLbl="alignNode1" presStyleIdx="3" presStyleCnt="5"/>
      <dgm:spPr/>
    </dgm:pt>
    <dgm:pt modelId="{984ED8A7-6776-4EC2-963E-D5E39F6B3116}" type="pres">
      <dgm:prSet presAssocID="{2CF49BBA-A1EF-4E25-B19E-3ADFF18FBCD6}" presName="horz1" presStyleCnt="0"/>
      <dgm:spPr/>
    </dgm:pt>
    <dgm:pt modelId="{AE9F382B-1D20-4138-A4DB-A94FD05C5112}" type="pres">
      <dgm:prSet presAssocID="{2CF49BBA-A1EF-4E25-B19E-3ADFF18FBCD6}" presName="tx1" presStyleLbl="revTx" presStyleIdx="3" presStyleCnt="5"/>
      <dgm:spPr/>
    </dgm:pt>
    <dgm:pt modelId="{F6EDA48D-64F3-4FE3-9C27-FBC1A2A81BAD}" type="pres">
      <dgm:prSet presAssocID="{2CF49BBA-A1EF-4E25-B19E-3ADFF18FBCD6}" presName="vert1" presStyleCnt="0"/>
      <dgm:spPr/>
    </dgm:pt>
    <dgm:pt modelId="{3B1A3D09-08EF-4A8D-A011-B12D224681C3}" type="pres">
      <dgm:prSet presAssocID="{A28B5DE5-1C28-4976-B8DD-A06972131D97}" presName="thickLine" presStyleLbl="alignNode1" presStyleIdx="4" presStyleCnt="5"/>
      <dgm:spPr/>
    </dgm:pt>
    <dgm:pt modelId="{6020C6F5-D242-46F8-8C0C-B06F18C5B683}" type="pres">
      <dgm:prSet presAssocID="{A28B5DE5-1C28-4976-B8DD-A06972131D97}" presName="horz1" presStyleCnt="0"/>
      <dgm:spPr/>
    </dgm:pt>
    <dgm:pt modelId="{5A9D3AC4-64A2-4F0E-AAF1-C942AE690A53}" type="pres">
      <dgm:prSet presAssocID="{A28B5DE5-1C28-4976-B8DD-A06972131D97}" presName="tx1" presStyleLbl="revTx" presStyleIdx="4" presStyleCnt="5"/>
      <dgm:spPr/>
    </dgm:pt>
    <dgm:pt modelId="{2FB8665F-88F1-424B-871A-EE417E02F5F6}" type="pres">
      <dgm:prSet presAssocID="{A28B5DE5-1C28-4976-B8DD-A06972131D97}" presName="vert1" presStyleCnt="0"/>
      <dgm:spPr/>
    </dgm:pt>
  </dgm:ptLst>
  <dgm:cxnLst>
    <dgm:cxn modelId="{6F107914-6FC0-4BC3-A201-B826AC47965B}" type="presOf" srcId="{A28B5DE5-1C28-4976-B8DD-A06972131D97}" destId="{5A9D3AC4-64A2-4F0E-AAF1-C942AE690A53}" srcOrd="0" destOrd="0" presId="urn:microsoft.com/office/officeart/2008/layout/LinedList"/>
    <dgm:cxn modelId="{C8FA5C1A-720B-422B-B363-1B6D655F4A79}" type="presOf" srcId="{2CF49BBA-A1EF-4E25-B19E-3ADFF18FBCD6}" destId="{AE9F382B-1D20-4138-A4DB-A94FD05C5112}" srcOrd="0" destOrd="0" presId="urn:microsoft.com/office/officeart/2008/layout/LinedList"/>
    <dgm:cxn modelId="{B50F6365-3F4A-48E7-B457-13FAF86B488A}" type="presOf" srcId="{60F7DE98-9BF6-4696-BA76-FC3C7FED188E}" destId="{0A1F1E10-9C83-4221-BB08-116FCB12B948}" srcOrd="0" destOrd="0" presId="urn:microsoft.com/office/officeart/2008/layout/LinedList"/>
    <dgm:cxn modelId="{5205E567-AD8E-4AF9-9FBF-F1D6187C97E5}" type="presOf" srcId="{66D1CC16-C594-4B5E-A288-EEB8A59B4B1B}" destId="{F7C50446-F4FC-47F0-BF31-1A7A024E197D}" srcOrd="0" destOrd="0" presId="urn:microsoft.com/office/officeart/2008/layout/LinedList"/>
    <dgm:cxn modelId="{7C690A93-D5D6-4832-9E53-EB931D6BCCB4}" srcId="{5CB43E40-3EF3-4B28-B2F3-055FB93A22A6}" destId="{60F7DE98-9BF6-4696-BA76-FC3C7FED188E}" srcOrd="2" destOrd="0" parTransId="{A280F875-E3DE-42A8-9F5F-0838E84EE266}" sibTransId="{A9B61D6E-852B-42C4-A7BA-6512095E0BD9}"/>
    <dgm:cxn modelId="{A78D27BE-7508-4EA8-B72C-B15E1C787CA6}" srcId="{5CB43E40-3EF3-4B28-B2F3-055FB93A22A6}" destId="{C2B1BBD5-C43C-409A-AE4C-2C8D67968496}" srcOrd="1" destOrd="0" parTransId="{EF279E98-0045-47E1-8157-51514FF7B7AB}" sibTransId="{D29E5BD3-2223-433C-8D06-448A2D3982E9}"/>
    <dgm:cxn modelId="{3A3DBBC6-2A6B-4A0F-9B82-F95752F4BF1C}" srcId="{5CB43E40-3EF3-4B28-B2F3-055FB93A22A6}" destId="{2CF49BBA-A1EF-4E25-B19E-3ADFF18FBCD6}" srcOrd="3" destOrd="0" parTransId="{57AC7E89-74EE-4637-A47E-229121B6EB31}" sibTransId="{AF8473D1-86BA-4A14-A9A4-55648AE4B315}"/>
    <dgm:cxn modelId="{0B48C8D1-E6CA-482A-922F-0F88989BCEE5}" srcId="{5CB43E40-3EF3-4B28-B2F3-055FB93A22A6}" destId="{A28B5DE5-1C28-4976-B8DD-A06972131D97}" srcOrd="4" destOrd="0" parTransId="{4F457ABA-95AA-44B7-9A40-BC1DD197555E}" sibTransId="{96F03A15-9763-4D16-A51F-A819E6BB421D}"/>
    <dgm:cxn modelId="{295490E6-769F-4C59-B070-D439B98E5601}" type="presOf" srcId="{C2B1BBD5-C43C-409A-AE4C-2C8D67968496}" destId="{F49257B4-C18C-40CC-9CDC-694A7C82352E}" srcOrd="0" destOrd="0" presId="urn:microsoft.com/office/officeart/2008/layout/LinedList"/>
    <dgm:cxn modelId="{DBC11FEE-AC05-49E7-93B3-BA8F84B77D72}" type="presOf" srcId="{5CB43E40-3EF3-4B28-B2F3-055FB93A22A6}" destId="{F64976C1-6E30-4BF4-AF8C-CF2368B4FC01}" srcOrd="0" destOrd="0" presId="urn:microsoft.com/office/officeart/2008/layout/LinedList"/>
    <dgm:cxn modelId="{8ED7B2F3-C77B-4D33-913D-050AA4C692AD}" srcId="{5CB43E40-3EF3-4B28-B2F3-055FB93A22A6}" destId="{66D1CC16-C594-4B5E-A288-EEB8A59B4B1B}" srcOrd="0" destOrd="0" parTransId="{CE2EF71D-B0A9-4B2E-A0A7-8E7FF2B7F163}" sibTransId="{8DA98D6E-2BFF-4CCE-BF28-153F94F61CA7}"/>
    <dgm:cxn modelId="{1B4DBA89-52D9-4880-9652-A45BB767131B}" type="presParOf" srcId="{F64976C1-6E30-4BF4-AF8C-CF2368B4FC01}" destId="{55A3A9D9-7049-4B0A-BE54-50A8ED9DFDCF}" srcOrd="0" destOrd="0" presId="urn:microsoft.com/office/officeart/2008/layout/LinedList"/>
    <dgm:cxn modelId="{53E8EE88-3EA2-47D0-A6DA-CD16048AB876}" type="presParOf" srcId="{F64976C1-6E30-4BF4-AF8C-CF2368B4FC01}" destId="{8CD910B5-7DC3-45B3-85C8-FBB54F78CCE7}" srcOrd="1" destOrd="0" presId="urn:microsoft.com/office/officeart/2008/layout/LinedList"/>
    <dgm:cxn modelId="{11D74F40-8059-4C9A-91C6-E5FA6A0D8E65}" type="presParOf" srcId="{8CD910B5-7DC3-45B3-85C8-FBB54F78CCE7}" destId="{F7C50446-F4FC-47F0-BF31-1A7A024E197D}" srcOrd="0" destOrd="0" presId="urn:microsoft.com/office/officeart/2008/layout/LinedList"/>
    <dgm:cxn modelId="{CE574ADB-6DEC-47B4-B45D-6AEF2D848BB6}" type="presParOf" srcId="{8CD910B5-7DC3-45B3-85C8-FBB54F78CCE7}" destId="{12055CE0-6DC9-441B-807D-049521A232ED}" srcOrd="1" destOrd="0" presId="urn:microsoft.com/office/officeart/2008/layout/LinedList"/>
    <dgm:cxn modelId="{126053BE-DC0E-43AB-9E9D-83E2B76FA859}" type="presParOf" srcId="{F64976C1-6E30-4BF4-AF8C-CF2368B4FC01}" destId="{6B443900-4549-4CBD-B650-2C37E7C5AFE1}" srcOrd="2" destOrd="0" presId="urn:microsoft.com/office/officeart/2008/layout/LinedList"/>
    <dgm:cxn modelId="{7A9E4702-18E1-4F5B-98F6-7BE6D4769370}" type="presParOf" srcId="{F64976C1-6E30-4BF4-AF8C-CF2368B4FC01}" destId="{091D4148-7558-4241-8AFA-855540B8DAFE}" srcOrd="3" destOrd="0" presId="urn:microsoft.com/office/officeart/2008/layout/LinedList"/>
    <dgm:cxn modelId="{51401D45-3CDE-4673-80C4-5F43D1914477}" type="presParOf" srcId="{091D4148-7558-4241-8AFA-855540B8DAFE}" destId="{F49257B4-C18C-40CC-9CDC-694A7C82352E}" srcOrd="0" destOrd="0" presId="urn:microsoft.com/office/officeart/2008/layout/LinedList"/>
    <dgm:cxn modelId="{209C8B29-EB86-489C-BB1B-9FE53A8A4986}" type="presParOf" srcId="{091D4148-7558-4241-8AFA-855540B8DAFE}" destId="{005FDFEE-9C44-44DD-9472-C48C2E15353E}" srcOrd="1" destOrd="0" presId="urn:microsoft.com/office/officeart/2008/layout/LinedList"/>
    <dgm:cxn modelId="{E5DF91B4-B9E5-4826-8F85-A274C0E12F3C}" type="presParOf" srcId="{F64976C1-6E30-4BF4-AF8C-CF2368B4FC01}" destId="{09C35135-8454-4E10-A2D8-12F7B25AFAB8}" srcOrd="4" destOrd="0" presId="urn:microsoft.com/office/officeart/2008/layout/LinedList"/>
    <dgm:cxn modelId="{D7B69F74-3F91-41FF-83F8-1F2EE7020908}" type="presParOf" srcId="{F64976C1-6E30-4BF4-AF8C-CF2368B4FC01}" destId="{7559D275-DAA0-470C-BD51-839C23AEB5F5}" srcOrd="5" destOrd="0" presId="urn:microsoft.com/office/officeart/2008/layout/LinedList"/>
    <dgm:cxn modelId="{30D7DB21-5CC3-45A9-8459-DE02E80FD95A}" type="presParOf" srcId="{7559D275-DAA0-470C-BD51-839C23AEB5F5}" destId="{0A1F1E10-9C83-4221-BB08-116FCB12B948}" srcOrd="0" destOrd="0" presId="urn:microsoft.com/office/officeart/2008/layout/LinedList"/>
    <dgm:cxn modelId="{ACD45B2F-7941-4F75-B563-3F5847A2E488}" type="presParOf" srcId="{7559D275-DAA0-470C-BD51-839C23AEB5F5}" destId="{F3ADFC7F-1FB1-41A1-BF61-9F6A529A1BE2}" srcOrd="1" destOrd="0" presId="urn:microsoft.com/office/officeart/2008/layout/LinedList"/>
    <dgm:cxn modelId="{468EF479-53EE-49A8-ADA0-05FD13BBB9D5}" type="presParOf" srcId="{F64976C1-6E30-4BF4-AF8C-CF2368B4FC01}" destId="{D3ECCC07-5A4A-4CBD-89A7-5ED09A14C3AE}" srcOrd="6" destOrd="0" presId="urn:microsoft.com/office/officeart/2008/layout/LinedList"/>
    <dgm:cxn modelId="{57778736-35B3-48E0-BA10-9983A9E4F3B6}" type="presParOf" srcId="{F64976C1-6E30-4BF4-AF8C-CF2368B4FC01}" destId="{984ED8A7-6776-4EC2-963E-D5E39F6B3116}" srcOrd="7" destOrd="0" presId="urn:microsoft.com/office/officeart/2008/layout/LinedList"/>
    <dgm:cxn modelId="{1011AB5E-2E86-462A-AE54-02AFD9CF13F1}" type="presParOf" srcId="{984ED8A7-6776-4EC2-963E-D5E39F6B3116}" destId="{AE9F382B-1D20-4138-A4DB-A94FD05C5112}" srcOrd="0" destOrd="0" presId="urn:microsoft.com/office/officeart/2008/layout/LinedList"/>
    <dgm:cxn modelId="{67CBCCF7-230C-403E-8AA0-DC479ADC2704}" type="presParOf" srcId="{984ED8A7-6776-4EC2-963E-D5E39F6B3116}" destId="{F6EDA48D-64F3-4FE3-9C27-FBC1A2A81BAD}" srcOrd="1" destOrd="0" presId="urn:microsoft.com/office/officeart/2008/layout/LinedList"/>
    <dgm:cxn modelId="{BC08502B-966D-4876-8385-53B4F2397384}" type="presParOf" srcId="{F64976C1-6E30-4BF4-AF8C-CF2368B4FC01}" destId="{3B1A3D09-08EF-4A8D-A011-B12D224681C3}" srcOrd="8" destOrd="0" presId="urn:microsoft.com/office/officeart/2008/layout/LinedList"/>
    <dgm:cxn modelId="{AD69E178-DB0D-4188-9910-4A74653383BA}" type="presParOf" srcId="{F64976C1-6E30-4BF4-AF8C-CF2368B4FC01}" destId="{6020C6F5-D242-46F8-8C0C-B06F18C5B683}" srcOrd="9" destOrd="0" presId="urn:microsoft.com/office/officeart/2008/layout/LinedList"/>
    <dgm:cxn modelId="{42508684-28D9-4B0E-9D76-CD5C69320F49}" type="presParOf" srcId="{6020C6F5-D242-46F8-8C0C-B06F18C5B683}" destId="{5A9D3AC4-64A2-4F0E-AAF1-C942AE690A53}" srcOrd="0" destOrd="0" presId="urn:microsoft.com/office/officeart/2008/layout/LinedList"/>
    <dgm:cxn modelId="{EEF1AB66-6967-4AAD-BB39-F3587E3671DE}" type="presParOf" srcId="{6020C6F5-D242-46F8-8C0C-B06F18C5B683}" destId="{2FB8665F-88F1-424B-871A-EE417E02F5F6}"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54385CA-1189-43C8-97EF-033C9ADE7279}" type="doc">
      <dgm:prSet loTypeId="urn:microsoft.com/office/officeart/2005/8/layout/matrix1" loCatId="matrix" qsTypeId="urn:microsoft.com/office/officeart/2005/8/quickstyle/simple5" qsCatId="simple" csTypeId="urn:microsoft.com/office/officeart/2005/8/colors/colorful2" csCatId="colorful" phldr="1"/>
      <dgm:spPr/>
      <dgm:t>
        <a:bodyPr/>
        <a:lstStyle/>
        <a:p>
          <a:endParaRPr lang="fi-FI"/>
        </a:p>
      </dgm:t>
    </dgm:pt>
    <dgm:pt modelId="{49CB1B86-B69B-464C-83F7-155B4B5D409B}">
      <dgm:prSet phldrT="[Teksti]"/>
      <dgm:spPr/>
      <dgm:t>
        <a:bodyPr/>
        <a:lstStyle/>
        <a:p>
          <a:pPr algn="l"/>
          <a:r>
            <a:rPr kumimoji="0" lang="en-US" b="1" i="0" u="none" strike="noStrike" cap="none" spc="0" normalizeH="0" baseline="0" noProof="0" dirty="0" err="1">
              <a:effectLst/>
              <a:uLnTx/>
              <a:uFillTx/>
              <a:ea typeface="+mj-ea"/>
              <a:cs typeface="+mj-cs"/>
            </a:rPr>
            <a:t>Elämäntyytyväisyys</a:t>
          </a:r>
          <a:r>
            <a:rPr kumimoji="0" lang="en-US" b="0" i="0" u="none" strike="noStrike" cap="none" spc="0" normalizeH="0" baseline="0" noProof="0" dirty="0">
              <a:effectLst/>
              <a:uLnTx/>
              <a:uFillTx/>
              <a:ea typeface="+mj-ea"/>
              <a:cs typeface="+mj-cs"/>
            </a:rPr>
            <a:t>: </a:t>
          </a:r>
        </a:p>
        <a:p>
          <a:pPr algn="l"/>
          <a:r>
            <a:rPr lang="fi-FI" dirty="0"/>
            <a:t>Subjektiivinen yleisen hyvinvoinnin kokemus </a:t>
          </a:r>
          <a:br>
            <a:rPr kumimoji="0" lang="fi-FI" b="0" i="0" u="none" strike="noStrike" cap="none" spc="0" normalizeH="0" baseline="0" noProof="0" dirty="0">
              <a:effectLst/>
              <a:uLnTx/>
              <a:uFillTx/>
              <a:ea typeface="+mj-ea"/>
              <a:cs typeface="+mj-cs"/>
            </a:rPr>
          </a:br>
          <a:endParaRPr lang="fi-FI" dirty="0"/>
        </a:p>
      </dgm:t>
    </dgm:pt>
    <dgm:pt modelId="{F5B860DF-6A23-4E4D-90FA-BC225296AE0E}" type="parTrans" cxnId="{F05CA766-2B0A-4B07-B115-CDB25C3E00DE}">
      <dgm:prSet/>
      <dgm:spPr/>
      <dgm:t>
        <a:bodyPr/>
        <a:lstStyle/>
        <a:p>
          <a:endParaRPr lang="fi-FI"/>
        </a:p>
      </dgm:t>
    </dgm:pt>
    <dgm:pt modelId="{0257AF2D-C66A-450D-9156-405E23455541}" type="sibTrans" cxnId="{F05CA766-2B0A-4B07-B115-CDB25C3E00DE}">
      <dgm:prSet/>
      <dgm:spPr/>
      <dgm:t>
        <a:bodyPr/>
        <a:lstStyle/>
        <a:p>
          <a:endParaRPr lang="fi-FI"/>
        </a:p>
      </dgm:t>
    </dgm:pt>
    <dgm:pt modelId="{D450643A-B10E-4BF1-A83A-4E9DD75C538B}">
      <dgm:prSet phldrT="[Teksti]" phldr="1"/>
      <dgm:spPr/>
      <dgm:t>
        <a:bodyPr/>
        <a:lstStyle/>
        <a:p>
          <a:endParaRPr lang="fi-FI"/>
        </a:p>
      </dgm:t>
    </dgm:pt>
    <dgm:pt modelId="{69955074-4C7F-47BB-A0DC-1EDAF84E7297}" type="parTrans" cxnId="{DC1FB24D-E03E-4E87-8DA0-216E22E5D092}">
      <dgm:prSet/>
      <dgm:spPr/>
      <dgm:t>
        <a:bodyPr/>
        <a:lstStyle/>
        <a:p>
          <a:endParaRPr lang="fi-FI"/>
        </a:p>
      </dgm:t>
    </dgm:pt>
    <dgm:pt modelId="{73D0525E-EAD2-4BC6-BD34-3DFCF6A50CD7}" type="sibTrans" cxnId="{DC1FB24D-E03E-4E87-8DA0-216E22E5D092}">
      <dgm:prSet/>
      <dgm:spPr/>
      <dgm:t>
        <a:bodyPr/>
        <a:lstStyle/>
        <a:p>
          <a:endParaRPr lang="fi-FI"/>
        </a:p>
      </dgm:t>
    </dgm:pt>
    <dgm:pt modelId="{98F672E2-187E-43E4-AD77-F7056D580635}">
      <dgm:prSet phldrT="[Teksti]" phldr="1"/>
      <dgm:spPr/>
      <dgm:t>
        <a:bodyPr/>
        <a:lstStyle/>
        <a:p>
          <a:endParaRPr lang="fi-FI"/>
        </a:p>
      </dgm:t>
    </dgm:pt>
    <dgm:pt modelId="{3E29DF7F-B79C-43EC-A25F-FDEDFC418EA6}" type="parTrans" cxnId="{4DD806FA-930D-413A-B196-99448BCF1A67}">
      <dgm:prSet/>
      <dgm:spPr/>
      <dgm:t>
        <a:bodyPr/>
        <a:lstStyle/>
        <a:p>
          <a:endParaRPr lang="fi-FI"/>
        </a:p>
      </dgm:t>
    </dgm:pt>
    <dgm:pt modelId="{F14DF39E-FCC0-4672-9E1D-C2BBCC3955DC}" type="sibTrans" cxnId="{4DD806FA-930D-413A-B196-99448BCF1A67}">
      <dgm:prSet/>
      <dgm:spPr/>
      <dgm:t>
        <a:bodyPr/>
        <a:lstStyle/>
        <a:p>
          <a:endParaRPr lang="fi-FI"/>
        </a:p>
      </dgm:t>
    </dgm:pt>
    <dgm:pt modelId="{9554FA59-D12E-437C-95B2-8C05B9911473}">
      <dgm:prSet phldrT="[Teksti]" phldr="1"/>
      <dgm:spPr/>
      <dgm:t>
        <a:bodyPr/>
        <a:lstStyle/>
        <a:p>
          <a:endParaRPr lang="fi-FI"/>
        </a:p>
      </dgm:t>
    </dgm:pt>
    <dgm:pt modelId="{171D87C3-4286-4282-BDB8-18737FEA4633}" type="parTrans" cxnId="{706F1722-8130-4FB2-9924-BBACD9750254}">
      <dgm:prSet/>
      <dgm:spPr/>
      <dgm:t>
        <a:bodyPr/>
        <a:lstStyle/>
        <a:p>
          <a:endParaRPr lang="fi-FI"/>
        </a:p>
      </dgm:t>
    </dgm:pt>
    <dgm:pt modelId="{228A1EFE-966F-428F-AD7F-C8D487E94D8C}" type="sibTrans" cxnId="{706F1722-8130-4FB2-9924-BBACD9750254}">
      <dgm:prSet/>
      <dgm:spPr/>
      <dgm:t>
        <a:bodyPr/>
        <a:lstStyle/>
        <a:p>
          <a:endParaRPr lang="fi-FI"/>
        </a:p>
      </dgm:t>
    </dgm:pt>
    <dgm:pt modelId="{CB6F36BF-2B24-44A2-944E-1F36E94CA434}">
      <dgm:prSet/>
      <dgm:spPr/>
      <dgm:t>
        <a:bodyPr/>
        <a:lstStyle/>
        <a:p>
          <a:pPr algn="l"/>
          <a:r>
            <a:rPr lang="fi-FI" b="1" dirty="0" err="1"/>
            <a:t>Parisuhderesilienssi</a:t>
          </a:r>
          <a:r>
            <a:rPr lang="fi-FI" dirty="0"/>
            <a:t>: D</a:t>
          </a:r>
          <a:r>
            <a:rPr kumimoji="0" lang="fi-FI" b="0" i="0" u="none" strike="noStrike" cap="none" spc="0" normalizeH="0" baseline="0" noProof="0" dirty="0" err="1">
              <a:effectLst/>
              <a:uLnTx/>
              <a:uFillTx/>
              <a:ea typeface="Calibri" panose="020F0502020204030204" pitchFamily="34" charset="0"/>
              <a:cs typeface="+mj-cs"/>
            </a:rPr>
            <a:t>ynaaminen</a:t>
          </a:r>
          <a:r>
            <a:rPr kumimoji="0" lang="fi-FI" b="0" i="0" u="none" strike="noStrike" cap="none" spc="0" normalizeH="0" baseline="0" noProof="0" dirty="0">
              <a:effectLst/>
              <a:uLnTx/>
              <a:uFillTx/>
              <a:ea typeface="Calibri" panose="020F0502020204030204" pitchFamily="34" charset="0"/>
              <a:cs typeface="+mj-cs"/>
            </a:rPr>
            <a:t> ja moniulotteinen prosessi, jonka avulla kumppanit sitoutuvat parisuhteessaan sopeutumista ja hyvinvointia tukevaan käyttäytymiseen stressaavan elämäntilanteen aikana</a:t>
          </a:r>
        </a:p>
      </dgm:t>
    </dgm:pt>
    <dgm:pt modelId="{BDBDF01C-46E8-4587-A614-42D5D344570A}" type="parTrans" cxnId="{1A884FDD-6451-458C-8EEF-8EE3BE126E2E}">
      <dgm:prSet/>
      <dgm:spPr/>
      <dgm:t>
        <a:bodyPr/>
        <a:lstStyle/>
        <a:p>
          <a:endParaRPr lang="fi-FI"/>
        </a:p>
      </dgm:t>
    </dgm:pt>
    <dgm:pt modelId="{531FE595-0404-4C03-8C84-5E39DF09565D}" type="sibTrans" cxnId="{1A884FDD-6451-458C-8EEF-8EE3BE126E2E}">
      <dgm:prSet/>
      <dgm:spPr/>
      <dgm:t>
        <a:bodyPr/>
        <a:lstStyle/>
        <a:p>
          <a:endParaRPr lang="fi-FI"/>
        </a:p>
      </dgm:t>
    </dgm:pt>
    <dgm:pt modelId="{156AD532-B7D9-4AAD-96D1-1743F85F8977}">
      <dgm:prSet/>
      <dgm:spPr/>
      <dgm:t>
        <a:bodyPr/>
        <a:lstStyle/>
        <a:p>
          <a:pPr algn="l"/>
          <a:r>
            <a:rPr lang="fi-FI" b="1" dirty="0" err="1"/>
            <a:t>Dyadinen</a:t>
          </a:r>
          <a:r>
            <a:rPr lang="fi-FI" b="1" dirty="0"/>
            <a:t> tunnesäätely</a:t>
          </a:r>
          <a:r>
            <a:rPr lang="fi-FI" dirty="0"/>
            <a:t>: </a:t>
          </a:r>
        </a:p>
        <a:p>
          <a:pPr algn="l"/>
          <a:r>
            <a:rPr kumimoji="0" lang="en-US" b="0" i="0" u="none" strike="noStrike" cap="none" spc="0" normalizeH="0" baseline="0" noProof="0" dirty="0" err="1">
              <a:effectLst/>
              <a:uLnTx/>
              <a:uFillTx/>
              <a:ea typeface="Calibri" panose="020F0502020204030204" pitchFamily="34" charset="0"/>
              <a:cs typeface="+mj-cs"/>
            </a:rPr>
            <a:t>Prosessi</a:t>
          </a:r>
          <a:r>
            <a:rPr kumimoji="0" lang="en-US" b="0" i="0" u="none" strike="noStrike" cap="none" spc="0" normalizeH="0" baseline="0" noProof="0" dirty="0">
              <a:effectLst/>
              <a:uLnTx/>
              <a:uFillTx/>
              <a:ea typeface="Calibri" panose="020F0502020204030204" pitchFamily="34" charset="0"/>
              <a:cs typeface="+mj-cs"/>
            </a:rPr>
            <a:t>, </a:t>
          </a:r>
          <a:r>
            <a:rPr kumimoji="0" lang="en-US" b="0" i="0" u="none" strike="noStrike" cap="none" spc="0" normalizeH="0" baseline="0" noProof="0" dirty="0" err="1">
              <a:effectLst/>
              <a:uLnTx/>
              <a:uFillTx/>
              <a:ea typeface="Calibri" panose="020F0502020204030204" pitchFamily="34" charset="0"/>
              <a:cs typeface="+mj-cs"/>
            </a:rPr>
            <a:t>jossa</a:t>
          </a:r>
          <a:r>
            <a:rPr kumimoji="0" lang="en-US" b="0" i="0" u="none" strike="noStrike" cap="none" spc="0" normalizeH="0" baseline="0" noProof="0" dirty="0">
              <a:effectLst/>
              <a:uLnTx/>
              <a:uFillTx/>
              <a:ea typeface="Calibri" panose="020F0502020204030204" pitchFamily="34" charset="0"/>
              <a:cs typeface="+mj-cs"/>
            </a:rPr>
            <a:t> </a:t>
          </a:r>
          <a:r>
            <a:rPr kumimoji="0" lang="en-US" b="0" i="0" u="none" strike="noStrike" cap="none" spc="0" normalizeH="0" baseline="0" noProof="0" dirty="0" err="1">
              <a:effectLst/>
              <a:uLnTx/>
              <a:uFillTx/>
              <a:ea typeface="Calibri" panose="020F0502020204030204" pitchFamily="34" charset="0"/>
              <a:cs typeface="+mj-cs"/>
            </a:rPr>
            <a:t>kaksi</a:t>
          </a:r>
          <a:r>
            <a:rPr kumimoji="0" lang="en-US" b="0" i="0" u="none" strike="noStrike" cap="none" spc="0" normalizeH="0" baseline="0" noProof="0" dirty="0">
              <a:effectLst/>
              <a:uLnTx/>
              <a:uFillTx/>
              <a:ea typeface="Calibri" panose="020F0502020204030204" pitchFamily="34" charset="0"/>
              <a:cs typeface="+mj-cs"/>
            </a:rPr>
            <a:t> </a:t>
          </a:r>
          <a:r>
            <a:rPr kumimoji="0" lang="en-US" b="0" i="0" u="none" strike="noStrike" cap="none" spc="0" normalizeH="0" baseline="0" noProof="0" dirty="0" err="1">
              <a:effectLst/>
              <a:uLnTx/>
              <a:uFillTx/>
              <a:ea typeface="Calibri" panose="020F0502020204030204" pitchFamily="34" charset="0"/>
              <a:cs typeface="+mj-cs"/>
            </a:rPr>
            <a:t>ihmistä</a:t>
          </a:r>
          <a:r>
            <a:rPr kumimoji="0" lang="en-US" b="0" i="0" u="none" strike="noStrike" cap="none" spc="0" normalizeH="0" baseline="0" noProof="0" dirty="0">
              <a:effectLst/>
              <a:uLnTx/>
              <a:uFillTx/>
              <a:ea typeface="Calibri" panose="020F0502020204030204" pitchFamily="34" charset="0"/>
              <a:cs typeface="+mj-cs"/>
            </a:rPr>
            <a:t> </a:t>
          </a:r>
          <a:r>
            <a:rPr kumimoji="0" lang="en-US" b="0" i="0" u="none" strike="noStrike" cap="none" spc="0" normalizeH="0" baseline="0" noProof="0" dirty="0" err="1">
              <a:effectLst/>
              <a:uLnTx/>
              <a:uFillTx/>
              <a:ea typeface="Calibri" panose="020F0502020204030204" pitchFamily="34" charset="0"/>
              <a:cs typeface="+mj-cs"/>
            </a:rPr>
            <a:t>säätelee</a:t>
          </a:r>
          <a:r>
            <a:rPr kumimoji="0" lang="en-US" b="0" i="0" u="none" strike="noStrike" cap="none" spc="0" normalizeH="0" baseline="0" noProof="0" dirty="0">
              <a:effectLst/>
              <a:uLnTx/>
              <a:uFillTx/>
              <a:ea typeface="Calibri" panose="020F0502020204030204" pitchFamily="34" charset="0"/>
              <a:cs typeface="+mj-cs"/>
            </a:rPr>
            <a:t> </a:t>
          </a:r>
          <a:r>
            <a:rPr kumimoji="0" lang="en-US" b="0" i="0" u="none" strike="noStrike" cap="none" spc="0" normalizeH="0" baseline="0" noProof="0" dirty="0" err="1">
              <a:effectLst/>
              <a:uLnTx/>
              <a:uFillTx/>
              <a:ea typeface="Calibri" panose="020F0502020204030204" pitchFamily="34" charset="0"/>
              <a:cs typeface="+mj-cs"/>
            </a:rPr>
            <a:t>emotionaalisia</a:t>
          </a:r>
          <a:r>
            <a:rPr kumimoji="0" lang="en-US" b="0" i="0" u="none" strike="noStrike" cap="none" spc="0" normalizeH="0" baseline="0" noProof="0" dirty="0">
              <a:effectLst/>
              <a:uLnTx/>
              <a:uFillTx/>
              <a:ea typeface="Calibri" panose="020F0502020204030204" pitchFamily="34" charset="0"/>
              <a:cs typeface="+mj-cs"/>
            </a:rPr>
            <a:t> </a:t>
          </a:r>
          <a:r>
            <a:rPr kumimoji="0" lang="en-US" b="0" i="0" u="none" strike="noStrike" cap="none" spc="0" normalizeH="0" baseline="0" noProof="0" dirty="0" err="1">
              <a:effectLst/>
              <a:uLnTx/>
              <a:uFillTx/>
              <a:ea typeface="Calibri" panose="020F0502020204030204" pitchFamily="34" charset="0"/>
              <a:cs typeface="+mj-cs"/>
            </a:rPr>
            <a:t>tilojaan</a:t>
          </a:r>
          <a:r>
            <a:rPr kumimoji="0" lang="en-US" b="0" i="0" u="none" strike="noStrike" cap="none" spc="0" normalizeH="0" baseline="0" noProof="0" dirty="0">
              <a:effectLst/>
              <a:uLnTx/>
              <a:uFillTx/>
              <a:ea typeface="Calibri" panose="020F0502020204030204" pitchFamily="34" charset="0"/>
              <a:cs typeface="+mj-cs"/>
            </a:rPr>
            <a:t> </a:t>
          </a:r>
          <a:r>
            <a:rPr kumimoji="0" lang="en-US" b="0" i="0" u="none" strike="noStrike" cap="none" spc="0" normalizeH="0" baseline="0" noProof="0" dirty="0" err="1">
              <a:effectLst/>
              <a:uLnTx/>
              <a:uFillTx/>
              <a:ea typeface="Calibri" panose="020F0502020204030204" pitchFamily="34" charset="0"/>
              <a:cs typeface="+mj-cs"/>
            </a:rPr>
            <a:t>vuorovaikutuksessa</a:t>
          </a:r>
          <a:endParaRPr kumimoji="0" lang="en-US" b="0" i="0" u="none" strike="noStrike" cap="none" spc="0" normalizeH="0" baseline="0" noProof="0" dirty="0">
            <a:effectLst/>
            <a:uLnTx/>
            <a:uFillTx/>
            <a:ea typeface="Calibri" panose="020F0502020204030204" pitchFamily="34" charset="0"/>
            <a:cs typeface="+mj-cs"/>
          </a:endParaRPr>
        </a:p>
        <a:p>
          <a:pPr algn="ctr"/>
          <a:endParaRPr kumimoji="0" lang="en-US" b="0" i="0" u="none" strike="noStrike" cap="none" spc="0" normalizeH="0" baseline="0" noProof="0" dirty="0">
            <a:effectLst/>
            <a:uLnTx/>
            <a:uFillTx/>
            <a:ea typeface="Calibri" panose="020F0502020204030204" pitchFamily="34" charset="0"/>
            <a:cs typeface="+mj-cs"/>
          </a:endParaRPr>
        </a:p>
      </dgm:t>
    </dgm:pt>
    <dgm:pt modelId="{9D2930C0-F9A3-4D80-95D1-DB9E70A3C3BB}" type="parTrans" cxnId="{0E3D9143-4FBE-4514-9070-2DD3AE75C6FC}">
      <dgm:prSet/>
      <dgm:spPr/>
      <dgm:t>
        <a:bodyPr/>
        <a:lstStyle/>
        <a:p>
          <a:endParaRPr lang="fi-FI"/>
        </a:p>
      </dgm:t>
    </dgm:pt>
    <dgm:pt modelId="{CADF3C05-802B-459D-BA86-A48646BD0295}" type="sibTrans" cxnId="{0E3D9143-4FBE-4514-9070-2DD3AE75C6FC}">
      <dgm:prSet/>
      <dgm:spPr/>
      <dgm:t>
        <a:bodyPr/>
        <a:lstStyle/>
        <a:p>
          <a:endParaRPr lang="fi-FI"/>
        </a:p>
      </dgm:t>
    </dgm:pt>
    <dgm:pt modelId="{6A4121C1-5291-4419-9A76-056BB8FD1F61}">
      <dgm:prSet/>
      <dgm:spPr/>
      <dgm:t>
        <a:bodyPr/>
        <a:lstStyle/>
        <a:p>
          <a:pPr algn="l"/>
          <a:r>
            <a:rPr lang="en-US" b="1" dirty="0" err="1"/>
            <a:t>Traumaperäinen</a:t>
          </a:r>
          <a:r>
            <a:rPr lang="en-US" b="1" dirty="0"/>
            <a:t> </a:t>
          </a:r>
          <a:r>
            <a:rPr lang="en-US" b="1" dirty="0" err="1"/>
            <a:t>kasvu</a:t>
          </a:r>
          <a:r>
            <a:rPr lang="en-US" dirty="0"/>
            <a:t>: </a:t>
          </a:r>
        </a:p>
        <a:p>
          <a:pPr algn="l"/>
          <a:r>
            <a:rPr lang="en-US" dirty="0" err="1"/>
            <a:t>Vastoinkäymisten</a:t>
          </a:r>
          <a:r>
            <a:rPr lang="en-US" dirty="0"/>
            <a:t> </a:t>
          </a:r>
          <a:r>
            <a:rPr lang="en-US" dirty="0" err="1"/>
            <a:t>seurauksena</a:t>
          </a:r>
          <a:r>
            <a:rPr lang="en-US" dirty="0"/>
            <a:t> </a:t>
          </a:r>
          <a:r>
            <a:rPr lang="en-US" dirty="0" err="1"/>
            <a:t>koettu</a:t>
          </a:r>
          <a:r>
            <a:rPr lang="en-US" dirty="0"/>
            <a:t> </a:t>
          </a:r>
          <a:r>
            <a:rPr lang="fi-FI" dirty="0"/>
            <a:t>positiivinen psykologinen muutos </a:t>
          </a:r>
        </a:p>
      </dgm:t>
    </dgm:pt>
    <dgm:pt modelId="{219BD9B5-CCAD-468B-BC1E-79ECE6F356E8}" type="parTrans" cxnId="{88CA27CB-B30E-4FA5-A58D-57B09D74E06B}">
      <dgm:prSet/>
      <dgm:spPr/>
      <dgm:t>
        <a:bodyPr/>
        <a:lstStyle/>
        <a:p>
          <a:endParaRPr lang="fi-FI"/>
        </a:p>
      </dgm:t>
    </dgm:pt>
    <dgm:pt modelId="{33D8EAB6-F779-458A-A153-31682D2E5EF7}" type="sibTrans" cxnId="{88CA27CB-B30E-4FA5-A58D-57B09D74E06B}">
      <dgm:prSet/>
      <dgm:spPr/>
      <dgm:t>
        <a:bodyPr/>
        <a:lstStyle/>
        <a:p>
          <a:endParaRPr lang="fi-FI"/>
        </a:p>
      </dgm:t>
    </dgm:pt>
    <dgm:pt modelId="{17AA5008-863F-4D44-BE42-619AA8B67CBD}">
      <dgm:prSet phldrT="[Teksti]" phldr="1"/>
      <dgm:spPr/>
      <dgm:t>
        <a:bodyPr/>
        <a:lstStyle/>
        <a:p>
          <a:endParaRPr lang="fi-FI" dirty="0"/>
        </a:p>
      </dgm:t>
    </dgm:pt>
    <dgm:pt modelId="{DBDAA07E-6BBD-4F54-97AE-755A0DCD61EE}" type="sibTrans" cxnId="{DEC02EFE-4410-48EC-9793-F444141728BF}">
      <dgm:prSet/>
      <dgm:spPr/>
      <dgm:t>
        <a:bodyPr/>
        <a:lstStyle/>
        <a:p>
          <a:endParaRPr lang="fi-FI"/>
        </a:p>
      </dgm:t>
    </dgm:pt>
    <dgm:pt modelId="{D963EED9-4658-4FD7-A823-6F7B1773D2D5}" type="parTrans" cxnId="{DEC02EFE-4410-48EC-9793-F444141728BF}">
      <dgm:prSet/>
      <dgm:spPr/>
      <dgm:t>
        <a:bodyPr/>
        <a:lstStyle/>
        <a:p>
          <a:endParaRPr lang="fi-FI"/>
        </a:p>
      </dgm:t>
    </dgm:pt>
    <dgm:pt modelId="{FC4714DE-FE60-4064-9ACE-1E9FF60E3C86}" type="pres">
      <dgm:prSet presAssocID="{E54385CA-1189-43C8-97EF-033C9ADE7279}" presName="diagram" presStyleCnt="0">
        <dgm:presLayoutVars>
          <dgm:chMax val="1"/>
          <dgm:dir/>
          <dgm:animLvl val="ctr"/>
          <dgm:resizeHandles val="exact"/>
        </dgm:presLayoutVars>
      </dgm:prSet>
      <dgm:spPr/>
    </dgm:pt>
    <dgm:pt modelId="{DCBBCA43-ABBB-4F4C-A29B-D741458CC73B}" type="pres">
      <dgm:prSet presAssocID="{E54385CA-1189-43C8-97EF-033C9ADE7279}" presName="matrix" presStyleCnt="0"/>
      <dgm:spPr/>
    </dgm:pt>
    <dgm:pt modelId="{6812DB0A-CFD9-450A-A5B0-C6EE68C48EB5}" type="pres">
      <dgm:prSet presAssocID="{E54385CA-1189-43C8-97EF-033C9ADE7279}" presName="tile1" presStyleLbl="node1" presStyleIdx="0" presStyleCnt="4" custLinFactNeighborX="0"/>
      <dgm:spPr/>
    </dgm:pt>
    <dgm:pt modelId="{5F2C0728-7F6C-4BA8-9551-62C456CC84C9}" type="pres">
      <dgm:prSet presAssocID="{E54385CA-1189-43C8-97EF-033C9ADE7279}" presName="tile1text" presStyleLbl="node1" presStyleIdx="0" presStyleCnt="4">
        <dgm:presLayoutVars>
          <dgm:chMax val="0"/>
          <dgm:chPref val="0"/>
          <dgm:bulletEnabled val="1"/>
        </dgm:presLayoutVars>
      </dgm:prSet>
      <dgm:spPr/>
    </dgm:pt>
    <dgm:pt modelId="{27DDBDCD-8608-4C49-992B-B1B0886EFA7A}" type="pres">
      <dgm:prSet presAssocID="{E54385CA-1189-43C8-97EF-033C9ADE7279}" presName="tile2" presStyleLbl="node1" presStyleIdx="1" presStyleCnt="4" custLinFactNeighborX="-7"/>
      <dgm:spPr/>
    </dgm:pt>
    <dgm:pt modelId="{0377DBFF-DA7B-4151-8FAE-5D929DE8D7DF}" type="pres">
      <dgm:prSet presAssocID="{E54385CA-1189-43C8-97EF-033C9ADE7279}" presName="tile2text" presStyleLbl="node1" presStyleIdx="1" presStyleCnt="4">
        <dgm:presLayoutVars>
          <dgm:chMax val="0"/>
          <dgm:chPref val="0"/>
          <dgm:bulletEnabled val="1"/>
        </dgm:presLayoutVars>
      </dgm:prSet>
      <dgm:spPr/>
    </dgm:pt>
    <dgm:pt modelId="{39FCBDC8-9F26-441A-A7F3-E46D321A5E25}" type="pres">
      <dgm:prSet presAssocID="{E54385CA-1189-43C8-97EF-033C9ADE7279}" presName="tile3" presStyleLbl="node1" presStyleIdx="2" presStyleCnt="4"/>
      <dgm:spPr/>
    </dgm:pt>
    <dgm:pt modelId="{13746C8C-21DD-4924-8307-70DFA900BCDA}" type="pres">
      <dgm:prSet presAssocID="{E54385CA-1189-43C8-97EF-033C9ADE7279}" presName="tile3text" presStyleLbl="node1" presStyleIdx="2" presStyleCnt="4">
        <dgm:presLayoutVars>
          <dgm:chMax val="0"/>
          <dgm:chPref val="0"/>
          <dgm:bulletEnabled val="1"/>
        </dgm:presLayoutVars>
      </dgm:prSet>
      <dgm:spPr/>
    </dgm:pt>
    <dgm:pt modelId="{00EEDA3B-0A90-4F3E-91A4-3DEC8F965FC6}" type="pres">
      <dgm:prSet presAssocID="{E54385CA-1189-43C8-97EF-033C9ADE7279}" presName="tile4" presStyleLbl="node1" presStyleIdx="3" presStyleCnt="4" custLinFactNeighborX="-7" custLinFactNeighborY="313"/>
      <dgm:spPr/>
    </dgm:pt>
    <dgm:pt modelId="{FC3E8484-B0B3-46AF-B867-A2A220DEC8BE}" type="pres">
      <dgm:prSet presAssocID="{E54385CA-1189-43C8-97EF-033C9ADE7279}" presName="tile4text" presStyleLbl="node1" presStyleIdx="3" presStyleCnt="4">
        <dgm:presLayoutVars>
          <dgm:chMax val="0"/>
          <dgm:chPref val="0"/>
          <dgm:bulletEnabled val="1"/>
        </dgm:presLayoutVars>
      </dgm:prSet>
      <dgm:spPr/>
    </dgm:pt>
    <dgm:pt modelId="{D3330C66-549C-4289-B03B-60FC22E49169}" type="pres">
      <dgm:prSet presAssocID="{E54385CA-1189-43C8-97EF-033C9ADE7279}" presName="centerTile" presStyleLbl="fgShp" presStyleIdx="0" presStyleCnt="1" custScaleX="57242" custScaleY="93761" custLinFactNeighborX="-11" custLinFactNeighborY="-4290">
        <dgm:presLayoutVars>
          <dgm:chMax val="0"/>
          <dgm:chPref val="0"/>
        </dgm:presLayoutVars>
      </dgm:prSet>
      <dgm:spPr>
        <a:prstGeom prst="heart">
          <a:avLst/>
        </a:prstGeom>
      </dgm:spPr>
    </dgm:pt>
  </dgm:ptLst>
  <dgm:cxnLst>
    <dgm:cxn modelId="{7131071B-89C6-4123-AC72-84E6443DF2A5}" type="presOf" srcId="{49CB1B86-B69B-464C-83F7-155B4B5D409B}" destId="{6812DB0A-CFD9-450A-A5B0-C6EE68C48EB5}" srcOrd="0" destOrd="0" presId="urn:microsoft.com/office/officeart/2005/8/layout/matrix1"/>
    <dgm:cxn modelId="{706F1722-8130-4FB2-9924-BBACD9750254}" srcId="{17AA5008-863F-4D44-BE42-619AA8B67CBD}" destId="{9554FA59-D12E-437C-95B2-8C05B9911473}" srcOrd="6" destOrd="0" parTransId="{171D87C3-4286-4282-BDB8-18737FEA4633}" sibTransId="{228A1EFE-966F-428F-AD7F-C8D487E94D8C}"/>
    <dgm:cxn modelId="{0E3D9143-4FBE-4514-9070-2DD3AE75C6FC}" srcId="{17AA5008-863F-4D44-BE42-619AA8B67CBD}" destId="{156AD532-B7D9-4AAD-96D1-1743F85F8977}" srcOrd="2" destOrd="0" parTransId="{9D2930C0-F9A3-4D80-95D1-DB9E70A3C3BB}" sibTransId="{CADF3C05-802B-459D-BA86-A48646BD0295}"/>
    <dgm:cxn modelId="{F05CA766-2B0A-4B07-B115-CDB25C3E00DE}" srcId="{17AA5008-863F-4D44-BE42-619AA8B67CBD}" destId="{49CB1B86-B69B-464C-83F7-155B4B5D409B}" srcOrd="0" destOrd="0" parTransId="{F5B860DF-6A23-4E4D-90FA-BC225296AE0E}" sibTransId="{0257AF2D-C66A-450D-9156-405E23455541}"/>
    <dgm:cxn modelId="{DC1FB24D-E03E-4E87-8DA0-216E22E5D092}" srcId="{17AA5008-863F-4D44-BE42-619AA8B67CBD}" destId="{D450643A-B10E-4BF1-A83A-4E9DD75C538B}" srcOrd="4" destOrd="0" parTransId="{69955074-4C7F-47BB-A0DC-1EDAF84E7297}" sibTransId="{73D0525E-EAD2-4BC6-BD34-3DFCF6A50CD7}"/>
    <dgm:cxn modelId="{35969F4F-BC14-44E8-A964-193EDCE820CE}" type="presOf" srcId="{156AD532-B7D9-4AAD-96D1-1743F85F8977}" destId="{39FCBDC8-9F26-441A-A7F3-E46D321A5E25}" srcOrd="0" destOrd="0" presId="urn:microsoft.com/office/officeart/2005/8/layout/matrix1"/>
    <dgm:cxn modelId="{7C649B88-6918-4629-93FC-5FF4B4E7AE54}" type="presOf" srcId="{6A4121C1-5291-4419-9A76-056BB8FD1F61}" destId="{0377DBFF-DA7B-4151-8FAE-5D929DE8D7DF}" srcOrd="1" destOrd="0" presId="urn:microsoft.com/office/officeart/2005/8/layout/matrix1"/>
    <dgm:cxn modelId="{FAB07892-90E4-42E3-B335-B24BE8E5BA21}" type="presOf" srcId="{CB6F36BF-2B24-44A2-944E-1F36E94CA434}" destId="{FC3E8484-B0B3-46AF-B867-A2A220DEC8BE}" srcOrd="1" destOrd="0" presId="urn:microsoft.com/office/officeart/2005/8/layout/matrix1"/>
    <dgm:cxn modelId="{BFA6A998-F116-4EEE-82C6-5F24148E00D2}" type="presOf" srcId="{6A4121C1-5291-4419-9A76-056BB8FD1F61}" destId="{27DDBDCD-8608-4C49-992B-B1B0886EFA7A}" srcOrd="0" destOrd="0" presId="urn:microsoft.com/office/officeart/2005/8/layout/matrix1"/>
    <dgm:cxn modelId="{68597FC1-0032-4426-9976-D9E9FB896EBD}" type="presOf" srcId="{E54385CA-1189-43C8-97EF-033C9ADE7279}" destId="{FC4714DE-FE60-4064-9ACE-1E9FF60E3C86}" srcOrd="0" destOrd="0" presId="urn:microsoft.com/office/officeart/2005/8/layout/matrix1"/>
    <dgm:cxn modelId="{EA56CDC9-2F37-451A-B3FE-0995F8A8854F}" type="presOf" srcId="{CB6F36BF-2B24-44A2-944E-1F36E94CA434}" destId="{00EEDA3B-0A90-4F3E-91A4-3DEC8F965FC6}" srcOrd="0" destOrd="0" presId="urn:microsoft.com/office/officeart/2005/8/layout/matrix1"/>
    <dgm:cxn modelId="{88CA27CB-B30E-4FA5-A58D-57B09D74E06B}" srcId="{17AA5008-863F-4D44-BE42-619AA8B67CBD}" destId="{6A4121C1-5291-4419-9A76-056BB8FD1F61}" srcOrd="1" destOrd="0" parTransId="{219BD9B5-CCAD-468B-BC1E-79ECE6F356E8}" sibTransId="{33D8EAB6-F779-458A-A153-31682D2E5EF7}"/>
    <dgm:cxn modelId="{BC4375D0-2A82-4CEF-831C-CBD8A4FEF8AF}" type="presOf" srcId="{17AA5008-863F-4D44-BE42-619AA8B67CBD}" destId="{D3330C66-549C-4289-B03B-60FC22E49169}" srcOrd="0" destOrd="0" presId="urn:microsoft.com/office/officeart/2005/8/layout/matrix1"/>
    <dgm:cxn modelId="{6C09D6D6-9C52-4C26-B91B-61DDBB78E20A}" type="presOf" srcId="{156AD532-B7D9-4AAD-96D1-1743F85F8977}" destId="{13746C8C-21DD-4924-8307-70DFA900BCDA}" srcOrd="1" destOrd="0" presId="urn:microsoft.com/office/officeart/2005/8/layout/matrix1"/>
    <dgm:cxn modelId="{1A884FDD-6451-458C-8EEF-8EE3BE126E2E}" srcId="{17AA5008-863F-4D44-BE42-619AA8B67CBD}" destId="{CB6F36BF-2B24-44A2-944E-1F36E94CA434}" srcOrd="3" destOrd="0" parTransId="{BDBDF01C-46E8-4587-A614-42D5D344570A}" sibTransId="{531FE595-0404-4C03-8C84-5E39DF09565D}"/>
    <dgm:cxn modelId="{00D23EE3-D010-4DAF-9499-25F8D305978E}" type="presOf" srcId="{49CB1B86-B69B-464C-83F7-155B4B5D409B}" destId="{5F2C0728-7F6C-4BA8-9551-62C456CC84C9}" srcOrd="1" destOrd="0" presId="urn:microsoft.com/office/officeart/2005/8/layout/matrix1"/>
    <dgm:cxn modelId="{4DD806FA-930D-413A-B196-99448BCF1A67}" srcId="{17AA5008-863F-4D44-BE42-619AA8B67CBD}" destId="{98F672E2-187E-43E4-AD77-F7056D580635}" srcOrd="5" destOrd="0" parTransId="{3E29DF7F-B79C-43EC-A25F-FDEDFC418EA6}" sibTransId="{F14DF39E-FCC0-4672-9E1D-C2BBCC3955DC}"/>
    <dgm:cxn modelId="{DEC02EFE-4410-48EC-9793-F444141728BF}" srcId="{E54385CA-1189-43C8-97EF-033C9ADE7279}" destId="{17AA5008-863F-4D44-BE42-619AA8B67CBD}" srcOrd="0" destOrd="0" parTransId="{D963EED9-4658-4FD7-A823-6F7B1773D2D5}" sibTransId="{DBDAA07E-6BBD-4F54-97AE-755A0DCD61EE}"/>
    <dgm:cxn modelId="{EF395C05-FD13-417E-BBDA-670F594E11F4}" type="presParOf" srcId="{FC4714DE-FE60-4064-9ACE-1E9FF60E3C86}" destId="{DCBBCA43-ABBB-4F4C-A29B-D741458CC73B}" srcOrd="0" destOrd="0" presId="urn:microsoft.com/office/officeart/2005/8/layout/matrix1"/>
    <dgm:cxn modelId="{997B3A49-D883-4884-879C-19AF250034DD}" type="presParOf" srcId="{DCBBCA43-ABBB-4F4C-A29B-D741458CC73B}" destId="{6812DB0A-CFD9-450A-A5B0-C6EE68C48EB5}" srcOrd="0" destOrd="0" presId="urn:microsoft.com/office/officeart/2005/8/layout/matrix1"/>
    <dgm:cxn modelId="{6E51525F-CD7F-4B45-8997-EFAE496AD9CC}" type="presParOf" srcId="{DCBBCA43-ABBB-4F4C-A29B-D741458CC73B}" destId="{5F2C0728-7F6C-4BA8-9551-62C456CC84C9}" srcOrd="1" destOrd="0" presId="urn:microsoft.com/office/officeart/2005/8/layout/matrix1"/>
    <dgm:cxn modelId="{8FD1967C-A645-4816-A5F8-22F115055590}" type="presParOf" srcId="{DCBBCA43-ABBB-4F4C-A29B-D741458CC73B}" destId="{27DDBDCD-8608-4C49-992B-B1B0886EFA7A}" srcOrd="2" destOrd="0" presId="urn:microsoft.com/office/officeart/2005/8/layout/matrix1"/>
    <dgm:cxn modelId="{022F9686-D502-4851-8561-044D69C19D60}" type="presParOf" srcId="{DCBBCA43-ABBB-4F4C-A29B-D741458CC73B}" destId="{0377DBFF-DA7B-4151-8FAE-5D929DE8D7DF}" srcOrd="3" destOrd="0" presId="urn:microsoft.com/office/officeart/2005/8/layout/matrix1"/>
    <dgm:cxn modelId="{551F3E4C-DA44-43BE-A4E0-43D7DE723533}" type="presParOf" srcId="{DCBBCA43-ABBB-4F4C-A29B-D741458CC73B}" destId="{39FCBDC8-9F26-441A-A7F3-E46D321A5E25}" srcOrd="4" destOrd="0" presId="urn:microsoft.com/office/officeart/2005/8/layout/matrix1"/>
    <dgm:cxn modelId="{64144380-C23E-4157-9D3C-E6881EC5EB72}" type="presParOf" srcId="{DCBBCA43-ABBB-4F4C-A29B-D741458CC73B}" destId="{13746C8C-21DD-4924-8307-70DFA900BCDA}" srcOrd="5" destOrd="0" presId="urn:microsoft.com/office/officeart/2005/8/layout/matrix1"/>
    <dgm:cxn modelId="{E577FE48-1CC4-4AF9-B9B7-786A2894EC7E}" type="presParOf" srcId="{DCBBCA43-ABBB-4F4C-A29B-D741458CC73B}" destId="{00EEDA3B-0A90-4F3E-91A4-3DEC8F965FC6}" srcOrd="6" destOrd="0" presId="urn:microsoft.com/office/officeart/2005/8/layout/matrix1"/>
    <dgm:cxn modelId="{32D9F7C8-216B-475A-A03C-DCC15A39485F}" type="presParOf" srcId="{DCBBCA43-ABBB-4F4C-A29B-D741458CC73B}" destId="{FC3E8484-B0B3-46AF-B867-A2A220DEC8BE}" srcOrd="7" destOrd="0" presId="urn:microsoft.com/office/officeart/2005/8/layout/matrix1"/>
    <dgm:cxn modelId="{34AB1183-FB32-4D8A-AF97-60EF1DF31A1A}" type="presParOf" srcId="{FC4714DE-FE60-4064-9ACE-1E9FF60E3C86}" destId="{D3330C66-549C-4289-B03B-60FC22E49169}"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58390F9-EFA2-4C15-B59F-5233265303C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fi-FI"/>
        </a:p>
      </dgm:t>
    </dgm:pt>
    <dgm:pt modelId="{B64A5A73-58C4-4388-B111-0C0BB93CA7CC}">
      <dgm:prSet/>
      <dgm:spPr/>
      <dgm:t>
        <a:bodyPr/>
        <a:lstStyle/>
        <a:p>
          <a:r>
            <a:rPr lang="fi-FI" dirty="0"/>
            <a:t>TUKI: ”Ette ole yksin.”</a:t>
          </a:r>
        </a:p>
      </dgm:t>
    </dgm:pt>
    <dgm:pt modelId="{7FF5C557-E435-4B8B-BA0F-FF38A6911B8C}" type="parTrans" cxnId="{C0344D7C-A8CD-4E5E-8C59-FAC8CCC8C2DE}">
      <dgm:prSet/>
      <dgm:spPr/>
      <dgm:t>
        <a:bodyPr/>
        <a:lstStyle/>
        <a:p>
          <a:endParaRPr lang="fi-FI"/>
        </a:p>
      </dgm:t>
    </dgm:pt>
    <dgm:pt modelId="{2215E651-C94E-44E6-B7B6-CA6D7C44C9E6}" type="sibTrans" cxnId="{C0344D7C-A8CD-4E5E-8C59-FAC8CCC8C2DE}">
      <dgm:prSet/>
      <dgm:spPr/>
      <dgm:t>
        <a:bodyPr/>
        <a:lstStyle/>
        <a:p>
          <a:endParaRPr lang="fi-FI"/>
        </a:p>
      </dgm:t>
    </dgm:pt>
    <dgm:pt modelId="{CC6D3C9E-C774-426B-B10F-AE9AABC0BD8E}">
      <dgm:prSet/>
      <dgm:spPr/>
      <dgm:t>
        <a:bodyPr/>
        <a:lstStyle/>
        <a:p>
          <a:r>
            <a:rPr lang="fi-FI" dirty="0"/>
            <a:t>TIETO: ”Luonnollista reagointia poikkeustilanteessa.”</a:t>
          </a:r>
        </a:p>
      </dgm:t>
    </dgm:pt>
    <dgm:pt modelId="{74B6DAEE-E1B6-4CDF-9E33-F005EF4CE164}" type="parTrans" cxnId="{611E5D9D-E99F-43A1-8177-BD6C6CC489A4}">
      <dgm:prSet/>
      <dgm:spPr/>
      <dgm:t>
        <a:bodyPr/>
        <a:lstStyle/>
        <a:p>
          <a:endParaRPr lang="fi-FI"/>
        </a:p>
      </dgm:t>
    </dgm:pt>
    <dgm:pt modelId="{EE81591A-F301-4D1C-B84B-6DACF7500CF1}" type="sibTrans" cxnId="{611E5D9D-E99F-43A1-8177-BD6C6CC489A4}">
      <dgm:prSet/>
      <dgm:spPr/>
      <dgm:t>
        <a:bodyPr/>
        <a:lstStyle/>
        <a:p>
          <a:endParaRPr lang="fi-FI"/>
        </a:p>
      </dgm:t>
    </dgm:pt>
    <dgm:pt modelId="{E7708931-9814-463B-9F8C-0AEFF336FBF6}">
      <dgm:prSet/>
      <dgm:spPr/>
      <dgm:t>
        <a:bodyPr/>
        <a:lstStyle/>
        <a:p>
          <a:r>
            <a:rPr lang="fi-FI" dirty="0"/>
            <a:t>TUNNISTAMINEN: ”Tarvitset apua ja sitä on saatavilla.”</a:t>
          </a:r>
        </a:p>
      </dgm:t>
    </dgm:pt>
    <dgm:pt modelId="{ADD3C22D-8C6A-4B91-A165-CD7AE51E1E71}" type="parTrans" cxnId="{668F659E-9EDA-451A-8337-C78DE14F4547}">
      <dgm:prSet/>
      <dgm:spPr/>
      <dgm:t>
        <a:bodyPr/>
        <a:lstStyle/>
        <a:p>
          <a:endParaRPr lang="fi-FI"/>
        </a:p>
      </dgm:t>
    </dgm:pt>
    <dgm:pt modelId="{C162160A-C177-444E-9BA6-3E908FBF85CA}" type="sibTrans" cxnId="{668F659E-9EDA-451A-8337-C78DE14F4547}">
      <dgm:prSet/>
      <dgm:spPr/>
      <dgm:t>
        <a:bodyPr/>
        <a:lstStyle/>
        <a:p>
          <a:endParaRPr lang="fi-FI"/>
        </a:p>
      </dgm:t>
    </dgm:pt>
    <dgm:pt modelId="{415A39DF-D545-412C-A990-F0CEA7842C38}">
      <dgm:prSet/>
      <dgm:spPr/>
      <dgm:t>
        <a:bodyPr/>
        <a:lstStyle/>
        <a:p>
          <a:r>
            <a:rPr lang="fi-FI" dirty="0"/>
            <a:t>Inhimillinen kohtaaminen </a:t>
          </a:r>
        </a:p>
      </dgm:t>
    </dgm:pt>
    <dgm:pt modelId="{08FA5AE7-985F-4434-A23C-62005D2AE5E2}" type="parTrans" cxnId="{C5D22315-A0D2-48C5-9289-04782323596D}">
      <dgm:prSet/>
      <dgm:spPr/>
      <dgm:t>
        <a:bodyPr/>
        <a:lstStyle/>
        <a:p>
          <a:endParaRPr lang="fi-FI"/>
        </a:p>
      </dgm:t>
    </dgm:pt>
    <dgm:pt modelId="{2CA347C1-DCF6-4BDC-A284-FF2F47637CDB}" type="sibTrans" cxnId="{C5D22315-A0D2-48C5-9289-04782323596D}">
      <dgm:prSet/>
      <dgm:spPr/>
      <dgm:t>
        <a:bodyPr/>
        <a:lstStyle/>
        <a:p>
          <a:endParaRPr lang="fi-FI"/>
        </a:p>
      </dgm:t>
    </dgm:pt>
    <dgm:pt modelId="{A2BBBC8F-9F04-49F5-9743-7B3BD7695FB9}">
      <dgm:prSet/>
      <dgm:spPr/>
      <dgm:t>
        <a:bodyPr/>
        <a:lstStyle/>
        <a:p>
          <a:r>
            <a:rPr lang="fi-FI" dirty="0"/>
            <a:t>Tilanteen jakaminen</a:t>
          </a:r>
        </a:p>
      </dgm:t>
    </dgm:pt>
    <dgm:pt modelId="{50385DEE-D778-4D9B-B097-BAFFC6ECF962}" type="parTrans" cxnId="{064AF4D8-5342-418E-9BA6-465569845743}">
      <dgm:prSet/>
      <dgm:spPr/>
      <dgm:t>
        <a:bodyPr/>
        <a:lstStyle/>
        <a:p>
          <a:endParaRPr lang="fi-FI"/>
        </a:p>
      </dgm:t>
    </dgm:pt>
    <dgm:pt modelId="{87191F0C-F5A7-4CC0-AFB8-A07395F01CF1}" type="sibTrans" cxnId="{064AF4D8-5342-418E-9BA6-465569845743}">
      <dgm:prSet/>
      <dgm:spPr/>
      <dgm:t>
        <a:bodyPr/>
        <a:lstStyle/>
        <a:p>
          <a:endParaRPr lang="fi-FI"/>
        </a:p>
      </dgm:t>
    </dgm:pt>
    <dgm:pt modelId="{2EE15414-C919-4B1A-992E-12AC90426E3A}">
      <dgm:prSet/>
      <dgm:spPr/>
      <dgm:t>
        <a:bodyPr/>
        <a:lstStyle/>
        <a:p>
          <a:r>
            <a:rPr lang="fi-FI" dirty="0"/>
            <a:t>Mielen ja kehon reagointi</a:t>
          </a:r>
        </a:p>
      </dgm:t>
    </dgm:pt>
    <dgm:pt modelId="{083F6E29-BBD8-4B5A-936A-62162D0B59EE}" type="parTrans" cxnId="{6D1912F9-E2BC-435F-A067-FAA11CE23941}">
      <dgm:prSet/>
      <dgm:spPr/>
      <dgm:t>
        <a:bodyPr/>
        <a:lstStyle/>
        <a:p>
          <a:endParaRPr lang="fi-FI"/>
        </a:p>
      </dgm:t>
    </dgm:pt>
    <dgm:pt modelId="{3764E96A-D86D-49C1-939F-E280574D3791}" type="sibTrans" cxnId="{6D1912F9-E2BC-435F-A067-FAA11CE23941}">
      <dgm:prSet/>
      <dgm:spPr/>
      <dgm:t>
        <a:bodyPr/>
        <a:lstStyle/>
        <a:p>
          <a:endParaRPr lang="fi-FI"/>
        </a:p>
      </dgm:t>
    </dgm:pt>
    <dgm:pt modelId="{18E74D8D-1428-497D-9B9A-B75AEEEB3855}">
      <dgm:prSet/>
      <dgm:spPr/>
      <dgm:t>
        <a:bodyPr/>
        <a:lstStyle/>
        <a:p>
          <a:r>
            <a:rPr lang="fi-FI" dirty="0"/>
            <a:t>Jaksamista ja selviytymistä tukevat tekijät</a:t>
          </a:r>
        </a:p>
      </dgm:t>
    </dgm:pt>
    <dgm:pt modelId="{1C6A03DD-1C02-436D-A929-4675D661BE2E}" type="parTrans" cxnId="{E4F4E032-D27A-4F1B-9572-AA9D0CA3BD52}">
      <dgm:prSet/>
      <dgm:spPr/>
      <dgm:t>
        <a:bodyPr/>
        <a:lstStyle/>
        <a:p>
          <a:endParaRPr lang="fi-FI"/>
        </a:p>
      </dgm:t>
    </dgm:pt>
    <dgm:pt modelId="{D29218F4-89D3-4399-A54F-15231E00225D}" type="sibTrans" cxnId="{E4F4E032-D27A-4F1B-9572-AA9D0CA3BD52}">
      <dgm:prSet/>
      <dgm:spPr/>
      <dgm:t>
        <a:bodyPr/>
        <a:lstStyle/>
        <a:p>
          <a:endParaRPr lang="fi-FI"/>
        </a:p>
      </dgm:t>
    </dgm:pt>
    <dgm:pt modelId="{0BD6A68B-3A73-4A91-8C54-972AD257CC3D}">
      <dgm:prSet/>
      <dgm:spPr/>
      <dgm:t>
        <a:bodyPr/>
        <a:lstStyle/>
        <a:p>
          <a:r>
            <a:rPr lang="fi-FI" dirty="0"/>
            <a:t>Psyykkinen oireilu ja siihen vaikuttavat tekijät</a:t>
          </a:r>
        </a:p>
      </dgm:t>
    </dgm:pt>
    <dgm:pt modelId="{267E0BDE-225D-4460-8BD9-01DEF5D5FED1}" type="parTrans" cxnId="{76EC6EA8-B3A1-4F9C-B84C-C3ACB48309C6}">
      <dgm:prSet/>
      <dgm:spPr/>
      <dgm:t>
        <a:bodyPr/>
        <a:lstStyle/>
        <a:p>
          <a:endParaRPr lang="fi-FI"/>
        </a:p>
      </dgm:t>
    </dgm:pt>
    <dgm:pt modelId="{56D9F9DF-CF50-479C-A391-8223460E4A1A}" type="sibTrans" cxnId="{76EC6EA8-B3A1-4F9C-B84C-C3ACB48309C6}">
      <dgm:prSet/>
      <dgm:spPr/>
      <dgm:t>
        <a:bodyPr/>
        <a:lstStyle/>
        <a:p>
          <a:endParaRPr lang="fi-FI"/>
        </a:p>
      </dgm:t>
    </dgm:pt>
    <dgm:pt modelId="{9C2AC2B7-305E-4EEB-8A52-4C610AA3BE65}">
      <dgm:prSet/>
      <dgm:spPr/>
      <dgm:t>
        <a:bodyPr/>
        <a:lstStyle/>
        <a:p>
          <a:r>
            <a:rPr lang="fi-FI" dirty="0"/>
            <a:t>Parisuhteen ja varhaisen vuorovaikutuksen ongelmat</a:t>
          </a:r>
        </a:p>
      </dgm:t>
    </dgm:pt>
    <dgm:pt modelId="{5DB672AD-E003-4A86-A89B-5B5E6E1DD4FD}" type="parTrans" cxnId="{7255BF3A-DF81-40A8-8CC1-8C08767604A6}">
      <dgm:prSet/>
      <dgm:spPr/>
      <dgm:t>
        <a:bodyPr/>
        <a:lstStyle/>
        <a:p>
          <a:endParaRPr lang="fi-FI"/>
        </a:p>
      </dgm:t>
    </dgm:pt>
    <dgm:pt modelId="{A51333EB-3B17-4F18-BE74-CB28E8C55B86}" type="sibTrans" cxnId="{7255BF3A-DF81-40A8-8CC1-8C08767604A6}">
      <dgm:prSet/>
      <dgm:spPr/>
      <dgm:t>
        <a:bodyPr/>
        <a:lstStyle/>
        <a:p>
          <a:endParaRPr lang="fi-FI"/>
        </a:p>
      </dgm:t>
    </dgm:pt>
    <dgm:pt modelId="{85327540-9646-4481-A281-007F1A5BA7ED}">
      <dgm:prSet/>
      <dgm:spPr/>
      <dgm:t>
        <a:bodyPr/>
        <a:lstStyle/>
        <a:p>
          <a:r>
            <a:rPr lang="fi-FI" dirty="0"/>
            <a:t>TARTTUMINEN: ”Voinko soittaa sinne ja pyytää tarjoamaan aikaa?”</a:t>
          </a:r>
        </a:p>
      </dgm:t>
    </dgm:pt>
    <dgm:pt modelId="{42ADB781-DCD3-4979-89CB-1408537AADA2}" type="parTrans" cxnId="{EBA068DF-13A8-496A-81BE-B03FE3FF8A68}">
      <dgm:prSet/>
      <dgm:spPr/>
      <dgm:t>
        <a:bodyPr/>
        <a:lstStyle/>
        <a:p>
          <a:endParaRPr lang="fi-FI"/>
        </a:p>
      </dgm:t>
    </dgm:pt>
    <dgm:pt modelId="{49173B04-3C51-4312-8FE9-2708A764B2A7}" type="sibTrans" cxnId="{EBA068DF-13A8-496A-81BE-B03FE3FF8A68}">
      <dgm:prSet/>
      <dgm:spPr/>
      <dgm:t>
        <a:bodyPr/>
        <a:lstStyle/>
        <a:p>
          <a:endParaRPr lang="fi-FI"/>
        </a:p>
      </dgm:t>
    </dgm:pt>
    <dgm:pt modelId="{AA494EF7-C9BB-43B5-8BCF-AB0598AD4343}">
      <dgm:prSet/>
      <dgm:spPr/>
      <dgm:t>
        <a:bodyPr/>
        <a:lstStyle/>
        <a:p>
          <a:r>
            <a:rPr lang="fi-FI" dirty="0"/>
            <a:t>Tarvittavan tuen järjestäminen koko perheelle</a:t>
          </a:r>
        </a:p>
      </dgm:t>
    </dgm:pt>
    <dgm:pt modelId="{E27223B1-BF82-4409-ACE3-00E285783AE7}" type="parTrans" cxnId="{E4861D73-6D98-4833-ABFD-3317848131C4}">
      <dgm:prSet/>
      <dgm:spPr/>
      <dgm:t>
        <a:bodyPr/>
        <a:lstStyle/>
        <a:p>
          <a:endParaRPr lang="fi-FI"/>
        </a:p>
      </dgm:t>
    </dgm:pt>
    <dgm:pt modelId="{71FF68E4-6FE3-4E0E-B7D0-D2DD462C1409}" type="sibTrans" cxnId="{E4861D73-6D98-4833-ABFD-3317848131C4}">
      <dgm:prSet/>
      <dgm:spPr/>
      <dgm:t>
        <a:bodyPr/>
        <a:lstStyle/>
        <a:p>
          <a:endParaRPr lang="fi-FI"/>
        </a:p>
      </dgm:t>
    </dgm:pt>
    <dgm:pt modelId="{C5E9EBE2-1620-4F2E-AFF2-D585B5FD4779}">
      <dgm:prSet/>
      <dgm:spPr/>
      <dgm:t>
        <a:bodyPr/>
        <a:lstStyle/>
        <a:p>
          <a:r>
            <a:rPr lang="fi-FI" dirty="0"/>
            <a:t>Jatkoseuranta</a:t>
          </a:r>
        </a:p>
      </dgm:t>
    </dgm:pt>
    <dgm:pt modelId="{E9B3173F-AF67-4DC7-BF9E-CDFC78548CE9}" type="parTrans" cxnId="{BEBA6AFC-269B-49F2-8C00-FABDB443ED65}">
      <dgm:prSet/>
      <dgm:spPr/>
      <dgm:t>
        <a:bodyPr/>
        <a:lstStyle/>
        <a:p>
          <a:endParaRPr lang="fi-FI"/>
        </a:p>
      </dgm:t>
    </dgm:pt>
    <dgm:pt modelId="{AEDBE1BC-9D72-4268-B170-B15B155C3B30}" type="sibTrans" cxnId="{BEBA6AFC-269B-49F2-8C00-FABDB443ED65}">
      <dgm:prSet/>
      <dgm:spPr/>
      <dgm:t>
        <a:bodyPr/>
        <a:lstStyle/>
        <a:p>
          <a:endParaRPr lang="fi-FI"/>
        </a:p>
      </dgm:t>
    </dgm:pt>
    <dgm:pt modelId="{D2AF3C1F-09C9-47A2-8D78-E7B4084715C5}">
      <dgm:prSet/>
      <dgm:spPr/>
      <dgm:t>
        <a:bodyPr/>
        <a:lstStyle/>
        <a:p>
          <a:r>
            <a:rPr lang="fi-FI" dirty="0"/>
            <a:t>Vireystilan säätely</a:t>
          </a:r>
        </a:p>
      </dgm:t>
    </dgm:pt>
    <dgm:pt modelId="{ADBD4B3F-E77F-4D5B-8334-CBF772358174}" type="parTrans" cxnId="{787DDD34-BDCB-4F3E-AB7E-752398E7F1C2}">
      <dgm:prSet/>
      <dgm:spPr/>
      <dgm:t>
        <a:bodyPr/>
        <a:lstStyle/>
        <a:p>
          <a:endParaRPr lang="fi-FI"/>
        </a:p>
      </dgm:t>
    </dgm:pt>
    <dgm:pt modelId="{DC98BBAA-D9F0-49EA-A305-3B85B14B9B78}" type="sibTrans" cxnId="{787DDD34-BDCB-4F3E-AB7E-752398E7F1C2}">
      <dgm:prSet/>
      <dgm:spPr/>
      <dgm:t>
        <a:bodyPr/>
        <a:lstStyle/>
        <a:p>
          <a:endParaRPr lang="fi-FI"/>
        </a:p>
      </dgm:t>
    </dgm:pt>
    <dgm:pt modelId="{835620CA-9110-4E3A-B33C-1869E59742A5}" type="pres">
      <dgm:prSet presAssocID="{358390F9-EFA2-4C15-B59F-5233265303CB}" presName="linear" presStyleCnt="0">
        <dgm:presLayoutVars>
          <dgm:dir/>
          <dgm:animLvl val="lvl"/>
          <dgm:resizeHandles val="exact"/>
        </dgm:presLayoutVars>
      </dgm:prSet>
      <dgm:spPr/>
    </dgm:pt>
    <dgm:pt modelId="{EDCA154F-8DDB-4BA1-846C-40CACF75126F}" type="pres">
      <dgm:prSet presAssocID="{B64A5A73-58C4-4388-B111-0C0BB93CA7CC}" presName="parentLin" presStyleCnt="0"/>
      <dgm:spPr/>
    </dgm:pt>
    <dgm:pt modelId="{89B04001-37BD-4534-B73D-6682848A881A}" type="pres">
      <dgm:prSet presAssocID="{B64A5A73-58C4-4388-B111-0C0BB93CA7CC}" presName="parentLeftMargin" presStyleLbl="node1" presStyleIdx="0" presStyleCnt="4"/>
      <dgm:spPr/>
    </dgm:pt>
    <dgm:pt modelId="{12D63DA5-0FA5-487A-A8EA-B01BD3B364CF}" type="pres">
      <dgm:prSet presAssocID="{B64A5A73-58C4-4388-B111-0C0BB93CA7CC}" presName="parentText" presStyleLbl="node1" presStyleIdx="0" presStyleCnt="4">
        <dgm:presLayoutVars>
          <dgm:chMax val="0"/>
          <dgm:bulletEnabled val="1"/>
        </dgm:presLayoutVars>
      </dgm:prSet>
      <dgm:spPr/>
    </dgm:pt>
    <dgm:pt modelId="{D4B0E281-1DBE-4DAF-9068-1A79B6700D36}" type="pres">
      <dgm:prSet presAssocID="{B64A5A73-58C4-4388-B111-0C0BB93CA7CC}" presName="negativeSpace" presStyleCnt="0"/>
      <dgm:spPr/>
    </dgm:pt>
    <dgm:pt modelId="{72B1B7D5-88D3-4815-BAA0-E5E87A84CF74}" type="pres">
      <dgm:prSet presAssocID="{B64A5A73-58C4-4388-B111-0C0BB93CA7CC}" presName="childText" presStyleLbl="conFgAcc1" presStyleIdx="0" presStyleCnt="4">
        <dgm:presLayoutVars>
          <dgm:bulletEnabled val="1"/>
        </dgm:presLayoutVars>
      </dgm:prSet>
      <dgm:spPr/>
    </dgm:pt>
    <dgm:pt modelId="{8DEF7ECB-6014-434A-AAFE-0564E0D670E2}" type="pres">
      <dgm:prSet presAssocID="{2215E651-C94E-44E6-B7B6-CA6D7C44C9E6}" presName="spaceBetweenRectangles" presStyleCnt="0"/>
      <dgm:spPr/>
    </dgm:pt>
    <dgm:pt modelId="{FF0D7654-5373-4F2B-BA08-36995A4C91FD}" type="pres">
      <dgm:prSet presAssocID="{CC6D3C9E-C774-426B-B10F-AE9AABC0BD8E}" presName="parentLin" presStyleCnt="0"/>
      <dgm:spPr/>
    </dgm:pt>
    <dgm:pt modelId="{EF46CAA1-B93E-4533-ADD0-7D934BA325D0}" type="pres">
      <dgm:prSet presAssocID="{CC6D3C9E-C774-426B-B10F-AE9AABC0BD8E}" presName="parentLeftMargin" presStyleLbl="node1" presStyleIdx="0" presStyleCnt="4"/>
      <dgm:spPr/>
    </dgm:pt>
    <dgm:pt modelId="{9D45BEAF-AC73-41D9-9B16-490750A0C1E9}" type="pres">
      <dgm:prSet presAssocID="{CC6D3C9E-C774-426B-B10F-AE9AABC0BD8E}" presName="parentText" presStyleLbl="node1" presStyleIdx="1" presStyleCnt="4">
        <dgm:presLayoutVars>
          <dgm:chMax val="0"/>
          <dgm:bulletEnabled val="1"/>
        </dgm:presLayoutVars>
      </dgm:prSet>
      <dgm:spPr/>
    </dgm:pt>
    <dgm:pt modelId="{084F0635-E108-43FF-A5F9-2C2D83FA4C8D}" type="pres">
      <dgm:prSet presAssocID="{CC6D3C9E-C774-426B-B10F-AE9AABC0BD8E}" presName="negativeSpace" presStyleCnt="0"/>
      <dgm:spPr/>
    </dgm:pt>
    <dgm:pt modelId="{FFB271A5-5DE0-468E-9B59-A16FE802AA82}" type="pres">
      <dgm:prSet presAssocID="{CC6D3C9E-C774-426B-B10F-AE9AABC0BD8E}" presName="childText" presStyleLbl="conFgAcc1" presStyleIdx="1" presStyleCnt="4">
        <dgm:presLayoutVars>
          <dgm:bulletEnabled val="1"/>
        </dgm:presLayoutVars>
      </dgm:prSet>
      <dgm:spPr/>
    </dgm:pt>
    <dgm:pt modelId="{A79C70BC-E71B-40AF-966C-88F16AF661D3}" type="pres">
      <dgm:prSet presAssocID="{EE81591A-F301-4D1C-B84B-6DACF7500CF1}" presName="spaceBetweenRectangles" presStyleCnt="0"/>
      <dgm:spPr/>
    </dgm:pt>
    <dgm:pt modelId="{B38DD3CF-9CA4-4DFF-8282-2EB86AE7C8ED}" type="pres">
      <dgm:prSet presAssocID="{E7708931-9814-463B-9F8C-0AEFF336FBF6}" presName="parentLin" presStyleCnt="0"/>
      <dgm:spPr/>
    </dgm:pt>
    <dgm:pt modelId="{EF83E9AF-4576-4C1E-8C38-27FC836DC55D}" type="pres">
      <dgm:prSet presAssocID="{E7708931-9814-463B-9F8C-0AEFF336FBF6}" presName="parentLeftMargin" presStyleLbl="node1" presStyleIdx="1" presStyleCnt="4"/>
      <dgm:spPr/>
    </dgm:pt>
    <dgm:pt modelId="{8A5B6A71-8421-4A31-A595-65E3B89B2C49}" type="pres">
      <dgm:prSet presAssocID="{E7708931-9814-463B-9F8C-0AEFF336FBF6}" presName="parentText" presStyleLbl="node1" presStyleIdx="2" presStyleCnt="4">
        <dgm:presLayoutVars>
          <dgm:chMax val="0"/>
          <dgm:bulletEnabled val="1"/>
        </dgm:presLayoutVars>
      </dgm:prSet>
      <dgm:spPr/>
    </dgm:pt>
    <dgm:pt modelId="{C5DBAEA3-960E-49FE-A604-AF76FAE644D7}" type="pres">
      <dgm:prSet presAssocID="{E7708931-9814-463B-9F8C-0AEFF336FBF6}" presName="negativeSpace" presStyleCnt="0"/>
      <dgm:spPr/>
    </dgm:pt>
    <dgm:pt modelId="{B0084A56-BAC0-4281-8907-9DD06453EA59}" type="pres">
      <dgm:prSet presAssocID="{E7708931-9814-463B-9F8C-0AEFF336FBF6}" presName="childText" presStyleLbl="conFgAcc1" presStyleIdx="2" presStyleCnt="4">
        <dgm:presLayoutVars>
          <dgm:bulletEnabled val="1"/>
        </dgm:presLayoutVars>
      </dgm:prSet>
      <dgm:spPr/>
    </dgm:pt>
    <dgm:pt modelId="{1B4709C3-339B-4976-AB0B-0A4B5D202DA4}" type="pres">
      <dgm:prSet presAssocID="{C162160A-C177-444E-9BA6-3E908FBF85CA}" presName="spaceBetweenRectangles" presStyleCnt="0"/>
      <dgm:spPr/>
    </dgm:pt>
    <dgm:pt modelId="{11AC336E-4211-4AD5-BC73-0E7B5EB4D9B2}" type="pres">
      <dgm:prSet presAssocID="{85327540-9646-4481-A281-007F1A5BA7ED}" presName="parentLin" presStyleCnt="0"/>
      <dgm:spPr/>
    </dgm:pt>
    <dgm:pt modelId="{8676B78A-70AE-4BC5-BD2E-6C0E17942C8B}" type="pres">
      <dgm:prSet presAssocID="{85327540-9646-4481-A281-007F1A5BA7ED}" presName="parentLeftMargin" presStyleLbl="node1" presStyleIdx="2" presStyleCnt="4"/>
      <dgm:spPr/>
    </dgm:pt>
    <dgm:pt modelId="{B537FCCB-7E82-4E43-AA9D-6E2B1024960B}" type="pres">
      <dgm:prSet presAssocID="{85327540-9646-4481-A281-007F1A5BA7ED}" presName="parentText" presStyleLbl="node1" presStyleIdx="3" presStyleCnt="4">
        <dgm:presLayoutVars>
          <dgm:chMax val="0"/>
          <dgm:bulletEnabled val="1"/>
        </dgm:presLayoutVars>
      </dgm:prSet>
      <dgm:spPr/>
    </dgm:pt>
    <dgm:pt modelId="{A6EEBB67-87CF-47E7-981F-2732C9718151}" type="pres">
      <dgm:prSet presAssocID="{85327540-9646-4481-A281-007F1A5BA7ED}" presName="negativeSpace" presStyleCnt="0"/>
      <dgm:spPr/>
    </dgm:pt>
    <dgm:pt modelId="{595F0EE3-6546-4ECA-BE0D-5B34A7E3E950}" type="pres">
      <dgm:prSet presAssocID="{85327540-9646-4481-A281-007F1A5BA7ED}" presName="childText" presStyleLbl="conFgAcc1" presStyleIdx="3" presStyleCnt="4">
        <dgm:presLayoutVars>
          <dgm:bulletEnabled val="1"/>
        </dgm:presLayoutVars>
      </dgm:prSet>
      <dgm:spPr/>
    </dgm:pt>
  </dgm:ptLst>
  <dgm:cxnLst>
    <dgm:cxn modelId="{C5D22315-A0D2-48C5-9289-04782323596D}" srcId="{B64A5A73-58C4-4388-B111-0C0BB93CA7CC}" destId="{415A39DF-D545-412C-A990-F0CEA7842C38}" srcOrd="0" destOrd="0" parTransId="{08FA5AE7-985F-4434-A23C-62005D2AE5E2}" sibTransId="{2CA347C1-DCF6-4BDC-A284-FF2F47637CDB}"/>
    <dgm:cxn modelId="{D684AF20-047B-467B-88F8-78376A027EA5}" type="presOf" srcId="{CC6D3C9E-C774-426B-B10F-AE9AABC0BD8E}" destId="{EF46CAA1-B93E-4533-ADD0-7D934BA325D0}" srcOrd="0" destOrd="0" presId="urn:microsoft.com/office/officeart/2005/8/layout/list1"/>
    <dgm:cxn modelId="{1F7EED20-DFE9-45E4-A574-BB9978B965F4}" type="presOf" srcId="{B64A5A73-58C4-4388-B111-0C0BB93CA7CC}" destId="{89B04001-37BD-4534-B73D-6682848A881A}" srcOrd="0" destOrd="0" presId="urn:microsoft.com/office/officeart/2005/8/layout/list1"/>
    <dgm:cxn modelId="{E4F4E032-D27A-4F1B-9572-AA9D0CA3BD52}" srcId="{CC6D3C9E-C774-426B-B10F-AE9AABC0BD8E}" destId="{18E74D8D-1428-497D-9B9A-B75AEEEB3855}" srcOrd="1" destOrd="0" parTransId="{1C6A03DD-1C02-436D-A929-4675D661BE2E}" sibTransId="{D29218F4-89D3-4399-A54F-15231E00225D}"/>
    <dgm:cxn modelId="{787DDD34-BDCB-4F3E-AB7E-752398E7F1C2}" srcId="{B64A5A73-58C4-4388-B111-0C0BB93CA7CC}" destId="{D2AF3C1F-09C9-47A2-8D78-E7B4084715C5}" srcOrd="2" destOrd="0" parTransId="{ADBD4B3F-E77F-4D5B-8334-CBF772358174}" sibTransId="{DC98BBAA-D9F0-49EA-A305-3B85B14B9B78}"/>
    <dgm:cxn modelId="{7255BF3A-DF81-40A8-8CC1-8C08767604A6}" srcId="{E7708931-9814-463B-9F8C-0AEFF336FBF6}" destId="{9C2AC2B7-305E-4EEB-8A52-4C610AA3BE65}" srcOrd="1" destOrd="0" parTransId="{5DB672AD-E003-4A86-A89B-5B5E6E1DD4FD}" sibTransId="{A51333EB-3B17-4F18-BE74-CB28E8C55B86}"/>
    <dgm:cxn modelId="{DCCEB440-77A7-4702-942C-E8BFAD812C3B}" type="presOf" srcId="{E7708931-9814-463B-9F8C-0AEFF336FBF6}" destId="{8A5B6A71-8421-4A31-A595-65E3B89B2C49}" srcOrd="1" destOrd="0" presId="urn:microsoft.com/office/officeart/2005/8/layout/list1"/>
    <dgm:cxn modelId="{A78A8E43-C2DF-40CA-A10E-69CE10FA4836}" type="presOf" srcId="{85327540-9646-4481-A281-007F1A5BA7ED}" destId="{B537FCCB-7E82-4E43-AA9D-6E2B1024960B}" srcOrd="1" destOrd="0" presId="urn:microsoft.com/office/officeart/2005/8/layout/list1"/>
    <dgm:cxn modelId="{58601E47-F824-4A2E-B2BC-017C453F94CD}" type="presOf" srcId="{E7708931-9814-463B-9F8C-0AEFF336FBF6}" destId="{EF83E9AF-4576-4C1E-8C38-27FC836DC55D}" srcOrd="0" destOrd="0" presId="urn:microsoft.com/office/officeart/2005/8/layout/list1"/>
    <dgm:cxn modelId="{0E6A9B6F-B075-4D47-A2FC-6390CB4C6A33}" type="presOf" srcId="{AA494EF7-C9BB-43B5-8BCF-AB0598AD4343}" destId="{595F0EE3-6546-4ECA-BE0D-5B34A7E3E950}" srcOrd="0" destOrd="0" presId="urn:microsoft.com/office/officeart/2005/8/layout/list1"/>
    <dgm:cxn modelId="{E4861D73-6D98-4833-ABFD-3317848131C4}" srcId="{85327540-9646-4481-A281-007F1A5BA7ED}" destId="{AA494EF7-C9BB-43B5-8BCF-AB0598AD4343}" srcOrd="0" destOrd="0" parTransId="{E27223B1-BF82-4409-ACE3-00E285783AE7}" sibTransId="{71FF68E4-6FE3-4E0E-B7D0-D2DD462C1409}"/>
    <dgm:cxn modelId="{181A5075-1381-4AA8-B188-9EB7FF0032EA}" type="presOf" srcId="{85327540-9646-4481-A281-007F1A5BA7ED}" destId="{8676B78A-70AE-4BC5-BD2E-6C0E17942C8B}" srcOrd="0" destOrd="0" presId="urn:microsoft.com/office/officeart/2005/8/layout/list1"/>
    <dgm:cxn modelId="{EC571B7A-D48A-458F-BE3C-B3E20F139225}" type="presOf" srcId="{2EE15414-C919-4B1A-992E-12AC90426E3A}" destId="{FFB271A5-5DE0-468E-9B59-A16FE802AA82}" srcOrd="0" destOrd="0" presId="urn:microsoft.com/office/officeart/2005/8/layout/list1"/>
    <dgm:cxn modelId="{C0344D7C-A8CD-4E5E-8C59-FAC8CCC8C2DE}" srcId="{358390F9-EFA2-4C15-B59F-5233265303CB}" destId="{B64A5A73-58C4-4388-B111-0C0BB93CA7CC}" srcOrd="0" destOrd="0" parTransId="{7FF5C557-E435-4B8B-BA0F-FF38A6911B8C}" sibTransId="{2215E651-C94E-44E6-B7B6-CA6D7C44C9E6}"/>
    <dgm:cxn modelId="{ACF67580-8F53-469C-948B-A5FA7245A5B3}" type="presOf" srcId="{CC6D3C9E-C774-426B-B10F-AE9AABC0BD8E}" destId="{9D45BEAF-AC73-41D9-9B16-490750A0C1E9}" srcOrd="1" destOrd="0" presId="urn:microsoft.com/office/officeart/2005/8/layout/list1"/>
    <dgm:cxn modelId="{BC7B9787-1193-408A-B86D-523F10514C01}" type="presOf" srcId="{D2AF3C1F-09C9-47A2-8D78-E7B4084715C5}" destId="{72B1B7D5-88D3-4815-BAA0-E5E87A84CF74}" srcOrd="0" destOrd="2" presId="urn:microsoft.com/office/officeart/2005/8/layout/list1"/>
    <dgm:cxn modelId="{0C32CB8D-D6FA-4FA9-A701-7F0955B8BF9A}" type="presOf" srcId="{A2BBBC8F-9F04-49F5-9743-7B3BD7695FB9}" destId="{72B1B7D5-88D3-4815-BAA0-E5E87A84CF74}" srcOrd="0" destOrd="1" presId="urn:microsoft.com/office/officeart/2005/8/layout/list1"/>
    <dgm:cxn modelId="{611E5D9D-E99F-43A1-8177-BD6C6CC489A4}" srcId="{358390F9-EFA2-4C15-B59F-5233265303CB}" destId="{CC6D3C9E-C774-426B-B10F-AE9AABC0BD8E}" srcOrd="1" destOrd="0" parTransId="{74B6DAEE-E1B6-4CDF-9E33-F005EF4CE164}" sibTransId="{EE81591A-F301-4D1C-B84B-6DACF7500CF1}"/>
    <dgm:cxn modelId="{668F659E-9EDA-451A-8337-C78DE14F4547}" srcId="{358390F9-EFA2-4C15-B59F-5233265303CB}" destId="{E7708931-9814-463B-9F8C-0AEFF336FBF6}" srcOrd="2" destOrd="0" parTransId="{ADD3C22D-8C6A-4B91-A165-CD7AE51E1E71}" sibTransId="{C162160A-C177-444E-9BA6-3E908FBF85CA}"/>
    <dgm:cxn modelId="{F510E4A7-1211-4B9A-B85D-20C9D5734D3F}" type="presOf" srcId="{18E74D8D-1428-497D-9B9A-B75AEEEB3855}" destId="{FFB271A5-5DE0-468E-9B59-A16FE802AA82}" srcOrd="0" destOrd="1" presId="urn:microsoft.com/office/officeart/2005/8/layout/list1"/>
    <dgm:cxn modelId="{76EC6EA8-B3A1-4F9C-B84C-C3ACB48309C6}" srcId="{E7708931-9814-463B-9F8C-0AEFF336FBF6}" destId="{0BD6A68B-3A73-4A91-8C54-972AD257CC3D}" srcOrd="0" destOrd="0" parTransId="{267E0BDE-225D-4460-8BD9-01DEF5D5FED1}" sibTransId="{56D9F9DF-CF50-479C-A391-8223460E4A1A}"/>
    <dgm:cxn modelId="{0772AAB9-81BB-4282-9CE8-06ACE2287EF4}" type="presOf" srcId="{358390F9-EFA2-4C15-B59F-5233265303CB}" destId="{835620CA-9110-4E3A-B33C-1869E59742A5}" srcOrd="0" destOrd="0" presId="urn:microsoft.com/office/officeart/2005/8/layout/list1"/>
    <dgm:cxn modelId="{6EE2ADBA-D96C-409A-9AC6-CD050D3572DE}" type="presOf" srcId="{415A39DF-D545-412C-A990-F0CEA7842C38}" destId="{72B1B7D5-88D3-4815-BAA0-E5E87A84CF74}" srcOrd="0" destOrd="0" presId="urn:microsoft.com/office/officeart/2005/8/layout/list1"/>
    <dgm:cxn modelId="{8B5A54D4-3582-4547-AB39-32D025E05E9F}" type="presOf" srcId="{B64A5A73-58C4-4388-B111-0C0BB93CA7CC}" destId="{12D63DA5-0FA5-487A-A8EA-B01BD3B364CF}" srcOrd="1" destOrd="0" presId="urn:microsoft.com/office/officeart/2005/8/layout/list1"/>
    <dgm:cxn modelId="{6A5A24D5-8404-483E-BE91-317BF114CC0C}" type="presOf" srcId="{9C2AC2B7-305E-4EEB-8A52-4C610AA3BE65}" destId="{B0084A56-BAC0-4281-8907-9DD06453EA59}" srcOrd="0" destOrd="1" presId="urn:microsoft.com/office/officeart/2005/8/layout/list1"/>
    <dgm:cxn modelId="{064AF4D8-5342-418E-9BA6-465569845743}" srcId="{B64A5A73-58C4-4388-B111-0C0BB93CA7CC}" destId="{A2BBBC8F-9F04-49F5-9743-7B3BD7695FB9}" srcOrd="1" destOrd="0" parTransId="{50385DEE-D778-4D9B-B097-BAFFC6ECF962}" sibTransId="{87191F0C-F5A7-4CC0-AFB8-A07395F01CF1}"/>
    <dgm:cxn modelId="{EBA068DF-13A8-496A-81BE-B03FE3FF8A68}" srcId="{358390F9-EFA2-4C15-B59F-5233265303CB}" destId="{85327540-9646-4481-A281-007F1A5BA7ED}" srcOrd="3" destOrd="0" parTransId="{42ADB781-DCD3-4979-89CB-1408537AADA2}" sibTransId="{49173B04-3C51-4312-8FE9-2708A764B2A7}"/>
    <dgm:cxn modelId="{C726DDF5-7E1E-435D-BFF0-90749DD00DA2}" type="presOf" srcId="{C5E9EBE2-1620-4F2E-AFF2-D585B5FD4779}" destId="{595F0EE3-6546-4ECA-BE0D-5B34A7E3E950}" srcOrd="0" destOrd="1" presId="urn:microsoft.com/office/officeart/2005/8/layout/list1"/>
    <dgm:cxn modelId="{CC57B3F7-F1B8-47DF-8F09-A94F3B5AE705}" type="presOf" srcId="{0BD6A68B-3A73-4A91-8C54-972AD257CC3D}" destId="{B0084A56-BAC0-4281-8907-9DD06453EA59}" srcOrd="0" destOrd="0" presId="urn:microsoft.com/office/officeart/2005/8/layout/list1"/>
    <dgm:cxn modelId="{6D1912F9-E2BC-435F-A067-FAA11CE23941}" srcId="{CC6D3C9E-C774-426B-B10F-AE9AABC0BD8E}" destId="{2EE15414-C919-4B1A-992E-12AC90426E3A}" srcOrd="0" destOrd="0" parTransId="{083F6E29-BBD8-4B5A-936A-62162D0B59EE}" sibTransId="{3764E96A-D86D-49C1-939F-E280574D3791}"/>
    <dgm:cxn modelId="{BEBA6AFC-269B-49F2-8C00-FABDB443ED65}" srcId="{85327540-9646-4481-A281-007F1A5BA7ED}" destId="{C5E9EBE2-1620-4F2E-AFF2-D585B5FD4779}" srcOrd="1" destOrd="0" parTransId="{E9B3173F-AF67-4DC7-BF9E-CDFC78548CE9}" sibTransId="{AEDBE1BC-9D72-4268-B170-B15B155C3B30}"/>
    <dgm:cxn modelId="{A629B1D0-F131-4040-AE59-1687367C1F00}" type="presParOf" srcId="{835620CA-9110-4E3A-B33C-1869E59742A5}" destId="{EDCA154F-8DDB-4BA1-846C-40CACF75126F}" srcOrd="0" destOrd="0" presId="urn:microsoft.com/office/officeart/2005/8/layout/list1"/>
    <dgm:cxn modelId="{AA5F8456-5685-4A99-89AE-81454D85CAA4}" type="presParOf" srcId="{EDCA154F-8DDB-4BA1-846C-40CACF75126F}" destId="{89B04001-37BD-4534-B73D-6682848A881A}" srcOrd="0" destOrd="0" presId="urn:microsoft.com/office/officeart/2005/8/layout/list1"/>
    <dgm:cxn modelId="{6CD20091-B829-44FC-9C1C-04D0EBCFEE94}" type="presParOf" srcId="{EDCA154F-8DDB-4BA1-846C-40CACF75126F}" destId="{12D63DA5-0FA5-487A-A8EA-B01BD3B364CF}" srcOrd="1" destOrd="0" presId="urn:microsoft.com/office/officeart/2005/8/layout/list1"/>
    <dgm:cxn modelId="{1DACA85A-2F53-4C12-9851-37E31873C0F9}" type="presParOf" srcId="{835620CA-9110-4E3A-B33C-1869E59742A5}" destId="{D4B0E281-1DBE-4DAF-9068-1A79B6700D36}" srcOrd="1" destOrd="0" presId="urn:microsoft.com/office/officeart/2005/8/layout/list1"/>
    <dgm:cxn modelId="{2DED816B-D560-45CB-86E1-F9529A6513BB}" type="presParOf" srcId="{835620CA-9110-4E3A-B33C-1869E59742A5}" destId="{72B1B7D5-88D3-4815-BAA0-E5E87A84CF74}" srcOrd="2" destOrd="0" presId="urn:microsoft.com/office/officeart/2005/8/layout/list1"/>
    <dgm:cxn modelId="{7CD0163F-BAB6-482C-A0D8-498057CC9524}" type="presParOf" srcId="{835620CA-9110-4E3A-B33C-1869E59742A5}" destId="{8DEF7ECB-6014-434A-AAFE-0564E0D670E2}" srcOrd="3" destOrd="0" presId="urn:microsoft.com/office/officeart/2005/8/layout/list1"/>
    <dgm:cxn modelId="{DBF3CF20-8972-45F4-BA7B-D8A9453C6854}" type="presParOf" srcId="{835620CA-9110-4E3A-B33C-1869E59742A5}" destId="{FF0D7654-5373-4F2B-BA08-36995A4C91FD}" srcOrd="4" destOrd="0" presId="urn:microsoft.com/office/officeart/2005/8/layout/list1"/>
    <dgm:cxn modelId="{A1DF5A0D-1D3E-457E-A65D-75210AC9E676}" type="presParOf" srcId="{FF0D7654-5373-4F2B-BA08-36995A4C91FD}" destId="{EF46CAA1-B93E-4533-ADD0-7D934BA325D0}" srcOrd="0" destOrd="0" presId="urn:microsoft.com/office/officeart/2005/8/layout/list1"/>
    <dgm:cxn modelId="{77E7B1D9-5197-4467-942B-6DC3C811BC68}" type="presParOf" srcId="{FF0D7654-5373-4F2B-BA08-36995A4C91FD}" destId="{9D45BEAF-AC73-41D9-9B16-490750A0C1E9}" srcOrd="1" destOrd="0" presId="urn:microsoft.com/office/officeart/2005/8/layout/list1"/>
    <dgm:cxn modelId="{92390C9F-78B1-47EB-A3DF-7409CC24BAD1}" type="presParOf" srcId="{835620CA-9110-4E3A-B33C-1869E59742A5}" destId="{084F0635-E108-43FF-A5F9-2C2D83FA4C8D}" srcOrd="5" destOrd="0" presId="urn:microsoft.com/office/officeart/2005/8/layout/list1"/>
    <dgm:cxn modelId="{673555AE-D094-4C71-B745-32E654EED08E}" type="presParOf" srcId="{835620CA-9110-4E3A-B33C-1869E59742A5}" destId="{FFB271A5-5DE0-468E-9B59-A16FE802AA82}" srcOrd="6" destOrd="0" presId="urn:microsoft.com/office/officeart/2005/8/layout/list1"/>
    <dgm:cxn modelId="{BAD8A897-8869-43E8-B50B-BFDBC22AC6B4}" type="presParOf" srcId="{835620CA-9110-4E3A-B33C-1869E59742A5}" destId="{A79C70BC-E71B-40AF-966C-88F16AF661D3}" srcOrd="7" destOrd="0" presId="urn:microsoft.com/office/officeart/2005/8/layout/list1"/>
    <dgm:cxn modelId="{66C08505-B9DA-4879-B359-45A130CF308D}" type="presParOf" srcId="{835620CA-9110-4E3A-B33C-1869E59742A5}" destId="{B38DD3CF-9CA4-4DFF-8282-2EB86AE7C8ED}" srcOrd="8" destOrd="0" presId="urn:microsoft.com/office/officeart/2005/8/layout/list1"/>
    <dgm:cxn modelId="{ED971688-1196-4019-937C-A463C0B4653C}" type="presParOf" srcId="{B38DD3CF-9CA4-4DFF-8282-2EB86AE7C8ED}" destId="{EF83E9AF-4576-4C1E-8C38-27FC836DC55D}" srcOrd="0" destOrd="0" presId="urn:microsoft.com/office/officeart/2005/8/layout/list1"/>
    <dgm:cxn modelId="{8B728262-9391-496D-9057-CDFE6D3C384D}" type="presParOf" srcId="{B38DD3CF-9CA4-4DFF-8282-2EB86AE7C8ED}" destId="{8A5B6A71-8421-4A31-A595-65E3B89B2C49}" srcOrd="1" destOrd="0" presId="urn:microsoft.com/office/officeart/2005/8/layout/list1"/>
    <dgm:cxn modelId="{09870B10-6D5E-441E-9EC3-DF44B8AB3268}" type="presParOf" srcId="{835620CA-9110-4E3A-B33C-1869E59742A5}" destId="{C5DBAEA3-960E-49FE-A604-AF76FAE644D7}" srcOrd="9" destOrd="0" presId="urn:microsoft.com/office/officeart/2005/8/layout/list1"/>
    <dgm:cxn modelId="{4BADA04C-F8EA-436D-A141-5763A741A2EE}" type="presParOf" srcId="{835620CA-9110-4E3A-B33C-1869E59742A5}" destId="{B0084A56-BAC0-4281-8907-9DD06453EA59}" srcOrd="10" destOrd="0" presId="urn:microsoft.com/office/officeart/2005/8/layout/list1"/>
    <dgm:cxn modelId="{320B5C8D-637A-42F2-AA7F-9819ACC219D5}" type="presParOf" srcId="{835620CA-9110-4E3A-B33C-1869E59742A5}" destId="{1B4709C3-339B-4976-AB0B-0A4B5D202DA4}" srcOrd="11" destOrd="0" presId="urn:microsoft.com/office/officeart/2005/8/layout/list1"/>
    <dgm:cxn modelId="{7D72C9BA-8607-4D63-B3C2-4244B99EAAF8}" type="presParOf" srcId="{835620CA-9110-4E3A-B33C-1869E59742A5}" destId="{11AC336E-4211-4AD5-BC73-0E7B5EB4D9B2}" srcOrd="12" destOrd="0" presId="urn:microsoft.com/office/officeart/2005/8/layout/list1"/>
    <dgm:cxn modelId="{8F221F60-2D47-403F-85C6-4128278734F1}" type="presParOf" srcId="{11AC336E-4211-4AD5-BC73-0E7B5EB4D9B2}" destId="{8676B78A-70AE-4BC5-BD2E-6C0E17942C8B}" srcOrd="0" destOrd="0" presId="urn:microsoft.com/office/officeart/2005/8/layout/list1"/>
    <dgm:cxn modelId="{B5C529AB-5007-469A-844C-9C19B1C1E152}" type="presParOf" srcId="{11AC336E-4211-4AD5-BC73-0E7B5EB4D9B2}" destId="{B537FCCB-7E82-4E43-AA9D-6E2B1024960B}" srcOrd="1" destOrd="0" presId="urn:microsoft.com/office/officeart/2005/8/layout/list1"/>
    <dgm:cxn modelId="{6C7B8E76-AF62-4476-87DC-26708FE5CCA7}" type="presParOf" srcId="{835620CA-9110-4E3A-B33C-1869E59742A5}" destId="{A6EEBB67-87CF-47E7-981F-2732C9718151}" srcOrd="13" destOrd="0" presId="urn:microsoft.com/office/officeart/2005/8/layout/list1"/>
    <dgm:cxn modelId="{ECD59705-AAAC-449D-B219-9249514F859D}" type="presParOf" srcId="{835620CA-9110-4E3A-B33C-1869E59742A5}" destId="{595F0EE3-6546-4ECA-BE0D-5B34A7E3E950}"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8D0CB3E-3423-4ED0-8433-7A85E6FB4B79}" type="doc">
      <dgm:prSet loTypeId="urn:microsoft.com/office/officeart/2005/8/layout/vList2" loCatId="list" qsTypeId="urn:microsoft.com/office/officeart/2005/8/quickstyle/simple5" qsCatId="simple" csTypeId="urn:microsoft.com/office/officeart/2005/8/colors/colorful2" csCatId="colorful" phldr="1"/>
      <dgm:spPr/>
      <dgm:t>
        <a:bodyPr/>
        <a:lstStyle/>
        <a:p>
          <a:endParaRPr lang="en-US"/>
        </a:p>
      </dgm:t>
    </dgm:pt>
    <dgm:pt modelId="{9C04EAF5-1D93-42DF-8380-C01B76F4D537}">
      <dgm:prSet/>
      <dgm:spPr/>
      <dgm:t>
        <a:bodyPr/>
        <a:lstStyle/>
        <a:p>
          <a:r>
            <a:rPr lang="fi-FI"/>
            <a:t>Omasta vireystilasta ja palautumisesta huolehtiminen</a:t>
          </a:r>
          <a:endParaRPr lang="en-US"/>
        </a:p>
      </dgm:t>
    </dgm:pt>
    <dgm:pt modelId="{E2E5D8D8-684D-4974-A576-CF95B7EBFAC1}" type="parTrans" cxnId="{9B1BE223-8066-431F-A9D5-F1A10211A40A}">
      <dgm:prSet/>
      <dgm:spPr/>
      <dgm:t>
        <a:bodyPr/>
        <a:lstStyle/>
        <a:p>
          <a:endParaRPr lang="en-US"/>
        </a:p>
      </dgm:t>
    </dgm:pt>
    <dgm:pt modelId="{92B29D20-D089-4453-97E2-85EE36D7ACC6}" type="sibTrans" cxnId="{9B1BE223-8066-431F-A9D5-F1A10211A40A}">
      <dgm:prSet/>
      <dgm:spPr/>
      <dgm:t>
        <a:bodyPr/>
        <a:lstStyle/>
        <a:p>
          <a:endParaRPr lang="en-US"/>
        </a:p>
      </dgm:t>
    </dgm:pt>
    <dgm:pt modelId="{EAEEF081-3470-43EA-B654-37B64E7B0DB8}">
      <dgm:prSet/>
      <dgm:spPr/>
      <dgm:t>
        <a:bodyPr/>
        <a:lstStyle/>
        <a:p>
          <a:r>
            <a:rPr lang="fi-FI"/>
            <a:t>Aito, lämmin ja kiireetön kohtaaminen</a:t>
          </a:r>
          <a:endParaRPr lang="en-US"/>
        </a:p>
      </dgm:t>
    </dgm:pt>
    <dgm:pt modelId="{B9196689-9AEB-4FE8-9A65-1EBD104DD52E}" type="parTrans" cxnId="{B5CD906D-6B6C-4A2B-B4DB-57C1DA1EEBB5}">
      <dgm:prSet/>
      <dgm:spPr/>
      <dgm:t>
        <a:bodyPr/>
        <a:lstStyle/>
        <a:p>
          <a:endParaRPr lang="en-US"/>
        </a:p>
      </dgm:t>
    </dgm:pt>
    <dgm:pt modelId="{010E66CE-5322-4980-9477-1D8D78402F59}" type="sibTrans" cxnId="{B5CD906D-6B6C-4A2B-B4DB-57C1DA1EEBB5}">
      <dgm:prSet/>
      <dgm:spPr/>
      <dgm:t>
        <a:bodyPr/>
        <a:lstStyle/>
        <a:p>
          <a:endParaRPr lang="en-US"/>
        </a:p>
      </dgm:t>
    </dgm:pt>
    <dgm:pt modelId="{DFAC6C4A-9B9C-4A1F-B326-61E6D7767454}">
      <dgm:prSet/>
      <dgm:spPr/>
      <dgm:t>
        <a:bodyPr/>
        <a:lstStyle/>
        <a:p>
          <a:r>
            <a:rPr lang="fi-FI"/>
            <a:t>Kokonaisvaltainen kiinnostus ja kokemusten validointi</a:t>
          </a:r>
          <a:endParaRPr lang="en-US"/>
        </a:p>
      </dgm:t>
    </dgm:pt>
    <dgm:pt modelId="{CAE3D616-9508-4621-B345-D417497D21B7}" type="parTrans" cxnId="{8E845302-E99F-4FDB-9331-72067EF88BB6}">
      <dgm:prSet/>
      <dgm:spPr/>
      <dgm:t>
        <a:bodyPr/>
        <a:lstStyle/>
        <a:p>
          <a:endParaRPr lang="en-US"/>
        </a:p>
      </dgm:t>
    </dgm:pt>
    <dgm:pt modelId="{D3898DD2-37CB-4755-88D4-E3CB1B517DC2}" type="sibTrans" cxnId="{8E845302-E99F-4FDB-9331-72067EF88BB6}">
      <dgm:prSet/>
      <dgm:spPr/>
      <dgm:t>
        <a:bodyPr/>
        <a:lstStyle/>
        <a:p>
          <a:endParaRPr lang="en-US"/>
        </a:p>
      </dgm:t>
    </dgm:pt>
    <dgm:pt modelId="{DC3E35BC-64FF-4090-B08E-33D95D987BA5}">
      <dgm:prSet/>
      <dgm:spPr/>
      <dgm:t>
        <a:bodyPr/>
        <a:lstStyle/>
        <a:p>
          <a:r>
            <a:rPr lang="fi-FI" dirty="0"/>
            <a:t>Voimavarojen tunnistaminen, ilmaiseminen ja vahvistaminen</a:t>
          </a:r>
          <a:endParaRPr lang="en-US" dirty="0"/>
        </a:p>
      </dgm:t>
    </dgm:pt>
    <dgm:pt modelId="{691F0340-6ECF-4ADE-8C93-120E15E5B773}" type="parTrans" cxnId="{48E00350-150C-4C7E-8800-273C75ECC820}">
      <dgm:prSet/>
      <dgm:spPr/>
      <dgm:t>
        <a:bodyPr/>
        <a:lstStyle/>
        <a:p>
          <a:endParaRPr lang="en-US"/>
        </a:p>
      </dgm:t>
    </dgm:pt>
    <dgm:pt modelId="{1781E42E-7738-40C0-890E-BBA5C4C4EA52}" type="sibTrans" cxnId="{48E00350-150C-4C7E-8800-273C75ECC820}">
      <dgm:prSet/>
      <dgm:spPr/>
      <dgm:t>
        <a:bodyPr/>
        <a:lstStyle/>
        <a:p>
          <a:endParaRPr lang="en-US"/>
        </a:p>
      </dgm:t>
    </dgm:pt>
    <dgm:pt modelId="{6C6800FD-A875-4E68-AE18-C55C641BADF3}">
      <dgm:prSet/>
      <dgm:spPr/>
      <dgm:t>
        <a:bodyPr/>
        <a:lstStyle/>
        <a:p>
          <a:r>
            <a:rPr lang="fi-FI"/>
            <a:t>Leikillisyys, huumori</a:t>
          </a:r>
          <a:endParaRPr lang="en-US"/>
        </a:p>
      </dgm:t>
    </dgm:pt>
    <dgm:pt modelId="{DEF150A7-9AB5-4483-9B91-3DBAE5DE8088}" type="parTrans" cxnId="{AF23EA21-EAFD-44C2-9A5A-F700D680F26B}">
      <dgm:prSet/>
      <dgm:spPr/>
      <dgm:t>
        <a:bodyPr/>
        <a:lstStyle/>
        <a:p>
          <a:endParaRPr lang="en-US"/>
        </a:p>
      </dgm:t>
    </dgm:pt>
    <dgm:pt modelId="{67E82579-B385-4C04-90C6-ADB8DA2A4851}" type="sibTrans" cxnId="{AF23EA21-EAFD-44C2-9A5A-F700D680F26B}">
      <dgm:prSet/>
      <dgm:spPr/>
      <dgm:t>
        <a:bodyPr/>
        <a:lstStyle/>
        <a:p>
          <a:endParaRPr lang="en-US"/>
        </a:p>
      </dgm:t>
    </dgm:pt>
    <dgm:pt modelId="{FEBDFF9E-8DAA-4799-B849-6A474153AFFA}">
      <dgm:prSet/>
      <dgm:spPr/>
      <dgm:t>
        <a:bodyPr/>
        <a:lstStyle/>
        <a:p>
          <a:r>
            <a:rPr lang="fi-FI" dirty="0"/>
            <a:t>Lapsen/nuoren kohtaaminen omana itsenään, ei vain sairaana/potilaana</a:t>
          </a:r>
          <a:endParaRPr lang="en-US" dirty="0"/>
        </a:p>
      </dgm:t>
    </dgm:pt>
    <dgm:pt modelId="{43C1B38F-FBAA-47A0-9B3A-ACAB07B60B97}" type="parTrans" cxnId="{3CCD12F1-A304-4EBF-BE08-8054B6404026}">
      <dgm:prSet/>
      <dgm:spPr/>
      <dgm:t>
        <a:bodyPr/>
        <a:lstStyle/>
        <a:p>
          <a:endParaRPr lang="en-US"/>
        </a:p>
      </dgm:t>
    </dgm:pt>
    <dgm:pt modelId="{93AEF098-5C76-4394-9046-7D02241ABE70}" type="sibTrans" cxnId="{3CCD12F1-A304-4EBF-BE08-8054B6404026}">
      <dgm:prSet/>
      <dgm:spPr/>
      <dgm:t>
        <a:bodyPr/>
        <a:lstStyle/>
        <a:p>
          <a:endParaRPr lang="en-US"/>
        </a:p>
      </dgm:t>
    </dgm:pt>
    <dgm:pt modelId="{09FE6E9D-EAC6-4B1B-9680-C036F5B8A030}">
      <dgm:prSet/>
      <dgm:spPr/>
      <dgm:t>
        <a:bodyPr/>
        <a:lstStyle/>
        <a:p>
          <a:r>
            <a:rPr lang="fi-FI" dirty="0"/>
            <a:t>Tiedon tarjoaminen ja toivon ylläpitäminen</a:t>
          </a:r>
          <a:endParaRPr lang="en-US" dirty="0"/>
        </a:p>
      </dgm:t>
    </dgm:pt>
    <dgm:pt modelId="{F5BDC168-C5E2-40A0-8B5D-5ECF95C499F8}" type="parTrans" cxnId="{DFDA36E4-6FFF-4FED-84A2-581A7311D7DD}">
      <dgm:prSet/>
      <dgm:spPr/>
      <dgm:t>
        <a:bodyPr/>
        <a:lstStyle/>
        <a:p>
          <a:endParaRPr lang="en-US"/>
        </a:p>
      </dgm:t>
    </dgm:pt>
    <dgm:pt modelId="{2597F765-EC8F-451F-B135-62A67194F0E5}" type="sibTrans" cxnId="{DFDA36E4-6FFF-4FED-84A2-581A7311D7DD}">
      <dgm:prSet/>
      <dgm:spPr/>
      <dgm:t>
        <a:bodyPr/>
        <a:lstStyle/>
        <a:p>
          <a:endParaRPr lang="en-US"/>
        </a:p>
      </dgm:t>
    </dgm:pt>
    <dgm:pt modelId="{637894E7-BB87-49E4-A6C2-6A35FE87B63F}" type="pres">
      <dgm:prSet presAssocID="{28D0CB3E-3423-4ED0-8433-7A85E6FB4B79}" presName="linear" presStyleCnt="0">
        <dgm:presLayoutVars>
          <dgm:animLvl val="lvl"/>
          <dgm:resizeHandles val="exact"/>
        </dgm:presLayoutVars>
      </dgm:prSet>
      <dgm:spPr/>
    </dgm:pt>
    <dgm:pt modelId="{70652B70-CB37-4753-A6D2-F28EE3F77815}" type="pres">
      <dgm:prSet presAssocID="{9C04EAF5-1D93-42DF-8380-C01B76F4D537}" presName="parentText" presStyleLbl="node1" presStyleIdx="0" presStyleCnt="7">
        <dgm:presLayoutVars>
          <dgm:chMax val="0"/>
          <dgm:bulletEnabled val="1"/>
        </dgm:presLayoutVars>
      </dgm:prSet>
      <dgm:spPr/>
    </dgm:pt>
    <dgm:pt modelId="{FA84E6FF-0069-42AF-BA72-664FB6862AF1}" type="pres">
      <dgm:prSet presAssocID="{92B29D20-D089-4453-97E2-85EE36D7ACC6}" presName="spacer" presStyleCnt="0"/>
      <dgm:spPr/>
    </dgm:pt>
    <dgm:pt modelId="{C117215C-7F3C-477D-9191-5C8CA31E3753}" type="pres">
      <dgm:prSet presAssocID="{EAEEF081-3470-43EA-B654-37B64E7B0DB8}" presName="parentText" presStyleLbl="node1" presStyleIdx="1" presStyleCnt="7">
        <dgm:presLayoutVars>
          <dgm:chMax val="0"/>
          <dgm:bulletEnabled val="1"/>
        </dgm:presLayoutVars>
      </dgm:prSet>
      <dgm:spPr/>
    </dgm:pt>
    <dgm:pt modelId="{4AA6B9CB-76EE-48EC-BF2A-A016D87556EC}" type="pres">
      <dgm:prSet presAssocID="{010E66CE-5322-4980-9477-1D8D78402F59}" presName="spacer" presStyleCnt="0"/>
      <dgm:spPr/>
    </dgm:pt>
    <dgm:pt modelId="{D811958D-0C79-48AD-B5E4-E1EE1243F98A}" type="pres">
      <dgm:prSet presAssocID="{DFAC6C4A-9B9C-4A1F-B326-61E6D7767454}" presName="parentText" presStyleLbl="node1" presStyleIdx="2" presStyleCnt="7">
        <dgm:presLayoutVars>
          <dgm:chMax val="0"/>
          <dgm:bulletEnabled val="1"/>
        </dgm:presLayoutVars>
      </dgm:prSet>
      <dgm:spPr/>
    </dgm:pt>
    <dgm:pt modelId="{C0AC67F5-86EA-4C82-BE37-1785D148011F}" type="pres">
      <dgm:prSet presAssocID="{D3898DD2-37CB-4755-88D4-E3CB1B517DC2}" presName="spacer" presStyleCnt="0"/>
      <dgm:spPr/>
    </dgm:pt>
    <dgm:pt modelId="{BD1E1BE7-2192-4F5F-80FC-0EC2D459ED20}" type="pres">
      <dgm:prSet presAssocID="{DC3E35BC-64FF-4090-B08E-33D95D987BA5}" presName="parentText" presStyleLbl="node1" presStyleIdx="3" presStyleCnt="7">
        <dgm:presLayoutVars>
          <dgm:chMax val="0"/>
          <dgm:bulletEnabled val="1"/>
        </dgm:presLayoutVars>
      </dgm:prSet>
      <dgm:spPr/>
    </dgm:pt>
    <dgm:pt modelId="{15A63413-FB83-42BC-AA59-082E7F7D951D}" type="pres">
      <dgm:prSet presAssocID="{1781E42E-7738-40C0-890E-BBA5C4C4EA52}" presName="spacer" presStyleCnt="0"/>
      <dgm:spPr/>
    </dgm:pt>
    <dgm:pt modelId="{B96237D6-3FAD-4E6C-95AB-7BDE873CC23E}" type="pres">
      <dgm:prSet presAssocID="{6C6800FD-A875-4E68-AE18-C55C641BADF3}" presName="parentText" presStyleLbl="node1" presStyleIdx="4" presStyleCnt="7">
        <dgm:presLayoutVars>
          <dgm:chMax val="0"/>
          <dgm:bulletEnabled val="1"/>
        </dgm:presLayoutVars>
      </dgm:prSet>
      <dgm:spPr/>
    </dgm:pt>
    <dgm:pt modelId="{95F4DCB9-4F28-4531-9E91-8C5ABE453557}" type="pres">
      <dgm:prSet presAssocID="{67E82579-B385-4C04-90C6-ADB8DA2A4851}" presName="spacer" presStyleCnt="0"/>
      <dgm:spPr/>
    </dgm:pt>
    <dgm:pt modelId="{686272CB-BF3E-4C33-881B-904BFF91CF32}" type="pres">
      <dgm:prSet presAssocID="{FEBDFF9E-8DAA-4799-B849-6A474153AFFA}" presName="parentText" presStyleLbl="node1" presStyleIdx="5" presStyleCnt="7">
        <dgm:presLayoutVars>
          <dgm:chMax val="0"/>
          <dgm:bulletEnabled val="1"/>
        </dgm:presLayoutVars>
      </dgm:prSet>
      <dgm:spPr/>
    </dgm:pt>
    <dgm:pt modelId="{C0D136A9-2408-44CD-9CF5-C244102EC74C}" type="pres">
      <dgm:prSet presAssocID="{93AEF098-5C76-4394-9046-7D02241ABE70}" presName="spacer" presStyleCnt="0"/>
      <dgm:spPr/>
    </dgm:pt>
    <dgm:pt modelId="{BCBD0564-A2D2-4E6C-AEFB-2C595A3C7D08}" type="pres">
      <dgm:prSet presAssocID="{09FE6E9D-EAC6-4B1B-9680-C036F5B8A030}" presName="parentText" presStyleLbl="node1" presStyleIdx="6" presStyleCnt="7">
        <dgm:presLayoutVars>
          <dgm:chMax val="0"/>
          <dgm:bulletEnabled val="1"/>
        </dgm:presLayoutVars>
      </dgm:prSet>
      <dgm:spPr/>
    </dgm:pt>
  </dgm:ptLst>
  <dgm:cxnLst>
    <dgm:cxn modelId="{8E845302-E99F-4FDB-9331-72067EF88BB6}" srcId="{28D0CB3E-3423-4ED0-8433-7A85E6FB4B79}" destId="{DFAC6C4A-9B9C-4A1F-B326-61E6D7767454}" srcOrd="2" destOrd="0" parTransId="{CAE3D616-9508-4621-B345-D417497D21B7}" sibTransId="{D3898DD2-37CB-4755-88D4-E3CB1B517DC2}"/>
    <dgm:cxn modelId="{0F933C15-8A80-4932-9B1E-C2C13BB1B103}" type="presOf" srcId="{09FE6E9D-EAC6-4B1B-9680-C036F5B8A030}" destId="{BCBD0564-A2D2-4E6C-AEFB-2C595A3C7D08}" srcOrd="0" destOrd="0" presId="urn:microsoft.com/office/officeart/2005/8/layout/vList2"/>
    <dgm:cxn modelId="{AB8B241A-B27F-40DF-A5D9-FDDD9063AC05}" type="presOf" srcId="{9C04EAF5-1D93-42DF-8380-C01B76F4D537}" destId="{70652B70-CB37-4753-A6D2-F28EE3F77815}" srcOrd="0" destOrd="0" presId="urn:microsoft.com/office/officeart/2005/8/layout/vList2"/>
    <dgm:cxn modelId="{AF23EA21-EAFD-44C2-9A5A-F700D680F26B}" srcId="{28D0CB3E-3423-4ED0-8433-7A85E6FB4B79}" destId="{6C6800FD-A875-4E68-AE18-C55C641BADF3}" srcOrd="4" destOrd="0" parTransId="{DEF150A7-9AB5-4483-9B91-3DBAE5DE8088}" sibTransId="{67E82579-B385-4C04-90C6-ADB8DA2A4851}"/>
    <dgm:cxn modelId="{9B1BE223-8066-431F-A9D5-F1A10211A40A}" srcId="{28D0CB3E-3423-4ED0-8433-7A85E6FB4B79}" destId="{9C04EAF5-1D93-42DF-8380-C01B76F4D537}" srcOrd="0" destOrd="0" parTransId="{E2E5D8D8-684D-4974-A576-CF95B7EBFAC1}" sibTransId="{92B29D20-D089-4453-97E2-85EE36D7ACC6}"/>
    <dgm:cxn modelId="{3E6CE160-5E45-4B00-8C87-0024A857432A}" type="presOf" srcId="{6C6800FD-A875-4E68-AE18-C55C641BADF3}" destId="{B96237D6-3FAD-4E6C-95AB-7BDE873CC23E}" srcOrd="0" destOrd="0" presId="urn:microsoft.com/office/officeart/2005/8/layout/vList2"/>
    <dgm:cxn modelId="{1434B068-9B58-40BE-B617-6A35D8F57F47}" type="presOf" srcId="{EAEEF081-3470-43EA-B654-37B64E7B0DB8}" destId="{C117215C-7F3C-477D-9191-5C8CA31E3753}" srcOrd="0" destOrd="0" presId="urn:microsoft.com/office/officeart/2005/8/layout/vList2"/>
    <dgm:cxn modelId="{6471BE6A-59EF-4D51-9431-2BDF233D97E5}" type="presOf" srcId="{28D0CB3E-3423-4ED0-8433-7A85E6FB4B79}" destId="{637894E7-BB87-49E4-A6C2-6A35FE87B63F}" srcOrd="0" destOrd="0" presId="urn:microsoft.com/office/officeart/2005/8/layout/vList2"/>
    <dgm:cxn modelId="{B5CD906D-6B6C-4A2B-B4DB-57C1DA1EEBB5}" srcId="{28D0CB3E-3423-4ED0-8433-7A85E6FB4B79}" destId="{EAEEF081-3470-43EA-B654-37B64E7B0DB8}" srcOrd="1" destOrd="0" parTransId="{B9196689-9AEB-4FE8-9A65-1EBD104DD52E}" sibTransId="{010E66CE-5322-4980-9477-1D8D78402F59}"/>
    <dgm:cxn modelId="{48E00350-150C-4C7E-8800-273C75ECC820}" srcId="{28D0CB3E-3423-4ED0-8433-7A85E6FB4B79}" destId="{DC3E35BC-64FF-4090-B08E-33D95D987BA5}" srcOrd="3" destOrd="0" parTransId="{691F0340-6ECF-4ADE-8C93-120E15E5B773}" sibTransId="{1781E42E-7738-40C0-890E-BBA5C4C4EA52}"/>
    <dgm:cxn modelId="{69364B55-3BD3-4A0F-AEDE-C990E82632D9}" type="presOf" srcId="{DC3E35BC-64FF-4090-B08E-33D95D987BA5}" destId="{BD1E1BE7-2192-4F5F-80FC-0EC2D459ED20}" srcOrd="0" destOrd="0" presId="urn:microsoft.com/office/officeart/2005/8/layout/vList2"/>
    <dgm:cxn modelId="{8CCE8E81-1BAB-41D5-AB0F-7B54118A9B52}" type="presOf" srcId="{FEBDFF9E-8DAA-4799-B849-6A474153AFFA}" destId="{686272CB-BF3E-4C33-881B-904BFF91CF32}" srcOrd="0" destOrd="0" presId="urn:microsoft.com/office/officeart/2005/8/layout/vList2"/>
    <dgm:cxn modelId="{DFDA36E4-6FFF-4FED-84A2-581A7311D7DD}" srcId="{28D0CB3E-3423-4ED0-8433-7A85E6FB4B79}" destId="{09FE6E9D-EAC6-4B1B-9680-C036F5B8A030}" srcOrd="6" destOrd="0" parTransId="{F5BDC168-C5E2-40A0-8B5D-5ECF95C499F8}" sibTransId="{2597F765-EC8F-451F-B135-62A67194F0E5}"/>
    <dgm:cxn modelId="{3CCD12F1-A304-4EBF-BE08-8054B6404026}" srcId="{28D0CB3E-3423-4ED0-8433-7A85E6FB4B79}" destId="{FEBDFF9E-8DAA-4799-B849-6A474153AFFA}" srcOrd="5" destOrd="0" parTransId="{43C1B38F-FBAA-47A0-9B3A-ACAB07B60B97}" sibTransId="{93AEF098-5C76-4394-9046-7D02241ABE70}"/>
    <dgm:cxn modelId="{8CFD23FF-7A57-44EA-B01F-70F52A48882D}" type="presOf" srcId="{DFAC6C4A-9B9C-4A1F-B326-61E6D7767454}" destId="{D811958D-0C79-48AD-B5E4-E1EE1243F98A}" srcOrd="0" destOrd="0" presId="urn:microsoft.com/office/officeart/2005/8/layout/vList2"/>
    <dgm:cxn modelId="{955BA68C-5E91-4653-9133-12788A7A2152}" type="presParOf" srcId="{637894E7-BB87-49E4-A6C2-6A35FE87B63F}" destId="{70652B70-CB37-4753-A6D2-F28EE3F77815}" srcOrd="0" destOrd="0" presId="urn:microsoft.com/office/officeart/2005/8/layout/vList2"/>
    <dgm:cxn modelId="{89F21E48-0CEF-4171-AC5F-6ABC9E7CD290}" type="presParOf" srcId="{637894E7-BB87-49E4-A6C2-6A35FE87B63F}" destId="{FA84E6FF-0069-42AF-BA72-664FB6862AF1}" srcOrd="1" destOrd="0" presId="urn:microsoft.com/office/officeart/2005/8/layout/vList2"/>
    <dgm:cxn modelId="{7887BA30-D575-4F94-A33F-93E2CE7687BB}" type="presParOf" srcId="{637894E7-BB87-49E4-A6C2-6A35FE87B63F}" destId="{C117215C-7F3C-477D-9191-5C8CA31E3753}" srcOrd="2" destOrd="0" presId="urn:microsoft.com/office/officeart/2005/8/layout/vList2"/>
    <dgm:cxn modelId="{2483F110-977A-496A-964D-2BFB845D9ADB}" type="presParOf" srcId="{637894E7-BB87-49E4-A6C2-6A35FE87B63F}" destId="{4AA6B9CB-76EE-48EC-BF2A-A016D87556EC}" srcOrd="3" destOrd="0" presId="urn:microsoft.com/office/officeart/2005/8/layout/vList2"/>
    <dgm:cxn modelId="{5B31860C-CA21-4F41-BF35-E27F2C1CF146}" type="presParOf" srcId="{637894E7-BB87-49E4-A6C2-6A35FE87B63F}" destId="{D811958D-0C79-48AD-B5E4-E1EE1243F98A}" srcOrd="4" destOrd="0" presId="urn:microsoft.com/office/officeart/2005/8/layout/vList2"/>
    <dgm:cxn modelId="{C19CB759-8C35-4763-AA6B-CB92D95F093F}" type="presParOf" srcId="{637894E7-BB87-49E4-A6C2-6A35FE87B63F}" destId="{C0AC67F5-86EA-4C82-BE37-1785D148011F}" srcOrd="5" destOrd="0" presId="urn:microsoft.com/office/officeart/2005/8/layout/vList2"/>
    <dgm:cxn modelId="{09F25507-E297-4099-8650-6C456F6543BD}" type="presParOf" srcId="{637894E7-BB87-49E4-A6C2-6A35FE87B63F}" destId="{BD1E1BE7-2192-4F5F-80FC-0EC2D459ED20}" srcOrd="6" destOrd="0" presId="urn:microsoft.com/office/officeart/2005/8/layout/vList2"/>
    <dgm:cxn modelId="{73FC0B40-ACC2-4F27-98AE-A10FFB3B58ED}" type="presParOf" srcId="{637894E7-BB87-49E4-A6C2-6A35FE87B63F}" destId="{15A63413-FB83-42BC-AA59-082E7F7D951D}" srcOrd="7" destOrd="0" presId="urn:microsoft.com/office/officeart/2005/8/layout/vList2"/>
    <dgm:cxn modelId="{023F139B-BB88-4A56-BF80-85AAF2C9AC40}" type="presParOf" srcId="{637894E7-BB87-49E4-A6C2-6A35FE87B63F}" destId="{B96237D6-3FAD-4E6C-95AB-7BDE873CC23E}" srcOrd="8" destOrd="0" presId="urn:microsoft.com/office/officeart/2005/8/layout/vList2"/>
    <dgm:cxn modelId="{D12018CF-0476-4A64-AA59-530F76E1255F}" type="presParOf" srcId="{637894E7-BB87-49E4-A6C2-6A35FE87B63F}" destId="{95F4DCB9-4F28-4531-9E91-8C5ABE453557}" srcOrd="9" destOrd="0" presId="urn:microsoft.com/office/officeart/2005/8/layout/vList2"/>
    <dgm:cxn modelId="{A5D90A74-38C0-4064-A888-F1CDF64169DF}" type="presParOf" srcId="{637894E7-BB87-49E4-A6C2-6A35FE87B63F}" destId="{686272CB-BF3E-4C33-881B-904BFF91CF32}" srcOrd="10" destOrd="0" presId="urn:microsoft.com/office/officeart/2005/8/layout/vList2"/>
    <dgm:cxn modelId="{7C6EB2C4-1F79-4316-9940-7595F2A913B2}" type="presParOf" srcId="{637894E7-BB87-49E4-A6C2-6A35FE87B63F}" destId="{C0D136A9-2408-44CD-9CF5-C244102EC74C}" srcOrd="11" destOrd="0" presId="urn:microsoft.com/office/officeart/2005/8/layout/vList2"/>
    <dgm:cxn modelId="{DD4C5A73-DA39-4159-BF05-5853B128BBFB}" type="presParOf" srcId="{637894E7-BB87-49E4-A6C2-6A35FE87B63F}" destId="{BCBD0564-A2D2-4E6C-AEFB-2C595A3C7D08}" srcOrd="12"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EFF36B4-20E0-4AC0-8F93-05485CA02B3A}" type="doc">
      <dgm:prSet loTypeId="urn:microsoft.com/office/officeart/2005/8/layout/vList2" loCatId="list" qsTypeId="urn:microsoft.com/office/officeart/2005/8/quickstyle/simple5" qsCatId="simple" csTypeId="urn:microsoft.com/office/officeart/2005/8/colors/colorful2" csCatId="colorful" phldr="1"/>
      <dgm:spPr/>
      <dgm:t>
        <a:bodyPr/>
        <a:lstStyle/>
        <a:p>
          <a:endParaRPr lang="en-US"/>
        </a:p>
      </dgm:t>
    </dgm:pt>
    <dgm:pt modelId="{0C9DCE09-4661-469B-9BD7-E44132B5CC44}">
      <dgm:prSet/>
      <dgm:spPr/>
      <dgm:t>
        <a:bodyPr/>
        <a:lstStyle/>
        <a:p>
          <a:r>
            <a:rPr lang="fi-FI" dirty="0"/>
            <a:t>YLIVIREYS</a:t>
          </a:r>
        </a:p>
        <a:p>
          <a:r>
            <a:rPr lang="fi-FI" dirty="0"/>
            <a:t>Uhka &gt; puolustuksen toimintajärjestelmä: pakeneminen, taisteleminen, jähmettyminen</a:t>
          </a:r>
          <a:endParaRPr lang="en-US" dirty="0"/>
        </a:p>
      </dgm:t>
    </dgm:pt>
    <dgm:pt modelId="{F745B96D-9207-45E1-A689-4EE6871038C7}" type="parTrans" cxnId="{6A7F4314-319B-4D44-88A6-EC475247D4B5}">
      <dgm:prSet/>
      <dgm:spPr/>
      <dgm:t>
        <a:bodyPr/>
        <a:lstStyle/>
        <a:p>
          <a:endParaRPr lang="en-US"/>
        </a:p>
      </dgm:t>
    </dgm:pt>
    <dgm:pt modelId="{6479CACB-B313-405E-91BF-DC00ADE48848}" type="sibTrans" cxnId="{6A7F4314-319B-4D44-88A6-EC475247D4B5}">
      <dgm:prSet/>
      <dgm:spPr/>
      <dgm:t>
        <a:bodyPr/>
        <a:lstStyle/>
        <a:p>
          <a:endParaRPr lang="en-US"/>
        </a:p>
      </dgm:t>
    </dgm:pt>
    <dgm:pt modelId="{3A5A267B-A703-4D93-82F9-CF6A85C3EF90}">
      <dgm:prSet/>
      <dgm:spPr/>
      <dgm:t>
        <a:bodyPr/>
        <a:lstStyle/>
        <a:p>
          <a:r>
            <a:rPr lang="fi-FI" dirty="0"/>
            <a:t>OPTIMAALINEN VIREYS</a:t>
          </a:r>
        </a:p>
        <a:p>
          <a:r>
            <a:rPr lang="fi-FI" dirty="0"/>
            <a:t>Turva &gt; sosiaalisen liittymisen toimintajärjestelmä: kiintymys, hoivaaminen, tutkiminen, oppiminen</a:t>
          </a:r>
          <a:endParaRPr lang="en-US" dirty="0"/>
        </a:p>
      </dgm:t>
    </dgm:pt>
    <dgm:pt modelId="{83653A32-5C0D-42BE-9808-BC5C96A0D94B}" type="parTrans" cxnId="{9A25E3B5-5474-4252-9570-CB7624C9453E}">
      <dgm:prSet/>
      <dgm:spPr/>
      <dgm:t>
        <a:bodyPr/>
        <a:lstStyle/>
        <a:p>
          <a:endParaRPr lang="en-US"/>
        </a:p>
      </dgm:t>
    </dgm:pt>
    <dgm:pt modelId="{AE27FE63-71EF-4709-92C1-DB94F315FF64}" type="sibTrans" cxnId="{9A25E3B5-5474-4252-9570-CB7624C9453E}">
      <dgm:prSet/>
      <dgm:spPr/>
      <dgm:t>
        <a:bodyPr/>
        <a:lstStyle/>
        <a:p>
          <a:endParaRPr lang="en-US"/>
        </a:p>
      </dgm:t>
    </dgm:pt>
    <dgm:pt modelId="{2529A78A-7846-437B-AF88-6E914A7BA334}">
      <dgm:prSet/>
      <dgm:spPr/>
      <dgm:t>
        <a:bodyPr/>
        <a:lstStyle/>
        <a:p>
          <a:r>
            <a:rPr lang="fi-FI" dirty="0"/>
            <a:t>ALIVIREYS</a:t>
          </a:r>
        </a:p>
        <a:p>
          <a:r>
            <a:rPr lang="fi-FI" dirty="0"/>
            <a:t>Hengenvaara &gt; puolustautumisen toimintajärjestelmä: totaalinen alistuminen</a:t>
          </a:r>
          <a:endParaRPr lang="en-US" dirty="0"/>
        </a:p>
      </dgm:t>
    </dgm:pt>
    <dgm:pt modelId="{3E0A0F25-1B51-4BED-B80E-16FA734BC990}" type="parTrans" cxnId="{B518BD45-DF3A-4395-8E62-CE90771B6BD7}">
      <dgm:prSet/>
      <dgm:spPr/>
      <dgm:t>
        <a:bodyPr/>
        <a:lstStyle/>
        <a:p>
          <a:endParaRPr lang="en-US"/>
        </a:p>
      </dgm:t>
    </dgm:pt>
    <dgm:pt modelId="{9703B624-196C-47E3-96E5-60217267A6CB}" type="sibTrans" cxnId="{B518BD45-DF3A-4395-8E62-CE90771B6BD7}">
      <dgm:prSet/>
      <dgm:spPr/>
      <dgm:t>
        <a:bodyPr/>
        <a:lstStyle/>
        <a:p>
          <a:endParaRPr lang="en-US"/>
        </a:p>
      </dgm:t>
    </dgm:pt>
    <dgm:pt modelId="{B807B80F-45DF-49C0-983C-7A62CDB17CCB}" type="pres">
      <dgm:prSet presAssocID="{8EFF36B4-20E0-4AC0-8F93-05485CA02B3A}" presName="linear" presStyleCnt="0">
        <dgm:presLayoutVars>
          <dgm:animLvl val="lvl"/>
          <dgm:resizeHandles val="exact"/>
        </dgm:presLayoutVars>
      </dgm:prSet>
      <dgm:spPr/>
    </dgm:pt>
    <dgm:pt modelId="{E2F596C2-6B08-44DF-8775-DBF3529BAE8A}" type="pres">
      <dgm:prSet presAssocID="{0C9DCE09-4661-469B-9BD7-E44132B5CC44}" presName="parentText" presStyleLbl="node1" presStyleIdx="0" presStyleCnt="3">
        <dgm:presLayoutVars>
          <dgm:chMax val="0"/>
          <dgm:bulletEnabled val="1"/>
        </dgm:presLayoutVars>
      </dgm:prSet>
      <dgm:spPr/>
    </dgm:pt>
    <dgm:pt modelId="{B41D2B69-4190-4808-B784-51A138F64A74}" type="pres">
      <dgm:prSet presAssocID="{6479CACB-B313-405E-91BF-DC00ADE48848}" presName="spacer" presStyleCnt="0"/>
      <dgm:spPr/>
    </dgm:pt>
    <dgm:pt modelId="{9F211682-FAA0-4577-B454-E1660C603065}" type="pres">
      <dgm:prSet presAssocID="{3A5A267B-A703-4D93-82F9-CF6A85C3EF90}" presName="parentText" presStyleLbl="node1" presStyleIdx="1" presStyleCnt="3" custScaleY="271835">
        <dgm:presLayoutVars>
          <dgm:chMax val="0"/>
          <dgm:bulletEnabled val="1"/>
        </dgm:presLayoutVars>
      </dgm:prSet>
      <dgm:spPr/>
    </dgm:pt>
    <dgm:pt modelId="{FEED7010-8467-4C83-83DA-81E378B3FCD3}" type="pres">
      <dgm:prSet presAssocID="{AE27FE63-71EF-4709-92C1-DB94F315FF64}" presName="spacer" presStyleCnt="0"/>
      <dgm:spPr/>
    </dgm:pt>
    <dgm:pt modelId="{91BAA199-9348-40DF-A354-DCEDBC615FA0}" type="pres">
      <dgm:prSet presAssocID="{2529A78A-7846-437B-AF88-6E914A7BA334}" presName="parentText" presStyleLbl="node1" presStyleIdx="2" presStyleCnt="3">
        <dgm:presLayoutVars>
          <dgm:chMax val="0"/>
          <dgm:bulletEnabled val="1"/>
        </dgm:presLayoutVars>
      </dgm:prSet>
      <dgm:spPr/>
    </dgm:pt>
  </dgm:ptLst>
  <dgm:cxnLst>
    <dgm:cxn modelId="{58FC1004-E9C3-4486-918E-439DEE645065}" type="presOf" srcId="{2529A78A-7846-437B-AF88-6E914A7BA334}" destId="{91BAA199-9348-40DF-A354-DCEDBC615FA0}" srcOrd="0" destOrd="0" presId="urn:microsoft.com/office/officeart/2005/8/layout/vList2"/>
    <dgm:cxn modelId="{6A7F4314-319B-4D44-88A6-EC475247D4B5}" srcId="{8EFF36B4-20E0-4AC0-8F93-05485CA02B3A}" destId="{0C9DCE09-4661-469B-9BD7-E44132B5CC44}" srcOrd="0" destOrd="0" parTransId="{F745B96D-9207-45E1-A689-4EE6871038C7}" sibTransId="{6479CACB-B313-405E-91BF-DC00ADE48848}"/>
    <dgm:cxn modelId="{B518BD45-DF3A-4395-8E62-CE90771B6BD7}" srcId="{8EFF36B4-20E0-4AC0-8F93-05485CA02B3A}" destId="{2529A78A-7846-437B-AF88-6E914A7BA334}" srcOrd="2" destOrd="0" parTransId="{3E0A0F25-1B51-4BED-B80E-16FA734BC990}" sibTransId="{9703B624-196C-47E3-96E5-60217267A6CB}"/>
    <dgm:cxn modelId="{A272DFA0-0998-4A70-96DA-C28BA00A4E4E}" type="presOf" srcId="{8EFF36B4-20E0-4AC0-8F93-05485CA02B3A}" destId="{B807B80F-45DF-49C0-983C-7A62CDB17CCB}" srcOrd="0" destOrd="0" presId="urn:microsoft.com/office/officeart/2005/8/layout/vList2"/>
    <dgm:cxn modelId="{0C7FDAA3-5326-440B-B2EB-42E1FCF1377C}" type="presOf" srcId="{0C9DCE09-4661-469B-9BD7-E44132B5CC44}" destId="{E2F596C2-6B08-44DF-8775-DBF3529BAE8A}" srcOrd="0" destOrd="0" presId="urn:microsoft.com/office/officeart/2005/8/layout/vList2"/>
    <dgm:cxn modelId="{9A25E3B5-5474-4252-9570-CB7624C9453E}" srcId="{8EFF36B4-20E0-4AC0-8F93-05485CA02B3A}" destId="{3A5A267B-A703-4D93-82F9-CF6A85C3EF90}" srcOrd="1" destOrd="0" parTransId="{83653A32-5C0D-42BE-9808-BC5C96A0D94B}" sibTransId="{AE27FE63-71EF-4709-92C1-DB94F315FF64}"/>
    <dgm:cxn modelId="{0C4F86E7-7002-4789-819C-B50372E0ADCF}" type="presOf" srcId="{3A5A267B-A703-4D93-82F9-CF6A85C3EF90}" destId="{9F211682-FAA0-4577-B454-E1660C603065}" srcOrd="0" destOrd="0" presId="urn:microsoft.com/office/officeart/2005/8/layout/vList2"/>
    <dgm:cxn modelId="{4CF2A4E9-52BF-46C4-970C-7271B21E033E}" type="presParOf" srcId="{B807B80F-45DF-49C0-983C-7A62CDB17CCB}" destId="{E2F596C2-6B08-44DF-8775-DBF3529BAE8A}" srcOrd="0" destOrd="0" presId="urn:microsoft.com/office/officeart/2005/8/layout/vList2"/>
    <dgm:cxn modelId="{77EFB750-1BF0-4770-947E-04DA9D8974F5}" type="presParOf" srcId="{B807B80F-45DF-49C0-983C-7A62CDB17CCB}" destId="{B41D2B69-4190-4808-B784-51A138F64A74}" srcOrd="1" destOrd="0" presId="urn:microsoft.com/office/officeart/2005/8/layout/vList2"/>
    <dgm:cxn modelId="{A7533091-4E72-458D-AAEA-705AAA370670}" type="presParOf" srcId="{B807B80F-45DF-49C0-983C-7A62CDB17CCB}" destId="{9F211682-FAA0-4577-B454-E1660C603065}" srcOrd="2" destOrd="0" presId="urn:microsoft.com/office/officeart/2005/8/layout/vList2"/>
    <dgm:cxn modelId="{F6CAE189-6611-45B3-8631-869937DE3763}" type="presParOf" srcId="{B807B80F-45DF-49C0-983C-7A62CDB17CCB}" destId="{FEED7010-8467-4C83-83DA-81E378B3FCD3}" srcOrd="3" destOrd="0" presId="urn:microsoft.com/office/officeart/2005/8/layout/vList2"/>
    <dgm:cxn modelId="{611F0D53-3402-4A6E-A1DD-C6F2BEFD0D41}" type="presParOf" srcId="{B807B80F-45DF-49C0-983C-7A62CDB17CCB}" destId="{91BAA199-9348-40DF-A354-DCEDBC615FA0}" srcOrd="4"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BAD6FA5-AA8F-4659-A2F1-5BB711FE9044}" type="doc">
      <dgm:prSet loTypeId="urn:microsoft.com/office/officeart/2018/2/layout/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0D7550C3-D32D-4530-A627-A1DDC019F159}">
      <dgm:prSet/>
      <dgm:spPr/>
      <dgm:t>
        <a:bodyPr/>
        <a:lstStyle/>
        <a:p>
          <a:pPr>
            <a:defRPr b="1"/>
          </a:pPr>
          <a:r>
            <a:rPr lang="fi-FI"/>
            <a:t>Dyadisen tunnesäätelyn tarpeen ilmaiseminen ja tunnistaminen</a:t>
          </a:r>
          <a:endParaRPr lang="en-US"/>
        </a:p>
      </dgm:t>
    </dgm:pt>
    <dgm:pt modelId="{F4FD2A12-81D2-4577-A8F2-C48418C4EFDB}" type="parTrans" cxnId="{803DF377-4101-4EA1-BE73-26F1FAB80384}">
      <dgm:prSet/>
      <dgm:spPr/>
      <dgm:t>
        <a:bodyPr/>
        <a:lstStyle/>
        <a:p>
          <a:endParaRPr lang="en-US"/>
        </a:p>
      </dgm:t>
    </dgm:pt>
    <dgm:pt modelId="{50AC8E81-37CA-4E3D-B4C3-D8C5F8DDEAD5}" type="sibTrans" cxnId="{803DF377-4101-4EA1-BE73-26F1FAB80384}">
      <dgm:prSet/>
      <dgm:spPr/>
      <dgm:t>
        <a:bodyPr/>
        <a:lstStyle/>
        <a:p>
          <a:endParaRPr lang="en-US"/>
        </a:p>
      </dgm:t>
    </dgm:pt>
    <dgm:pt modelId="{3DCFA4B6-3818-465A-834A-54D3128CBAB0}">
      <dgm:prSet/>
      <dgm:spPr/>
      <dgm:t>
        <a:bodyPr/>
        <a:lstStyle/>
        <a:p>
          <a:pPr>
            <a:defRPr b="1"/>
          </a:pPr>
          <a:r>
            <a:rPr lang="fi-FI" dirty="0"/>
            <a:t>Taakan jakaminen ja </a:t>
          </a:r>
          <a:r>
            <a:rPr lang="fi-FI" dirty="0" err="1"/>
            <a:t>dyadinen</a:t>
          </a:r>
          <a:r>
            <a:rPr lang="fi-FI" dirty="0"/>
            <a:t> tunnesäätely</a:t>
          </a:r>
          <a:endParaRPr lang="en-US" dirty="0"/>
        </a:p>
      </dgm:t>
    </dgm:pt>
    <dgm:pt modelId="{820C3BA1-C507-456B-B444-1E752F92BD05}" type="parTrans" cxnId="{5C00D5C3-3AC3-489A-95A4-2E6C57D99AF2}">
      <dgm:prSet/>
      <dgm:spPr/>
      <dgm:t>
        <a:bodyPr/>
        <a:lstStyle/>
        <a:p>
          <a:endParaRPr lang="en-US"/>
        </a:p>
      </dgm:t>
    </dgm:pt>
    <dgm:pt modelId="{A80DEC1B-B966-48D3-887D-D592C1E5FC9E}" type="sibTrans" cxnId="{5C00D5C3-3AC3-489A-95A4-2E6C57D99AF2}">
      <dgm:prSet/>
      <dgm:spPr/>
      <dgm:t>
        <a:bodyPr/>
        <a:lstStyle/>
        <a:p>
          <a:endParaRPr lang="en-US"/>
        </a:p>
      </dgm:t>
    </dgm:pt>
    <dgm:pt modelId="{DA1BDEB6-5358-4A9B-A093-4ED6E4FE3E71}">
      <dgm:prSet/>
      <dgm:spPr/>
      <dgm:t>
        <a:bodyPr/>
        <a:lstStyle/>
        <a:p>
          <a:pPr>
            <a:buFont typeface="Arial" panose="020B0604020202020204" pitchFamily="34" charset="0"/>
            <a:buChar char="•"/>
          </a:pPr>
          <a:r>
            <a:rPr lang="fi-FI" sz="1100" dirty="0"/>
            <a:t>- Toisen tunteiden tunnistaminen</a:t>
          </a:r>
          <a:endParaRPr lang="en-US" sz="1100" dirty="0"/>
        </a:p>
      </dgm:t>
    </dgm:pt>
    <dgm:pt modelId="{248CA610-5866-40ED-90A0-95CD7CBB820A}" type="parTrans" cxnId="{ACAE0652-6273-483E-A1EE-48CB508B4704}">
      <dgm:prSet/>
      <dgm:spPr/>
      <dgm:t>
        <a:bodyPr/>
        <a:lstStyle/>
        <a:p>
          <a:endParaRPr lang="en-US"/>
        </a:p>
      </dgm:t>
    </dgm:pt>
    <dgm:pt modelId="{8E032B92-A05C-4A09-8BCD-752F6799C99F}" type="sibTrans" cxnId="{ACAE0652-6273-483E-A1EE-48CB508B4704}">
      <dgm:prSet/>
      <dgm:spPr/>
      <dgm:t>
        <a:bodyPr/>
        <a:lstStyle/>
        <a:p>
          <a:endParaRPr lang="en-US"/>
        </a:p>
      </dgm:t>
    </dgm:pt>
    <dgm:pt modelId="{4264205A-30B9-4240-A03E-853D624D084C}">
      <dgm:prSet custT="1"/>
      <dgm:spPr/>
      <dgm:t>
        <a:bodyPr/>
        <a:lstStyle/>
        <a:p>
          <a:pPr>
            <a:buFont typeface="Arial" panose="020B0604020202020204" pitchFamily="34" charset="0"/>
            <a:buChar char="•"/>
          </a:pPr>
          <a:r>
            <a:rPr lang="fi-FI" sz="1100" dirty="0"/>
            <a:t>- Tunteiden suora ilmaisu vs. välttäminen</a:t>
          </a:r>
          <a:endParaRPr lang="en-US" sz="1100" dirty="0"/>
        </a:p>
      </dgm:t>
    </dgm:pt>
    <dgm:pt modelId="{C4C8512C-CBD8-4A73-87DF-1CED0798C26A}" type="parTrans" cxnId="{A6E3AFDC-DBCC-488E-B6E3-1F041887DA8D}">
      <dgm:prSet/>
      <dgm:spPr/>
      <dgm:t>
        <a:bodyPr/>
        <a:lstStyle/>
        <a:p>
          <a:endParaRPr lang="en-US"/>
        </a:p>
      </dgm:t>
    </dgm:pt>
    <dgm:pt modelId="{1C0915EB-2AF9-415D-B026-52017CDDBED8}" type="sibTrans" cxnId="{A6E3AFDC-DBCC-488E-B6E3-1F041887DA8D}">
      <dgm:prSet/>
      <dgm:spPr/>
      <dgm:t>
        <a:bodyPr/>
        <a:lstStyle/>
        <a:p>
          <a:endParaRPr lang="en-US"/>
        </a:p>
      </dgm:t>
    </dgm:pt>
    <dgm:pt modelId="{C499BE3C-D8DC-451D-A314-BFEFF945D81F}">
      <dgm:prSet/>
      <dgm:spPr/>
      <dgm:t>
        <a:bodyPr/>
        <a:lstStyle/>
        <a:p>
          <a:pPr>
            <a:buNone/>
          </a:pPr>
          <a:r>
            <a:rPr lang="fi-FI" sz="1100" dirty="0"/>
            <a:t>- Ei-kielellinen vuorovaikutus, läsnäolo ja läheisyys</a:t>
          </a:r>
          <a:endParaRPr lang="en-US" sz="1100" dirty="0"/>
        </a:p>
      </dgm:t>
    </dgm:pt>
    <dgm:pt modelId="{0136D3D2-6EAC-4601-9CFE-5F9EC10283DD}" type="parTrans" cxnId="{392CC717-C256-4E70-84F1-931899282938}">
      <dgm:prSet/>
      <dgm:spPr/>
      <dgm:t>
        <a:bodyPr/>
        <a:lstStyle/>
        <a:p>
          <a:endParaRPr lang="en-US"/>
        </a:p>
      </dgm:t>
    </dgm:pt>
    <dgm:pt modelId="{4DB3B101-0217-43D6-AA99-8992ACAB70C5}" type="sibTrans" cxnId="{392CC717-C256-4E70-84F1-931899282938}">
      <dgm:prSet/>
      <dgm:spPr/>
      <dgm:t>
        <a:bodyPr/>
        <a:lstStyle/>
        <a:p>
          <a:endParaRPr lang="en-US"/>
        </a:p>
      </dgm:t>
    </dgm:pt>
    <dgm:pt modelId="{EFF265D7-3835-47EB-AE99-B79153298764}">
      <dgm:prSet/>
      <dgm:spPr/>
      <dgm:t>
        <a:bodyPr/>
        <a:lstStyle/>
        <a:p>
          <a:pPr>
            <a:buFont typeface="Arial" panose="020B0604020202020204" pitchFamily="34" charset="0"/>
            <a:buChar char="•"/>
          </a:pPr>
          <a:r>
            <a:rPr lang="fi-FI" sz="1100" dirty="0"/>
            <a:t>- Kielellinen vuorovaikutus </a:t>
          </a:r>
          <a:endParaRPr lang="en-US" sz="1100" dirty="0"/>
        </a:p>
      </dgm:t>
    </dgm:pt>
    <dgm:pt modelId="{C7E5A2CA-D92C-428D-9369-BA3C57085639}" type="parTrans" cxnId="{39402C5D-E8D1-465C-ABF6-2E31034758C5}">
      <dgm:prSet/>
      <dgm:spPr/>
      <dgm:t>
        <a:bodyPr/>
        <a:lstStyle/>
        <a:p>
          <a:endParaRPr lang="en-US"/>
        </a:p>
      </dgm:t>
    </dgm:pt>
    <dgm:pt modelId="{D31F198D-14F9-46E0-BD87-DB95BCC5CE8B}" type="sibTrans" cxnId="{39402C5D-E8D1-465C-ABF6-2E31034758C5}">
      <dgm:prSet/>
      <dgm:spPr/>
      <dgm:t>
        <a:bodyPr/>
        <a:lstStyle/>
        <a:p>
          <a:endParaRPr lang="en-US"/>
        </a:p>
      </dgm:t>
    </dgm:pt>
    <dgm:pt modelId="{795C816B-3FC5-449A-8D73-8D0E67746F03}">
      <dgm:prSet/>
      <dgm:spPr/>
      <dgm:t>
        <a:bodyPr/>
        <a:lstStyle/>
        <a:p>
          <a:pPr>
            <a:defRPr b="1"/>
          </a:pPr>
          <a:r>
            <a:rPr lang="fi-FI"/>
            <a:t>Dyadisen tunnesäätelyn merkitys selviytymisen kannalta </a:t>
          </a:r>
          <a:endParaRPr lang="en-US"/>
        </a:p>
      </dgm:t>
    </dgm:pt>
    <dgm:pt modelId="{A573694F-80B4-429E-A685-0B8C4E480433}" type="parTrans" cxnId="{545A742F-FD2B-4040-B824-10FFE5DFDAAC}">
      <dgm:prSet/>
      <dgm:spPr/>
      <dgm:t>
        <a:bodyPr/>
        <a:lstStyle/>
        <a:p>
          <a:endParaRPr lang="en-US"/>
        </a:p>
      </dgm:t>
    </dgm:pt>
    <dgm:pt modelId="{CE0985D7-09C3-426E-A9DA-EF37D16121AF}" type="sibTrans" cxnId="{545A742F-FD2B-4040-B824-10FFE5DFDAAC}">
      <dgm:prSet/>
      <dgm:spPr/>
      <dgm:t>
        <a:bodyPr/>
        <a:lstStyle/>
        <a:p>
          <a:endParaRPr lang="en-US"/>
        </a:p>
      </dgm:t>
    </dgm:pt>
    <dgm:pt modelId="{0D02A302-FC5F-486C-90FE-0F7B7299A628}">
      <dgm:prSet/>
      <dgm:spPr/>
      <dgm:t>
        <a:bodyPr/>
        <a:lstStyle/>
        <a:p>
          <a:pPr>
            <a:defRPr b="1"/>
          </a:pPr>
          <a:r>
            <a:rPr lang="fi-FI" dirty="0" err="1"/>
            <a:t>Dyadisen</a:t>
          </a:r>
          <a:r>
            <a:rPr lang="fi-FI" dirty="0"/>
            <a:t> tunnesäätelyn haasteet </a:t>
          </a:r>
          <a:endParaRPr lang="en-US" dirty="0"/>
        </a:p>
      </dgm:t>
    </dgm:pt>
    <dgm:pt modelId="{C160AFED-D889-46C3-A9CD-3A01C70CBFE7}" type="parTrans" cxnId="{CAA869D2-94C7-4277-B648-25E5C77C6A9C}">
      <dgm:prSet/>
      <dgm:spPr/>
      <dgm:t>
        <a:bodyPr/>
        <a:lstStyle/>
        <a:p>
          <a:endParaRPr lang="en-US"/>
        </a:p>
      </dgm:t>
    </dgm:pt>
    <dgm:pt modelId="{BE71A485-ADDA-4030-B940-F565E3941240}" type="sibTrans" cxnId="{CAA869D2-94C7-4277-B648-25E5C77C6A9C}">
      <dgm:prSet/>
      <dgm:spPr/>
      <dgm:t>
        <a:bodyPr/>
        <a:lstStyle/>
        <a:p>
          <a:endParaRPr lang="en-US"/>
        </a:p>
      </dgm:t>
    </dgm:pt>
    <dgm:pt modelId="{EE997C1E-7E90-4783-AE19-A44A1CE200B5}" type="pres">
      <dgm:prSet presAssocID="{CBAD6FA5-AA8F-4659-A2F1-5BB711FE9044}" presName="root" presStyleCnt="0">
        <dgm:presLayoutVars>
          <dgm:dir/>
          <dgm:resizeHandles val="exact"/>
        </dgm:presLayoutVars>
      </dgm:prSet>
      <dgm:spPr/>
    </dgm:pt>
    <dgm:pt modelId="{C289B3BA-3F87-45D7-860D-EB792E519E01}" type="pres">
      <dgm:prSet presAssocID="{0D7550C3-D32D-4530-A627-A1DDC019F159}" presName="compNode" presStyleCnt="0"/>
      <dgm:spPr/>
    </dgm:pt>
    <dgm:pt modelId="{7B624E8D-3380-42C7-9FD3-0BD535DFBDE0}" type="pres">
      <dgm:prSet presAssocID="{0D7550C3-D32D-4530-A627-A1DDC019F159}"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Valintamerkki"/>
        </a:ext>
      </dgm:extLst>
    </dgm:pt>
    <dgm:pt modelId="{5540DD44-DC1C-4CAA-96A3-AC6F15535676}" type="pres">
      <dgm:prSet presAssocID="{0D7550C3-D32D-4530-A627-A1DDC019F159}" presName="iconSpace" presStyleCnt="0"/>
      <dgm:spPr/>
    </dgm:pt>
    <dgm:pt modelId="{ED2B9665-564F-41B7-A99A-D9685070D97B}" type="pres">
      <dgm:prSet presAssocID="{0D7550C3-D32D-4530-A627-A1DDC019F159}" presName="parTx" presStyleLbl="revTx" presStyleIdx="0" presStyleCnt="8">
        <dgm:presLayoutVars>
          <dgm:chMax val="0"/>
          <dgm:chPref val="0"/>
        </dgm:presLayoutVars>
      </dgm:prSet>
      <dgm:spPr/>
    </dgm:pt>
    <dgm:pt modelId="{820F2221-6691-4B91-88FB-7449291F2B05}" type="pres">
      <dgm:prSet presAssocID="{0D7550C3-D32D-4530-A627-A1DDC019F159}" presName="txSpace" presStyleCnt="0"/>
      <dgm:spPr/>
    </dgm:pt>
    <dgm:pt modelId="{D558D818-DE80-4D11-AB05-9D8B1EBB896D}" type="pres">
      <dgm:prSet presAssocID="{0D7550C3-D32D-4530-A627-A1DDC019F159}" presName="desTx" presStyleLbl="revTx" presStyleIdx="1" presStyleCnt="8">
        <dgm:presLayoutVars/>
      </dgm:prSet>
      <dgm:spPr/>
    </dgm:pt>
    <dgm:pt modelId="{BD98CA8D-C82B-4634-BA70-83454D1CBC0B}" type="pres">
      <dgm:prSet presAssocID="{50AC8E81-37CA-4E3D-B4C3-D8C5F8DDEAD5}" presName="sibTrans" presStyleCnt="0"/>
      <dgm:spPr/>
    </dgm:pt>
    <dgm:pt modelId="{D6CCB260-8EA8-4B81-BF1F-7C2283661B16}" type="pres">
      <dgm:prSet presAssocID="{3DCFA4B6-3818-465A-834A-54D3128CBAB0}" presName="compNode" presStyleCnt="0"/>
      <dgm:spPr/>
    </dgm:pt>
    <dgm:pt modelId="{33895F2B-B8CF-41FD-904C-E6C126629281}" type="pres">
      <dgm:prSet presAssocID="{3DCFA4B6-3818-465A-834A-54D3128CBAB0}" presName="iconRect" presStyleLbl="node1" presStyleIdx="1" presStyleCnt="4" custLinFactNeighborX="51374" custLinFactNeighborY="-3056"/>
      <dgm:spPr>
        <a:blipFill>
          <a:blip xmlns:r="http://schemas.openxmlformats.org/officeDocument/2006/relationships" r:embed="rId3">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Käyttäjä"/>
        </a:ext>
      </dgm:extLst>
    </dgm:pt>
    <dgm:pt modelId="{ACD9B518-8F0A-4F4B-96A2-8E9C7EB3BEE4}" type="pres">
      <dgm:prSet presAssocID="{3DCFA4B6-3818-465A-834A-54D3128CBAB0}" presName="iconSpace" presStyleCnt="0"/>
      <dgm:spPr/>
    </dgm:pt>
    <dgm:pt modelId="{7B6133FA-63E7-4293-8601-272CB42A8188}" type="pres">
      <dgm:prSet presAssocID="{3DCFA4B6-3818-465A-834A-54D3128CBAB0}" presName="parTx" presStyleLbl="revTx" presStyleIdx="2" presStyleCnt="8">
        <dgm:presLayoutVars>
          <dgm:chMax val="0"/>
          <dgm:chPref val="0"/>
        </dgm:presLayoutVars>
      </dgm:prSet>
      <dgm:spPr/>
    </dgm:pt>
    <dgm:pt modelId="{2E93F2E5-EC66-423B-8E6E-AC8731601CD5}" type="pres">
      <dgm:prSet presAssocID="{3DCFA4B6-3818-465A-834A-54D3128CBAB0}" presName="txSpace" presStyleCnt="0"/>
      <dgm:spPr/>
    </dgm:pt>
    <dgm:pt modelId="{AD03A555-B6AD-4BEB-97D2-9CE99E9787B2}" type="pres">
      <dgm:prSet presAssocID="{3DCFA4B6-3818-465A-834A-54D3128CBAB0}" presName="desTx" presStyleLbl="revTx" presStyleIdx="3" presStyleCnt="8">
        <dgm:presLayoutVars/>
      </dgm:prSet>
      <dgm:spPr/>
    </dgm:pt>
    <dgm:pt modelId="{40E3F872-3B31-4ED9-9647-23435D3129F1}" type="pres">
      <dgm:prSet presAssocID="{A80DEC1B-B966-48D3-887D-D592C1E5FC9E}" presName="sibTrans" presStyleCnt="0"/>
      <dgm:spPr/>
    </dgm:pt>
    <dgm:pt modelId="{92F2B12A-82C9-4298-8F36-B31F6FAB6FAC}" type="pres">
      <dgm:prSet presAssocID="{795C816B-3FC5-449A-8D73-8D0E67746F03}" presName="compNode" presStyleCnt="0"/>
      <dgm:spPr/>
    </dgm:pt>
    <dgm:pt modelId="{67D73923-C71A-43CF-8D08-B966FDF0C2E6}" type="pres">
      <dgm:prSet presAssocID="{795C816B-3FC5-449A-8D73-8D0E67746F03}"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ad with Gears"/>
        </a:ext>
      </dgm:extLst>
    </dgm:pt>
    <dgm:pt modelId="{4F8E0C25-8F15-44C6-A691-FCE19A8E5C79}" type="pres">
      <dgm:prSet presAssocID="{795C816B-3FC5-449A-8D73-8D0E67746F03}" presName="iconSpace" presStyleCnt="0"/>
      <dgm:spPr/>
    </dgm:pt>
    <dgm:pt modelId="{D05A3937-CB27-4183-B3B8-EFD2337F7CF4}" type="pres">
      <dgm:prSet presAssocID="{795C816B-3FC5-449A-8D73-8D0E67746F03}" presName="parTx" presStyleLbl="revTx" presStyleIdx="4" presStyleCnt="8">
        <dgm:presLayoutVars>
          <dgm:chMax val="0"/>
          <dgm:chPref val="0"/>
        </dgm:presLayoutVars>
      </dgm:prSet>
      <dgm:spPr/>
    </dgm:pt>
    <dgm:pt modelId="{9576334B-572F-4258-92BF-DA8BD8A65E10}" type="pres">
      <dgm:prSet presAssocID="{795C816B-3FC5-449A-8D73-8D0E67746F03}" presName="txSpace" presStyleCnt="0"/>
      <dgm:spPr/>
    </dgm:pt>
    <dgm:pt modelId="{693C84C8-3963-479B-AC7D-6684F71515CD}" type="pres">
      <dgm:prSet presAssocID="{795C816B-3FC5-449A-8D73-8D0E67746F03}" presName="desTx" presStyleLbl="revTx" presStyleIdx="5" presStyleCnt="8">
        <dgm:presLayoutVars/>
      </dgm:prSet>
      <dgm:spPr/>
    </dgm:pt>
    <dgm:pt modelId="{90E9C86F-3D91-4805-B66C-4FB9CBFE3E05}" type="pres">
      <dgm:prSet presAssocID="{CE0985D7-09C3-426E-A9DA-EF37D16121AF}" presName="sibTrans" presStyleCnt="0"/>
      <dgm:spPr/>
    </dgm:pt>
    <dgm:pt modelId="{1AF1FBE6-8B55-4436-99E2-327300F531B0}" type="pres">
      <dgm:prSet presAssocID="{0D02A302-FC5F-486C-90FE-0F7B7299A628}" presName="compNode" presStyleCnt="0"/>
      <dgm:spPr/>
    </dgm:pt>
    <dgm:pt modelId="{8E44CDD6-CF63-4A58-8F8C-59F6CC8C1491}" type="pres">
      <dgm:prSet presAssocID="{0D02A302-FC5F-486C-90FE-0F7B7299A628}"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Varoitus"/>
        </a:ext>
      </dgm:extLst>
    </dgm:pt>
    <dgm:pt modelId="{57C91D15-39F2-45A7-A885-1CCEADEAE006}" type="pres">
      <dgm:prSet presAssocID="{0D02A302-FC5F-486C-90FE-0F7B7299A628}" presName="iconSpace" presStyleCnt="0"/>
      <dgm:spPr/>
    </dgm:pt>
    <dgm:pt modelId="{26944510-F9E4-49A2-A0E3-F04A8D827B3D}" type="pres">
      <dgm:prSet presAssocID="{0D02A302-FC5F-486C-90FE-0F7B7299A628}" presName="parTx" presStyleLbl="revTx" presStyleIdx="6" presStyleCnt="8">
        <dgm:presLayoutVars>
          <dgm:chMax val="0"/>
          <dgm:chPref val="0"/>
        </dgm:presLayoutVars>
      </dgm:prSet>
      <dgm:spPr/>
    </dgm:pt>
    <dgm:pt modelId="{E5778E67-5CA9-4BA5-AEB2-A3B9B576FECE}" type="pres">
      <dgm:prSet presAssocID="{0D02A302-FC5F-486C-90FE-0F7B7299A628}" presName="txSpace" presStyleCnt="0"/>
      <dgm:spPr/>
    </dgm:pt>
    <dgm:pt modelId="{1BBB4BF3-C542-4FED-9DAD-8A99584BA9D4}" type="pres">
      <dgm:prSet presAssocID="{0D02A302-FC5F-486C-90FE-0F7B7299A628}" presName="desTx" presStyleLbl="revTx" presStyleIdx="7" presStyleCnt="8">
        <dgm:presLayoutVars/>
      </dgm:prSet>
      <dgm:spPr/>
    </dgm:pt>
  </dgm:ptLst>
  <dgm:cxnLst>
    <dgm:cxn modelId="{392CC717-C256-4E70-84F1-931899282938}" srcId="{3DCFA4B6-3818-465A-834A-54D3128CBAB0}" destId="{C499BE3C-D8DC-451D-A314-BFEFF945D81F}" srcOrd="2" destOrd="0" parTransId="{0136D3D2-6EAC-4601-9CFE-5F9EC10283DD}" sibTransId="{4DB3B101-0217-43D6-AA99-8992ACAB70C5}"/>
    <dgm:cxn modelId="{545A742F-FD2B-4040-B824-10FFE5DFDAAC}" srcId="{CBAD6FA5-AA8F-4659-A2F1-5BB711FE9044}" destId="{795C816B-3FC5-449A-8D73-8D0E67746F03}" srcOrd="2" destOrd="0" parTransId="{A573694F-80B4-429E-A685-0B8C4E480433}" sibTransId="{CE0985D7-09C3-426E-A9DA-EF37D16121AF}"/>
    <dgm:cxn modelId="{39402C5D-E8D1-465C-ABF6-2E31034758C5}" srcId="{3DCFA4B6-3818-465A-834A-54D3128CBAB0}" destId="{EFF265D7-3835-47EB-AE99-B79153298764}" srcOrd="3" destOrd="0" parTransId="{C7E5A2CA-D92C-428D-9369-BA3C57085639}" sibTransId="{D31F198D-14F9-46E0-BD87-DB95BCC5CE8B}"/>
    <dgm:cxn modelId="{F842DD46-0773-4FC6-A233-9A5CC8939A68}" type="presOf" srcId="{3DCFA4B6-3818-465A-834A-54D3128CBAB0}" destId="{7B6133FA-63E7-4293-8601-272CB42A8188}" srcOrd="0" destOrd="0" presId="urn:microsoft.com/office/officeart/2018/2/layout/IconLabelDescriptionList"/>
    <dgm:cxn modelId="{624A4D49-5797-40C5-9CBF-18F1D461DEF7}" type="presOf" srcId="{C499BE3C-D8DC-451D-A314-BFEFF945D81F}" destId="{AD03A555-B6AD-4BEB-97D2-9CE99E9787B2}" srcOrd="0" destOrd="2" presId="urn:microsoft.com/office/officeart/2018/2/layout/IconLabelDescriptionList"/>
    <dgm:cxn modelId="{18CC0F4A-390C-4475-BA47-C7253D501027}" type="presOf" srcId="{0D02A302-FC5F-486C-90FE-0F7B7299A628}" destId="{26944510-F9E4-49A2-A0E3-F04A8D827B3D}" srcOrd="0" destOrd="0" presId="urn:microsoft.com/office/officeart/2018/2/layout/IconLabelDescriptionList"/>
    <dgm:cxn modelId="{ACAE0652-6273-483E-A1EE-48CB508B4704}" srcId="{3DCFA4B6-3818-465A-834A-54D3128CBAB0}" destId="{DA1BDEB6-5358-4A9B-A093-4ED6E4FE3E71}" srcOrd="0" destOrd="0" parTransId="{248CA610-5866-40ED-90A0-95CD7CBB820A}" sibTransId="{8E032B92-A05C-4A09-8BCD-752F6799C99F}"/>
    <dgm:cxn modelId="{243E3E54-1B25-4F76-8EA0-AF5C5EE00BF5}" type="presOf" srcId="{0D7550C3-D32D-4530-A627-A1DDC019F159}" destId="{ED2B9665-564F-41B7-A99A-D9685070D97B}" srcOrd="0" destOrd="0" presId="urn:microsoft.com/office/officeart/2018/2/layout/IconLabelDescriptionList"/>
    <dgm:cxn modelId="{803DF377-4101-4EA1-BE73-26F1FAB80384}" srcId="{CBAD6FA5-AA8F-4659-A2F1-5BB711FE9044}" destId="{0D7550C3-D32D-4530-A627-A1DDC019F159}" srcOrd="0" destOrd="0" parTransId="{F4FD2A12-81D2-4577-A8F2-C48418C4EFDB}" sibTransId="{50AC8E81-37CA-4E3D-B4C3-D8C5F8DDEAD5}"/>
    <dgm:cxn modelId="{475EF258-2321-405B-847A-F54D2BF449BE}" type="presOf" srcId="{DA1BDEB6-5358-4A9B-A093-4ED6E4FE3E71}" destId="{AD03A555-B6AD-4BEB-97D2-9CE99E9787B2}" srcOrd="0" destOrd="0" presId="urn:microsoft.com/office/officeart/2018/2/layout/IconLabelDescriptionList"/>
    <dgm:cxn modelId="{540FA188-B32D-42E9-AA1C-A757281C89AC}" type="presOf" srcId="{EFF265D7-3835-47EB-AE99-B79153298764}" destId="{AD03A555-B6AD-4BEB-97D2-9CE99E9787B2}" srcOrd="0" destOrd="3" presId="urn:microsoft.com/office/officeart/2018/2/layout/IconLabelDescriptionList"/>
    <dgm:cxn modelId="{7E64DF96-3CDE-4C99-827E-EF76CF2E1A99}" type="presOf" srcId="{795C816B-3FC5-449A-8D73-8D0E67746F03}" destId="{D05A3937-CB27-4183-B3B8-EFD2337F7CF4}" srcOrd="0" destOrd="0" presId="urn:microsoft.com/office/officeart/2018/2/layout/IconLabelDescriptionList"/>
    <dgm:cxn modelId="{5C00D5C3-3AC3-489A-95A4-2E6C57D99AF2}" srcId="{CBAD6FA5-AA8F-4659-A2F1-5BB711FE9044}" destId="{3DCFA4B6-3818-465A-834A-54D3128CBAB0}" srcOrd="1" destOrd="0" parTransId="{820C3BA1-C507-456B-B444-1E752F92BD05}" sibTransId="{A80DEC1B-B966-48D3-887D-D592C1E5FC9E}"/>
    <dgm:cxn modelId="{CAA869D2-94C7-4277-B648-25E5C77C6A9C}" srcId="{CBAD6FA5-AA8F-4659-A2F1-5BB711FE9044}" destId="{0D02A302-FC5F-486C-90FE-0F7B7299A628}" srcOrd="3" destOrd="0" parTransId="{C160AFED-D889-46C3-A9CD-3A01C70CBFE7}" sibTransId="{BE71A485-ADDA-4030-B940-F565E3941240}"/>
    <dgm:cxn modelId="{FF269BD4-31A7-42A8-AE38-9876A4E8E43A}" type="presOf" srcId="{CBAD6FA5-AA8F-4659-A2F1-5BB711FE9044}" destId="{EE997C1E-7E90-4783-AE19-A44A1CE200B5}" srcOrd="0" destOrd="0" presId="urn:microsoft.com/office/officeart/2018/2/layout/IconLabelDescriptionList"/>
    <dgm:cxn modelId="{A6E3AFDC-DBCC-488E-B6E3-1F041887DA8D}" srcId="{3DCFA4B6-3818-465A-834A-54D3128CBAB0}" destId="{4264205A-30B9-4240-A03E-853D624D084C}" srcOrd="1" destOrd="0" parTransId="{C4C8512C-CBD8-4A73-87DF-1CED0798C26A}" sibTransId="{1C0915EB-2AF9-415D-B026-52017CDDBED8}"/>
    <dgm:cxn modelId="{A7C407EC-0E13-4C02-B56E-3420699EC631}" type="presOf" srcId="{4264205A-30B9-4240-A03E-853D624D084C}" destId="{AD03A555-B6AD-4BEB-97D2-9CE99E9787B2}" srcOrd="0" destOrd="1" presId="urn:microsoft.com/office/officeart/2018/2/layout/IconLabelDescriptionList"/>
    <dgm:cxn modelId="{6A064604-07B1-45FD-8327-247B66E86E1B}" type="presParOf" srcId="{EE997C1E-7E90-4783-AE19-A44A1CE200B5}" destId="{C289B3BA-3F87-45D7-860D-EB792E519E01}" srcOrd="0" destOrd="0" presId="urn:microsoft.com/office/officeart/2018/2/layout/IconLabelDescriptionList"/>
    <dgm:cxn modelId="{C14CF771-E22B-413D-936B-32044DA26CEB}" type="presParOf" srcId="{C289B3BA-3F87-45D7-860D-EB792E519E01}" destId="{7B624E8D-3380-42C7-9FD3-0BD535DFBDE0}" srcOrd="0" destOrd="0" presId="urn:microsoft.com/office/officeart/2018/2/layout/IconLabelDescriptionList"/>
    <dgm:cxn modelId="{6626C587-881F-466B-8010-B9639BAD2CA6}" type="presParOf" srcId="{C289B3BA-3F87-45D7-860D-EB792E519E01}" destId="{5540DD44-DC1C-4CAA-96A3-AC6F15535676}" srcOrd="1" destOrd="0" presId="urn:microsoft.com/office/officeart/2018/2/layout/IconLabelDescriptionList"/>
    <dgm:cxn modelId="{48B3925B-0494-4C00-BDC2-CC76F69F1434}" type="presParOf" srcId="{C289B3BA-3F87-45D7-860D-EB792E519E01}" destId="{ED2B9665-564F-41B7-A99A-D9685070D97B}" srcOrd="2" destOrd="0" presId="urn:microsoft.com/office/officeart/2018/2/layout/IconLabelDescriptionList"/>
    <dgm:cxn modelId="{4B811D55-5BA5-448D-BE6A-7C52B4D1B422}" type="presParOf" srcId="{C289B3BA-3F87-45D7-860D-EB792E519E01}" destId="{820F2221-6691-4B91-88FB-7449291F2B05}" srcOrd="3" destOrd="0" presId="urn:microsoft.com/office/officeart/2018/2/layout/IconLabelDescriptionList"/>
    <dgm:cxn modelId="{13779A99-69BB-4F30-AFB5-ECEFA78D2572}" type="presParOf" srcId="{C289B3BA-3F87-45D7-860D-EB792E519E01}" destId="{D558D818-DE80-4D11-AB05-9D8B1EBB896D}" srcOrd="4" destOrd="0" presId="urn:microsoft.com/office/officeart/2018/2/layout/IconLabelDescriptionList"/>
    <dgm:cxn modelId="{C106314D-D742-43D2-92FF-086147B7B2E8}" type="presParOf" srcId="{EE997C1E-7E90-4783-AE19-A44A1CE200B5}" destId="{BD98CA8D-C82B-4634-BA70-83454D1CBC0B}" srcOrd="1" destOrd="0" presId="urn:microsoft.com/office/officeart/2018/2/layout/IconLabelDescriptionList"/>
    <dgm:cxn modelId="{897E6F59-4DFC-4522-B399-59C29A104334}" type="presParOf" srcId="{EE997C1E-7E90-4783-AE19-A44A1CE200B5}" destId="{D6CCB260-8EA8-4B81-BF1F-7C2283661B16}" srcOrd="2" destOrd="0" presId="urn:microsoft.com/office/officeart/2018/2/layout/IconLabelDescriptionList"/>
    <dgm:cxn modelId="{53346B63-20E4-4B22-9959-68CDEF86497B}" type="presParOf" srcId="{D6CCB260-8EA8-4B81-BF1F-7C2283661B16}" destId="{33895F2B-B8CF-41FD-904C-E6C126629281}" srcOrd="0" destOrd="0" presId="urn:microsoft.com/office/officeart/2018/2/layout/IconLabelDescriptionList"/>
    <dgm:cxn modelId="{E0AE1EA4-A6D3-43FA-8775-A705D9D8A081}" type="presParOf" srcId="{D6CCB260-8EA8-4B81-BF1F-7C2283661B16}" destId="{ACD9B518-8F0A-4F4B-96A2-8E9C7EB3BEE4}" srcOrd="1" destOrd="0" presId="urn:microsoft.com/office/officeart/2018/2/layout/IconLabelDescriptionList"/>
    <dgm:cxn modelId="{0589C68E-900B-4B5E-B192-5A5C7A9FDE47}" type="presParOf" srcId="{D6CCB260-8EA8-4B81-BF1F-7C2283661B16}" destId="{7B6133FA-63E7-4293-8601-272CB42A8188}" srcOrd="2" destOrd="0" presId="urn:microsoft.com/office/officeart/2018/2/layout/IconLabelDescriptionList"/>
    <dgm:cxn modelId="{D2A30CFB-D0EC-4FE3-8D0F-7CFD5AA3EA43}" type="presParOf" srcId="{D6CCB260-8EA8-4B81-BF1F-7C2283661B16}" destId="{2E93F2E5-EC66-423B-8E6E-AC8731601CD5}" srcOrd="3" destOrd="0" presId="urn:microsoft.com/office/officeart/2018/2/layout/IconLabelDescriptionList"/>
    <dgm:cxn modelId="{93597124-82CF-443B-9C2F-4C3F2CF63A78}" type="presParOf" srcId="{D6CCB260-8EA8-4B81-BF1F-7C2283661B16}" destId="{AD03A555-B6AD-4BEB-97D2-9CE99E9787B2}" srcOrd="4" destOrd="0" presId="urn:microsoft.com/office/officeart/2018/2/layout/IconLabelDescriptionList"/>
    <dgm:cxn modelId="{1AE9468E-9CDA-42A0-9E5B-A59CF2E4787B}" type="presParOf" srcId="{EE997C1E-7E90-4783-AE19-A44A1CE200B5}" destId="{40E3F872-3B31-4ED9-9647-23435D3129F1}" srcOrd="3" destOrd="0" presId="urn:microsoft.com/office/officeart/2018/2/layout/IconLabelDescriptionList"/>
    <dgm:cxn modelId="{CB8270EE-52ED-4642-81F4-BF6BFF8E7B1E}" type="presParOf" srcId="{EE997C1E-7E90-4783-AE19-A44A1CE200B5}" destId="{92F2B12A-82C9-4298-8F36-B31F6FAB6FAC}" srcOrd="4" destOrd="0" presId="urn:microsoft.com/office/officeart/2018/2/layout/IconLabelDescriptionList"/>
    <dgm:cxn modelId="{3E982F06-3282-48BD-BC4F-3E539BBA7F37}" type="presParOf" srcId="{92F2B12A-82C9-4298-8F36-B31F6FAB6FAC}" destId="{67D73923-C71A-43CF-8D08-B966FDF0C2E6}" srcOrd="0" destOrd="0" presId="urn:microsoft.com/office/officeart/2018/2/layout/IconLabelDescriptionList"/>
    <dgm:cxn modelId="{296885CD-7C39-4A72-B174-F650CB36A188}" type="presParOf" srcId="{92F2B12A-82C9-4298-8F36-B31F6FAB6FAC}" destId="{4F8E0C25-8F15-44C6-A691-FCE19A8E5C79}" srcOrd="1" destOrd="0" presId="urn:microsoft.com/office/officeart/2018/2/layout/IconLabelDescriptionList"/>
    <dgm:cxn modelId="{4B99D18B-D2E7-4325-867E-1A8BF369FD4F}" type="presParOf" srcId="{92F2B12A-82C9-4298-8F36-B31F6FAB6FAC}" destId="{D05A3937-CB27-4183-B3B8-EFD2337F7CF4}" srcOrd="2" destOrd="0" presId="urn:microsoft.com/office/officeart/2018/2/layout/IconLabelDescriptionList"/>
    <dgm:cxn modelId="{41D4F82E-37A4-4A9D-A6F6-D21AAAA4E32C}" type="presParOf" srcId="{92F2B12A-82C9-4298-8F36-B31F6FAB6FAC}" destId="{9576334B-572F-4258-92BF-DA8BD8A65E10}" srcOrd="3" destOrd="0" presId="urn:microsoft.com/office/officeart/2018/2/layout/IconLabelDescriptionList"/>
    <dgm:cxn modelId="{1754C1BD-3353-4C90-9853-2E62FD07C632}" type="presParOf" srcId="{92F2B12A-82C9-4298-8F36-B31F6FAB6FAC}" destId="{693C84C8-3963-479B-AC7D-6684F71515CD}" srcOrd="4" destOrd="0" presId="urn:microsoft.com/office/officeart/2018/2/layout/IconLabelDescriptionList"/>
    <dgm:cxn modelId="{40A82472-17EC-4B8B-9E9B-F04E42014828}" type="presParOf" srcId="{EE997C1E-7E90-4783-AE19-A44A1CE200B5}" destId="{90E9C86F-3D91-4805-B66C-4FB9CBFE3E05}" srcOrd="5" destOrd="0" presId="urn:microsoft.com/office/officeart/2018/2/layout/IconLabelDescriptionList"/>
    <dgm:cxn modelId="{167F70ED-B0E1-4015-9046-CABDA7E83ABE}" type="presParOf" srcId="{EE997C1E-7E90-4783-AE19-A44A1CE200B5}" destId="{1AF1FBE6-8B55-4436-99E2-327300F531B0}" srcOrd="6" destOrd="0" presId="urn:microsoft.com/office/officeart/2018/2/layout/IconLabelDescriptionList"/>
    <dgm:cxn modelId="{F4F7E568-7B7D-4768-8A7D-A1751FCA7226}" type="presParOf" srcId="{1AF1FBE6-8B55-4436-99E2-327300F531B0}" destId="{8E44CDD6-CF63-4A58-8F8C-59F6CC8C1491}" srcOrd="0" destOrd="0" presId="urn:microsoft.com/office/officeart/2018/2/layout/IconLabelDescriptionList"/>
    <dgm:cxn modelId="{53935234-4483-4299-BBC7-C5D90835076E}" type="presParOf" srcId="{1AF1FBE6-8B55-4436-99E2-327300F531B0}" destId="{57C91D15-39F2-45A7-A885-1CCEADEAE006}" srcOrd="1" destOrd="0" presId="urn:microsoft.com/office/officeart/2018/2/layout/IconLabelDescriptionList"/>
    <dgm:cxn modelId="{C0EF5E68-3E3B-469D-B0E2-E53428C2C66F}" type="presParOf" srcId="{1AF1FBE6-8B55-4436-99E2-327300F531B0}" destId="{26944510-F9E4-49A2-A0E3-F04A8D827B3D}" srcOrd="2" destOrd="0" presId="urn:microsoft.com/office/officeart/2018/2/layout/IconLabelDescriptionList"/>
    <dgm:cxn modelId="{697EA668-2133-4030-89DC-1D7CC6CC4A2E}" type="presParOf" srcId="{1AF1FBE6-8B55-4436-99E2-327300F531B0}" destId="{E5778E67-5CA9-4BA5-AEB2-A3B9B576FECE}" srcOrd="3" destOrd="0" presId="urn:microsoft.com/office/officeart/2018/2/layout/IconLabelDescriptionList"/>
    <dgm:cxn modelId="{FAC4802F-1C7C-4D1D-B9B0-990D517B57B1}" type="presParOf" srcId="{1AF1FBE6-8B55-4436-99E2-327300F531B0}" destId="{1BBB4BF3-C542-4FED-9DAD-8A99584BA9D4}"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31F8D5-CFF8-457B-9266-86F3B908262A}">
      <dsp:nvSpPr>
        <dsp:cNvPr id="0" name=""/>
        <dsp:cNvSpPr/>
      </dsp:nvSpPr>
      <dsp:spPr>
        <a:xfrm>
          <a:off x="0" y="19599"/>
          <a:ext cx="6261100" cy="1061775"/>
        </a:xfrm>
        <a:prstGeom prst="roundRect">
          <a:avLst/>
        </a:prstGeom>
        <a:gradFill rotWithShape="0">
          <a:gsLst>
            <a:gs pos="0">
              <a:schemeClr val="accent2">
                <a:hueOff val="0"/>
                <a:satOff val="0"/>
                <a:lumOff val="0"/>
                <a:alphaOff val="0"/>
                <a:tint val="94000"/>
                <a:satMod val="103000"/>
                <a:lumMod val="102000"/>
              </a:schemeClr>
            </a:gs>
            <a:gs pos="50000">
              <a:schemeClr val="accent2">
                <a:hueOff val="0"/>
                <a:satOff val="0"/>
                <a:lumOff val="0"/>
                <a:alphaOff val="0"/>
                <a:shade val="100000"/>
                <a:satMod val="110000"/>
                <a:lumMod val="100000"/>
              </a:schemeClr>
            </a:gs>
            <a:gs pos="100000">
              <a:schemeClr val="accent2">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i-FI" sz="2000" kern="1200"/>
            <a:t>Masennus- ja ahdistusoireet olivat yleisempiä sairaiden kuin terveiden lasten vanhemmilla. </a:t>
          </a:r>
          <a:endParaRPr lang="en-US" sz="2000" kern="1200"/>
        </a:p>
      </dsp:txBody>
      <dsp:txXfrm>
        <a:off x="51832" y="71431"/>
        <a:ext cx="6157436" cy="958111"/>
      </dsp:txXfrm>
    </dsp:sp>
    <dsp:sp modelId="{FD3B3E43-155F-4849-805B-DC182C065B7D}">
      <dsp:nvSpPr>
        <dsp:cNvPr id="0" name=""/>
        <dsp:cNvSpPr/>
      </dsp:nvSpPr>
      <dsp:spPr>
        <a:xfrm>
          <a:off x="0" y="1138974"/>
          <a:ext cx="6261100" cy="1061775"/>
        </a:xfrm>
        <a:prstGeom prst="roundRect">
          <a:avLst/>
        </a:prstGeom>
        <a:gradFill rotWithShape="0">
          <a:gsLst>
            <a:gs pos="0">
              <a:schemeClr val="accent2">
                <a:hueOff val="-1155023"/>
                <a:satOff val="-401"/>
                <a:lumOff val="147"/>
                <a:alphaOff val="0"/>
                <a:tint val="94000"/>
                <a:satMod val="103000"/>
                <a:lumMod val="102000"/>
              </a:schemeClr>
            </a:gs>
            <a:gs pos="50000">
              <a:schemeClr val="accent2">
                <a:hueOff val="-1155023"/>
                <a:satOff val="-401"/>
                <a:lumOff val="147"/>
                <a:alphaOff val="0"/>
                <a:shade val="100000"/>
                <a:satMod val="110000"/>
                <a:lumMod val="100000"/>
              </a:schemeClr>
            </a:gs>
            <a:gs pos="100000">
              <a:schemeClr val="accent2">
                <a:hueOff val="-1155023"/>
                <a:satOff val="-401"/>
                <a:lumOff val="147"/>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i-FI" sz="2000" kern="1200"/>
            <a:t>Sairaiden ja terveiden lasten vanhempien elämäntyytyväisyys oli samalla tasolla. </a:t>
          </a:r>
          <a:endParaRPr lang="en-US" sz="2000" kern="1200"/>
        </a:p>
      </dsp:txBody>
      <dsp:txXfrm>
        <a:off x="51832" y="1190806"/>
        <a:ext cx="6157436" cy="958111"/>
      </dsp:txXfrm>
    </dsp:sp>
    <dsp:sp modelId="{644DA16C-2EBF-463A-85C3-2908FC7A1255}">
      <dsp:nvSpPr>
        <dsp:cNvPr id="0" name=""/>
        <dsp:cNvSpPr/>
      </dsp:nvSpPr>
      <dsp:spPr>
        <a:xfrm>
          <a:off x="0" y="2258349"/>
          <a:ext cx="6261100" cy="1061775"/>
        </a:xfrm>
        <a:prstGeom prst="roundRect">
          <a:avLst/>
        </a:prstGeom>
        <a:gradFill rotWithShape="0">
          <a:gsLst>
            <a:gs pos="0">
              <a:schemeClr val="accent2">
                <a:hueOff val="-2310045"/>
                <a:satOff val="-802"/>
                <a:lumOff val="294"/>
                <a:alphaOff val="0"/>
                <a:tint val="94000"/>
                <a:satMod val="103000"/>
                <a:lumMod val="102000"/>
              </a:schemeClr>
            </a:gs>
            <a:gs pos="50000">
              <a:schemeClr val="accent2">
                <a:hueOff val="-2310045"/>
                <a:satOff val="-802"/>
                <a:lumOff val="294"/>
                <a:alphaOff val="0"/>
                <a:shade val="100000"/>
                <a:satMod val="110000"/>
                <a:lumMod val="100000"/>
              </a:schemeClr>
            </a:gs>
            <a:gs pos="100000">
              <a:schemeClr val="accent2">
                <a:hueOff val="-2310045"/>
                <a:satOff val="-802"/>
                <a:lumOff val="294"/>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i-FI" sz="2000" kern="1200"/>
            <a:t>Sairaiden lasten äideillä oli isiä enemmän    ahdistus- ja masennusoireita alkuvaiheessa. </a:t>
          </a:r>
          <a:endParaRPr lang="en-US" sz="2000" kern="1200"/>
        </a:p>
      </dsp:txBody>
      <dsp:txXfrm>
        <a:off x="51832" y="2310181"/>
        <a:ext cx="6157436" cy="958111"/>
      </dsp:txXfrm>
    </dsp:sp>
    <dsp:sp modelId="{207800E8-CB66-4DA3-B294-C5070E19617D}">
      <dsp:nvSpPr>
        <dsp:cNvPr id="0" name=""/>
        <dsp:cNvSpPr/>
      </dsp:nvSpPr>
      <dsp:spPr>
        <a:xfrm>
          <a:off x="0" y="3377725"/>
          <a:ext cx="6261100" cy="1061775"/>
        </a:xfrm>
        <a:prstGeom prst="roundRect">
          <a:avLst/>
        </a:prstGeom>
        <a:gradFill rotWithShape="0">
          <a:gsLst>
            <a:gs pos="0">
              <a:schemeClr val="accent2">
                <a:hueOff val="-3465068"/>
                <a:satOff val="-1202"/>
                <a:lumOff val="441"/>
                <a:alphaOff val="0"/>
                <a:tint val="94000"/>
                <a:satMod val="103000"/>
                <a:lumMod val="102000"/>
              </a:schemeClr>
            </a:gs>
            <a:gs pos="50000">
              <a:schemeClr val="accent2">
                <a:hueOff val="-3465068"/>
                <a:satOff val="-1202"/>
                <a:lumOff val="441"/>
                <a:alphaOff val="0"/>
                <a:shade val="100000"/>
                <a:satMod val="110000"/>
                <a:lumMod val="100000"/>
              </a:schemeClr>
            </a:gs>
            <a:gs pos="100000">
              <a:schemeClr val="accent2">
                <a:hueOff val="-3465068"/>
                <a:satOff val="-1202"/>
                <a:lumOff val="441"/>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i-FI" sz="2000" kern="1200"/>
            <a:t>Äideillä oli isiä enemmän traumaperäisiä oireita sekä alkuvaiheessa että vuoden kuluttua. </a:t>
          </a:r>
          <a:endParaRPr lang="en-US" sz="2000" kern="1200"/>
        </a:p>
      </dsp:txBody>
      <dsp:txXfrm>
        <a:off x="51832" y="3429557"/>
        <a:ext cx="6157436" cy="958111"/>
      </dsp:txXfrm>
    </dsp:sp>
    <dsp:sp modelId="{1A315D86-4F9C-46A7-9266-D3B56E85D64D}">
      <dsp:nvSpPr>
        <dsp:cNvPr id="0" name=""/>
        <dsp:cNvSpPr/>
      </dsp:nvSpPr>
      <dsp:spPr>
        <a:xfrm>
          <a:off x="0" y="4497100"/>
          <a:ext cx="6261100" cy="1061775"/>
        </a:xfrm>
        <a:prstGeom prst="roundRect">
          <a:avLst/>
        </a:prstGeom>
        <a:gradFill rotWithShape="0">
          <a:gsLst>
            <a:gs pos="0">
              <a:schemeClr val="accent2">
                <a:hueOff val="-4620091"/>
                <a:satOff val="-1603"/>
                <a:lumOff val="588"/>
                <a:alphaOff val="0"/>
                <a:tint val="94000"/>
                <a:satMod val="103000"/>
                <a:lumMod val="102000"/>
              </a:schemeClr>
            </a:gs>
            <a:gs pos="50000">
              <a:schemeClr val="accent2">
                <a:hueOff val="-4620091"/>
                <a:satOff val="-1603"/>
                <a:lumOff val="588"/>
                <a:alphaOff val="0"/>
                <a:shade val="100000"/>
                <a:satMod val="110000"/>
                <a:lumMod val="100000"/>
              </a:schemeClr>
            </a:gs>
            <a:gs pos="100000">
              <a:schemeClr val="accent2">
                <a:hueOff val="-4620091"/>
                <a:satOff val="-1603"/>
                <a:lumOff val="588"/>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i-FI" sz="2000" kern="1200"/>
            <a:t>Puolet vanhemmista koki merkittävää traumaperäistä kasvua vuoden kuluttua diagnoosista. </a:t>
          </a:r>
          <a:endParaRPr lang="en-US" sz="2000" kern="1200"/>
        </a:p>
      </dsp:txBody>
      <dsp:txXfrm>
        <a:off x="51832" y="4548932"/>
        <a:ext cx="6157436" cy="9581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A3A9D9-7049-4B0A-BE54-50A8ED9DFDCF}">
      <dsp:nvSpPr>
        <dsp:cNvPr id="0" name=""/>
        <dsp:cNvSpPr/>
      </dsp:nvSpPr>
      <dsp:spPr>
        <a:xfrm>
          <a:off x="0" y="439"/>
          <a:ext cx="1095615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7C50446-F4FC-47F0-BF31-1A7A024E197D}">
      <dsp:nvSpPr>
        <dsp:cNvPr id="0" name=""/>
        <dsp:cNvSpPr/>
      </dsp:nvSpPr>
      <dsp:spPr>
        <a:xfrm>
          <a:off x="0" y="439"/>
          <a:ext cx="10956156" cy="719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fi-FI" sz="2300" kern="1200" dirty="0"/>
            <a:t>- traumaattisen tapahtuman uudelleen kokeminen</a:t>
          </a:r>
          <a:endParaRPr lang="en-US" sz="2300" kern="1200" dirty="0"/>
        </a:p>
      </dsp:txBody>
      <dsp:txXfrm>
        <a:off x="0" y="439"/>
        <a:ext cx="10956156" cy="719687"/>
      </dsp:txXfrm>
    </dsp:sp>
    <dsp:sp modelId="{6B443900-4549-4CBD-B650-2C37E7C5AFE1}">
      <dsp:nvSpPr>
        <dsp:cNvPr id="0" name=""/>
        <dsp:cNvSpPr/>
      </dsp:nvSpPr>
      <dsp:spPr>
        <a:xfrm>
          <a:off x="0" y="720126"/>
          <a:ext cx="1095615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49257B4-C18C-40CC-9CDC-694A7C82352E}">
      <dsp:nvSpPr>
        <dsp:cNvPr id="0" name=""/>
        <dsp:cNvSpPr/>
      </dsp:nvSpPr>
      <dsp:spPr>
        <a:xfrm>
          <a:off x="0" y="720126"/>
          <a:ext cx="10956156" cy="719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fi-FI" sz="2300" kern="1200" dirty="0"/>
            <a:t>- traumasta muistuttavien asioiden välttely</a:t>
          </a:r>
          <a:endParaRPr lang="en-US" sz="2300" kern="1200" dirty="0"/>
        </a:p>
      </dsp:txBody>
      <dsp:txXfrm>
        <a:off x="0" y="720126"/>
        <a:ext cx="10956156" cy="719687"/>
      </dsp:txXfrm>
    </dsp:sp>
    <dsp:sp modelId="{09C35135-8454-4E10-A2D8-12F7B25AFAB8}">
      <dsp:nvSpPr>
        <dsp:cNvPr id="0" name=""/>
        <dsp:cNvSpPr/>
      </dsp:nvSpPr>
      <dsp:spPr>
        <a:xfrm>
          <a:off x="0" y="1439814"/>
          <a:ext cx="1095615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A1F1E10-9C83-4221-BB08-116FCB12B948}">
      <dsp:nvSpPr>
        <dsp:cNvPr id="0" name=""/>
        <dsp:cNvSpPr/>
      </dsp:nvSpPr>
      <dsp:spPr>
        <a:xfrm>
          <a:off x="0" y="1439814"/>
          <a:ext cx="10956156" cy="719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fi-FI" sz="2300" kern="1200" dirty="0"/>
            <a:t>- negatiiviset kognitiiviset muutokset</a:t>
          </a:r>
          <a:endParaRPr lang="en-US" sz="2300" kern="1200" dirty="0"/>
        </a:p>
      </dsp:txBody>
      <dsp:txXfrm>
        <a:off x="0" y="1439814"/>
        <a:ext cx="10956156" cy="719687"/>
      </dsp:txXfrm>
    </dsp:sp>
    <dsp:sp modelId="{D3ECCC07-5A4A-4CBD-89A7-5ED09A14C3AE}">
      <dsp:nvSpPr>
        <dsp:cNvPr id="0" name=""/>
        <dsp:cNvSpPr/>
      </dsp:nvSpPr>
      <dsp:spPr>
        <a:xfrm>
          <a:off x="0" y="2159501"/>
          <a:ext cx="1095615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E9F382B-1D20-4138-A4DB-A94FD05C5112}">
      <dsp:nvSpPr>
        <dsp:cNvPr id="0" name=""/>
        <dsp:cNvSpPr/>
      </dsp:nvSpPr>
      <dsp:spPr>
        <a:xfrm>
          <a:off x="0" y="2159501"/>
          <a:ext cx="10956156" cy="719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fi-FI" sz="2300" kern="1200" dirty="0"/>
            <a:t>- mielialan ja sosiaalisen käyttäytymisen muutokset</a:t>
          </a:r>
          <a:endParaRPr lang="en-US" sz="2300" kern="1200" dirty="0"/>
        </a:p>
      </dsp:txBody>
      <dsp:txXfrm>
        <a:off x="0" y="2159501"/>
        <a:ext cx="10956156" cy="719687"/>
      </dsp:txXfrm>
    </dsp:sp>
    <dsp:sp modelId="{3B1A3D09-08EF-4A8D-A011-B12D224681C3}">
      <dsp:nvSpPr>
        <dsp:cNvPr id="0" name=""/>
        <dsp:cNvSpPr/>
      </dsp:nvSpPr>
      <dsp:spPr>
        <a:xfrm>
          <a:off x="0" y="2879189"/>
          <a:ext cx="1095615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9D3AC4-64A2-4F0E-AAF1-C942AE690A53}">
      <dsp:nvSpPr>
        <dsp:cNvPr id="0" name=""/>
        <dsp:cNvSpPr/>
      </dsp:nvSpPr>
      <dsp:spPr>
        <a:xfrm>
          <a:off x="0" y="2879189"/>
          <a:ext cx="10956156" cy="719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fi-FI" sz="2300" kern="1200" dirty="0"/>
            <a:t>- kohonnut vireystila, joka voi ilmetä esimerkiksi keskittymis- tai univaikeuksina</a:t>
          </a:r>
          <a:endParaRPr lang="en-US" sz="2300" kern="1200" dirty="0"/>
        </a:p>
      </dsp:txBody>
      <dsp:txXfrm>
        <a:off x="0" y="2879189"/>
        <a:ext cx="10956156" cy="71968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12DB0A-CFD9-450A-A5B0-C6EE68C48EB5}">
      <dsp:nvSpPr>
        <dsp:cNvPr id="0" name=""/>
        <dsp:cNvSpPr/>
      </dsp:nvSpPr>
      <dsp:spPr>
        <a:xfrm rot="16200000">
          <a:off x="1807944" y="-1807944"/>
          <a:ext cx="1799431" cy="5415320"/>
        </a:xfrm>
        <a:prstGeom prst="round1Rect">
          <a:avLst/>
        </a:prstGeom>
        <a:gradFill rotWithShape="0">
          <a:gsLst>
            <a:gs pos="0">
              <a:schemeClr val="accent2">
                <a:hueOff val="0"/>
                <a:satOff val="0"/>
                <a:lumOff val="0"/>
                <a:alphaOff val="0"/>
                <a:tint val="94000"/>
                <a:satMod val="103000"/>
                <a:lumMod val="102000"/>
              </a:schemeClr>
            </a:gs>
            <a:gs pos="50000">
              <a:schemeClr val="accent2">
                <a:hueOff val="0"/>
                <a:satOff val="0"/>
                <a:lumOff val="0"/>
                <a:alphaOff val="0"/>
                <a:shade val="100000"/>
                <a:satMod val="110000"/>
                <a:lumMod val="100000"/>
              </a:schemeClr>
            </a:gs>
            <a:gs pos="100000">
              <a:schemeClr val="accent2">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l" defTabSz="711200">
            <a:lnSpc>
              <a:spcPct val="90000"/>
            </a:lnSpc>
            <a:spcBef>
              <a:spcPct val="0"/>
            </a:spcBef>
            <a:spcAft>
              <a:spcPct val="35000"/>
            </a:spcAft>
            <a:buNone/>
          </a:pPr>
          <a:r>
            <a:rPr kumimoji="0" lang="en-US" sz="1600" b="1" i="0" u="none" strike="noStrike" kern="1200" cap="none" spc="0" normalizeH="0" baseline="0" noProof="0" dirty="0" err="1">
              <a:effectLst/>
              <a:uLnTx/>
              <a:uFillTx/>
              <a:ea typeface="+mj-ea"/>
              <a:cs typeface="+mj-cs"/>
            </a:rPr>
            <a:t>Elämäntyytyväisyys</a:t>
          </a:r>
          <a:r>
            <a:rPr kumimoji="0" lang="en-US" sz="1600" b="0" i="0" u="none" strike="noStrike" kern="1200" cap="none" spc="0" normalizeH="0" baseline="0" noProof="0" dirty="0">
              <a:effectLst/>
              <a:uLnTx/>
              <a:uFillTx/>
              <a:ea typeface="+mj-ea"/>
              <a:cs typeface="+mj-cs"/>
            </a:rPr>
            <a:t>: </a:t>
          </a:r>
        </a:p>
        <a:p>
          <a:pPr marL="0" lvl="0" indent="0" algn="l" defTabSz="711200">
            <a:lnSpc>
              <a:spcPct val="90000"/>
            </a:lnSpc>
            <a:spcBef>
              <a:spcPct val="0"/>
            </a:spcBef>
            <a:spcAft>
              <a:spcPct val="35000"/>
            </a:spcAft>
            <a:buNone/>
          </a:pPr>
          <a:r>
            <a:rPr lang="fi-FI" sz="1600" kern="1200" dirty="0"/>
            <a:t>Subjektiivinen yleisen hyvinvoinnin kokemus </a:t>
          </a:r>
          <a:br>
            <a:rPr kumimoji="0" lang="fi-FI" sz="1600" b="0" i="0" u="none" strike="noStrike" kern="1200" cap="none" spc="0" normalizeH="0" baseline="0" noProof="0" dirty="0">
              <a:effectLst/>
              <a:uLnTx/>
              <a:uFillTx/>
              <a:ea typeface="+mj-ea"/>
              <a:cs typeface="+mj-cs"/>
            </a:rPr>
          </a:br>
          <a:endParaRPr lang="fi-FI" sz="1600" kern="1200" dirty="0"/>
        </a:p>
      </dsp:txBody>
      <dsp:txXfrm rot="5400000">
        <a:off x="0" y="0"/>
        <a:ext cx="5415320" cy="1349573"/>
      </dsp:txXfrm>
    </dsp:sp>
    <dsp:sp modelId="{27DDBDCD-8608-4C49-992B-B1B0886EFA7A}">
      <dsp:nvSpPr>
        <dsp:cNvPr id="0" name=""/>
        <dsp:cNvSpPr/>
      </dsp:nvSpPr>
      <dsp:spPr>
        <a:xfrm>
          <a:off x="5414941" y="0"/>
          <a:ext cx="5415320" cy="1799431"/>
        </a:xfrm>
        <a:prstGeom prst="round1Rect">
          <a:avLst/>
        </a:prstGeom>
        <a:gradFill rotWithShape="0">
          <a:gsLst>
            <a:gs pos="0">
              <a:schemeClr val="accent2">
                <a:hueOff val="-1540030"/>
                <a:satOff val="-534"/>
                <a:lumOff val="196"/>
                <a:alphaOff val="0"/>
                <a:tint val="94000"/>
                <a:satMod val="103000"/>
                <a:lumMod val="102000"/>
              </a:schemeClr>
            </a:gs>
            <a:gs pos="50000">
              <a:schemeClr val="accent2">
                <a:hueOff val="-1540030"/>
                <a:satOff val="-534"/>
                <a:lumOff val="196"/>
                <a:alphaOff val="0"/>
                <a:shade val="100000"/>
                <a:satMod val="110000"/>
                <a:lumMod val="100000"/>
              </a:schemeClr>
            </a:gs>
            <a:gs pos="100000">
              <a:schemeClr val="accent2">
                <a:hueOff val="-1540030"/>
                <a:satOff val="-534"/>
                <a:lumOff val="196"/>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l" defTabSz="711200">
            <a:lnSpc>
              <a:spcPct val="90000"/>
            </a:lnSpc>
            <a:spcBef>
              <a:spcPct val="0"/>
            </a:spcBef>
            <a:spcAft>
              <a:spcPct val="35000"/>
            </a:spcAft>
            <a:buNone/>
          </a:pPr>
          <a:r>
            <a:rPr lang="en-US" sz="1600" b="1" kern="1200" dirty="0" err="1"/>
            <a:t>Traumaperäinen</a:t>
          </a:r>
          <a:r>
            <a:rPr lang="en-US" sz="1600" b="1" kern="1200" dirty="0"/>
            <a:t> </a:t>
          </a:r>
          <a:r>
            <a:rPr lang="en-US" sz="1600" b="1" kern="1200" dirty="0" err="1"/>
            <a:t>kasvu</a:t>
          </a:r>
          <a:r>
            <a:rPr lang="en-US" sz="1600" kern="1200" dirty="0"/>
            <a:t>: </a:t>
          </a:r>
        </a:p>
        <a:p>
          <a:pPr marL="0" lvl="0" indent="0" algn="l" defTabSz="711200">
            <a:lnSpc>
              <a:spcPct val="90000"/>
            </a:lnSpc>
            <a:spcBef>
              <a:spcPct val="0"/>
            </a:spcBef>
            <a:spcAft>
              <a:spcPct val="35000"/>
            </a:spcAft>
            <a:buNone/>
          </a:pPr>
          <a:r>
            <a:rPr lang="en-US" sz="1600" kern="1200" dirty="0" err="1"/>
            <a:t>Vastoinkäymisten</a:t>
          </a:r>
          <a:r>
            <a:rPr lang="en-US" sz="1600" kern="1200" dirty="0"/>
            <a:t> </a:t>
          </a:r>
          <a:r>
            <a:rPr lang="en-US" sz="1600" kern="1200" dirty="0" err="1"/>
            <a:t>seurauksena</a:t>
          </a:r>
          <a:r>
            <a:rPr lang="en-US" sz="1600" kern="1200" dirty="0"/>
            <a:t> </a:t>
          </a:r>
          <a:r>
            <a:rPr lang="en-US" sz="1600" kern="1200" dirty="0" err="1"/>
            <a:t>koettu</a:t>
          </a:r>
          <a:r>
            <a:rPr lang="en-US" sz="1600" kern="1200" dirty="0"/>
            <a:t> </a:t>
          </a:r>
          <a:r>
            <a:rPr lang="fi-FI" sz="1600" kern="1200" dirty="0"/>
            <a:t>positiivinen psykologinen muutos </a:t>
          </a:r>
        </a:p>
      </dsp:txBody>
      <dsp:txXfrm>
        <a:off x="5414941" y="0"/>
        <a:ext cx="5415320" cy="1349573"/>
      </dsp:txXfrm>
    </dsp:sp>
    <dsp:sp modelId="{39FCBDC8-9F26-441A-A7F3-E46D321A5E25}">
      <dsp:nvSpPr>
        <dsp:cNvPr id="0" name=""/>
        <dsp:cNvSpPr/>
      </dsp:nvSpPr>
      <dsp:spPr>
        <a:xfrm rot="10800000">
          <a:off x="0" y="1799431"/>
          <a:ext cx="5415320" cy="1799431"/>
        </a:xfrm>
        <a:prstGeom prst="round1Rect">
          <a:avLst/>
        </a:prstGeom>
        <a:gradFill rotWithShape="0">
          <a:gsLst>
            <a:gs pos="0">
              <a:schemeClr val="accent2">
                <a:hueOff val="-3080061"/>
                <a:satOff val="-1069"/>
                <a:lumOff val="392"/>
                <a:alphaOff val="0"/>
                <a:tint val="94000"/>
                <a:satMod val="103000"/>
                <a:lumMod val="102000"/>
              </a:schemeClr>
            </a:gs>
            <a:gs pos="50000">
              <a:schemeClr val="accent2">
                <a:hueOff val="-3080061"/>
                <a:satOff val="-1069"/>
                <a:lumOff val="392"/>
                <a:alphaOff val="0"/>
                <a:shade val="100000"/>
                <a:satMod val="110000"/>
                <a:lumMod val="100000"/>
              </a:schemeClr>
            </a:gs>
            <a:gs pos="100000">
              <a:schemeClr val="accent2">
                <a:hueOff val="-3080061"/>
                <a:satOff val="-1069"/>
                <a:lumOff val="392"/>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l" defTabSz="711200">
            <a:lnSpc>
              <a:spcPct val="90000"/>
            </a:lnSpc>
            <a:spcBef>
              <a:spcPct val="0"/>
            </a:spcBef>
            <a:spcAft>
              <a:spcPct val="35000"/>
            </a:spcAft>
            <a:buNone/>
          </a:pPr>
          <a:r>
            <a:rPr lang="fi-FI" sz="1600" b="1" kern="1200" dirty="0" err="1"/>
            <a:t>Dyadinen</a:t>
          </a:r>
          <a:r>
            <a:rPr lang="fi-FI" sz="1600" b="1" kern="1200" dirty="0"/>
            <a:t> tunnesäätely</a:t>
          </a:r>
          <a:r>
            <a:rPr lang="fi-FI" sz="1600" kern="1200" dirty="0"/>
            <a:t>: </a:t>
          </a:r>
        </a:p>
        <a:p>
          <a:pPr marL="0" lvl="0" indent="0" algn="l" defTabSz="711200">
            <a:lnSpc>
              <a:spcPct val="90000"/>
            </a:lnSpc>
            <a:spcBef>
              <a:spcPct val="0"/>
            </a:spcBef>
            <a:spcAft>
              <a:spcPct val="35000"/>
            </a:spcAft>
            <a:buNone/>
          </a:pPr>
          <a:r>
            <a:rPr kumimoji="0" lang="en-US" sz="1600" b="0" i="0" u="none" strike="noStrike" kern="1200" cap="none" spc="0" normalizeH="0" baseline="0" noProof="0" dirty="0" err="1">
              <a:effectLst/>
              <a:uLnTx/>
              <a:uFillTx/>
              <a:ea typeface="Calibri" panose="020F0502020204030204" pitchFamily="34" charset="0"/>
              <a:cs typeface="+mj-cs"/>
            </a:rPr>
            <a:t>Prosessi</a:t>
          </a:r>
          <a:r>
            <a:rPr kumimoji="0" lang="en-US" sz="1600" b="0" i="0" u="none" strike="noStrike" kern="1200" cap="none" spc="0" normalizeH="0" baseline="0" noProof="0" dirty="0">
              <a:effectLst/>
              <a:uLnTx/>
              <a:uFillTx/>
              <a:ea typeface="Calibri" panose="020F0502020204030204" pitchFamily="34" charset="0"/>
              <a:cs typeface="+mj-cs"/>
            </a:rPr>
            <a:t>, </a:t>
          </a:r>
          <a:r>
            <a:rPr kumimoji="0" lang="en-US" sz="1600" b="0" i="0" u="none" strike="noStrike" kern="1200" cap="none" spc="0" normalizeH="0" baseline="0" noProof="0" dirty="0" err="1">
              <a:effectLst/>
              <a:uLnTx/>
              <a:uFillTx/>
              <a:ea typeface="Calibri" panose="020F0502020204030204" pitchFamily="34" charset="0"/>
              <a:cs typeface="+mj-cs"/>
            </a:rPr>
            <a:t>jossa</a:t>
          </a:r>
          <a:r>
            <a:rPr kumimoji="0" lang="en-US" sz="1600" b="0" i="0" u="none" strike="noStrike" kern="1200" cap="none" spc="0" normalizeH="0" baseline="0" noProof="0" dirty="0">
              <a:effectLst/>
              <a:uLnTx/>
              <a:uFillTx/>
              <a:ea typeface="Calibri" panose="020F0502020204030204" pitchFamily="34" charset="0"/>
              <a:cs typeface="+mj-cs"/>
            </a:rPr>
            <a:t> </a:t>
          </a:r>
          <a:r>
            <a:rPr kumimoji="0" lang="en-US" sz="1600" b="0" i="0" u="none" strike="noStrike" kern="1200" cap="none" spc="0" normalizeH="0" baseline="0" noProof="0" dirty="0" err="1">
              <a:effectLst/>
              <a:uLnTx/>
              <a:uFillTx/>
              <a:ea typeface="Calibri" panose="020F0502020204030204" pitchFamily="34" charset="0"/>
              <a:cs typeface="+mj-cs"/>
            </a:rPr>
            <a:t>kaksi</a:t>
          </a:r>
          <a:r>
            <a:rPr kumimoji="0" lang="en-US" sz="1600" b="0" i="0" u="none" strike="noStrike" kern="1200" cap="none" spc="0" normalizeH="0" baseline="0" noProof="0" dirty="0">
              <a:effectLst/>
              <a:uLnTx/>
              <a:uFillTx/>
              <a:ea typeface="Calibri" panose="020F0502020204030204" pitchFamily="34" charset="0"/>
              <a:cs typeface="+mj-cs"/>
            </a:rPr>
            <a:t> </a:t>
          </a:r>
          <a:r>
            <a:rPr kumimoji="0" lang="en-US" sz="1600" b="0" i="0" u="none" strike="noStrike" kern="1200" cap="none" spc="0" normalizeH="0" baseline="0" noProof="0" dirty="0" err="1">
              <a:effectLst/>
              <a:uLnTx/>
              <a:uFillTx/>
              <a:ea typeface="Calibri" panose="020F0502020204030204" pitchFamily="34" charset="0"/>
              <a:cs typeface="+mj-cs"/>
            </a:rPr>
            <a:t>ihmistä</a:t>
          </a:r>
          <a:r>
            <a:rPr kumimoji="0" lang="en-US" sz="1600" b="0" i="0" u="none" strike="noStrike" kern="1200" cap="none" spc="0" normalizeH="0" baseline="0" noProof="0" dirty="0">
              <a:effectLst/>
              <a:uLnTx/>
              <a:uFillTx/>
              <a:ea typeface="Calibri" panose="020F0502020204030204" pitchFamily="34" charset="0"/>
              <a:cs typeface="+mj-cs"/>
            </a:rPr>
            <a:t> </a:t>
          </a:r>
          <a:r>
            <a:rPr kumimoji="0" lang="en-US" sz="1600" b="0" i="0" u="none" strike="noStrike" kern="1200" cap="none" spc="0" normalizeH="0" baseline="0" noProof="0" dirty="0" err="1">
              <a:effectLst/>
              <a:uLnTx/>
              <a:uFillTx/>
              <a:ea typeface="Calibri" panose="020F0502020204030204" pitchFamily="34" charset="0"/>
              <a:cs typeface="+mj-cs"/>
            </a:rPr>
            <a:t>säätelee</a:t>
          </a:r>
          <a:r>
            <a:rPr kumimoji="0" lang="en-US" sz="1600" b="0" i="0" u="none" strike="noStrike" kern="1200" cap="none" spc="0" normalizeH="0" baseline="0" noProof="0" dirty="0">
              <a:effectLst/>
              <a:uLnTx/>
              <a:uFillTx/>
              <a:ea typeface="Calibri" panose="020F0502020204030204" pitchFamily="34" charset="0"/>
              <a:cs typeface="+mj-cs"/>
            </a:rPr>
            <a:t> </a:t>
          </a:r>
          <a:r>
            <a:rPr kumimoji="0" lang="en-US" sz="1600" b="0" i="0" u="none" strike="noStrike" kern="1200" cap="none" spc="0" normalizeH="0" baseline="0" noProof="0" dirty="0" err="1">
              <a:effectLst/>
              <a:uLnTx/>
              <a:uFillTx/>
              <a:ea typeface="Calibri" panose="020F0502020204030204" pitchFamily="34" charset="0"/>
              <a:cs typeface="+mj-cs"/>
            </a:rPr>
            <a:t>emotionaalisia</a:t>
          </a:r>
          <a:r>
            <a:rPr kumimoji="0" lang="en-US" sz="1600" b="0" i="0" u="none" strike="noStrike" kern="1200" cap="none" spc="0" normalizeH="0" baseline="0" noProof="0" dirty="0">
              <a:effectLst/>
              <a:uLnTx/>
              <a:uFillTx/>
              <a:ea typeface="Calibri" panose="020F0502020204030204" pitchFamily="34" charset="0"/>
              <a:cs typeface="+mj-cs"/>
            </a:rPr>
            <a:t> </a:t>
          </a:r>
          <a:r>
            <a:rPr kumimoji="0" lang="en-US" sz="1600" b="0" i="0" u="none" strike="noStrike" kern="1200" cap="none" spc="0" normalizeH="0" baseline="0" noProof="0" dirty="0" err="1">
              <a:effectLst/>
              <a:uLnTx/>
              <a:uFillTx/>
              <a:ea typeface="Calibri" panose="020F0502020204030204" pitchFamily="34" charset="0"/>
              <a:cs typeface="+mj-cs"/>
            </a:rPr>
            <a:t>tilojaan</a:t>
          </a:r>
          <a:r>
            <a:rPr kumimoji="0" lang="en-US" sz="1600" b="0" i="0" u="none" strike="noStrike" kern="1200" cap="none" spc="0" normalizeH="0" baseline="0" noProof="0" dirty="0">
              <a:effectLst/>
              <a:uLnTx/>
              <a:uFillTx/>
              <a:ea typeface="Calibri" panose="020F0502020204030204" pitchFamily="34" charset="0"/>
              <a:cs typeface="+mj-cs"/>
            </a:rPr>
            <a:t> </a:t>
          </a:r>
          <a:r>
            <a:rPr kumimoji="0" lang="en-US" sz="1600" b="0" i="0" u="none" strike="noStrike" kern="1200" cap="none" spc="0" normalizeH="0" baseline="0" noProof="0" dirty="0" err="1">
              <a:effectLst/>
              <a:uLnTx/>
              <a:uFillTx/>
              <a:ea typeface="Calibri" panose="020F0502020204030204" pitchFamily="34" charset="0"/>
              <a:cs typeface="+mj-cs"/>
            </a:rPr>
            <a:t>vuorovaikutuksessa</a:t>
          </a:r>
          <a:endParaRPr kumimoji="0" lang="en-US" sz="1600" b="0" i="0" u="none" strike="noStrike" kern="1200" cap="none" spc="0" normalizeH="0" baseline="0" noProof="0" dirty="0">
            <a:effectLst/>
            <a:uLnTx/>
            <a:uFillTx/>
            <a:ea typeface="Calibri" panose="020F0502020204030204" pitchFamily="34" charset="0"/>
            <a:cs typeface="+mj-cs"/>
          </a:endParaRPr>
        </a:p>
        <a:p>
          <a:pPr marL="0" lvl="0" indent="0" algn="ctr" defTabSz="711200">
            <a:lnSpc>
              <a:spcPct val="90000"/>
            </a:lnSpc>
            <a:spcBef>
              <a:spcPct val="0"/>
            </a:spcBef>
            <a:spcAft>
              <a:spcPct val="35000"/>
            </a:spcAft>
            <a:buNone/>
          </a:pPr>
          <a:endParaRPr kumimoji="0" lang="en-US" sz="1600" b="0" i="0" u="none" strike="noStrike" kern="1200" cap="none" spc="0" normalizeH="0" baseline="0" noProof="0" dirty="0">
            <a:effectLst/>
            <a:uLnTx/>
            <a:uFillTx/>
            <a:ea typeface="Calibri" panose="020F0502020204030204" pitchFamily="34" charset="0"/>
            <a:cs typeface="+mj-cs"/>
          </a:endParaRPr>
        </a:p>
      </dsp:txBody>
      <dsp:txXfrm rot="10800000">
        <a:off x="0" y="2249289"/>
        <a:ext cx="5415320" cy="1349573"/>
      </dsp:txXfrm>
    </dsp:sp>
    <dsp:sp modelId="{00EEDA3B-0A90-4F3E-91A4-3DEC8F965FC6}">
      <dsp:nvSpPr>
        <dsp:cNvPr id="0" name=""/>
        <dsp:cNvSpPr/>
      </dsp:nvSpPr>
      <dsp:spPr>
        <a:xfrm rot="5400000">
          <a:off x="7222885" y="-8513"/>
          <a:ext cx="1799431" cy="5415320"/>
        </a:xfrm>
        <a:prstGeom prst="round1Rect">
          <a:avLst/>
        </a:prstGeom>
        <a:gradFill rotWithShape="0">
          <a:gsLst>
            <a:gs pos="0">
              <a:schemeClr val="accent2">
                <a:hueOff val="-4620091"/>
                <a:satOff val="-1603"/>
                <a:lumOff val="588"/>
                <a:alphaOff val="0"/>
                <a:tint val="94000"/>
                <a:satMod val="103000"/>
                <a:lumMod val="102000"/>
              </a:schemeClr>
            </a:gs>
            <a:gs pos="50000">
              <a:schemeClr val="accent2">
                <a:hueOff val="-4620091"/>
                <a:satOff val="-1603"/>
                <a:lumOff val="588"/>
                <a:alphaOff val="0"/>
                <a:shade val="100000"/>
                <a:satMod val="110000"/>
                <a:lumMod val="100000"/>
              </a:schemeClr>
            </a:gs>
            <a:gs pos="100000">
              <a:schemeClr val="accent2">
                <a:hueOff val="-4620091"/>
                <a:satOff val="-1603"/>
                <a:lumOff val="588"/>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l" defTabSz="711200">
            <a:lnSpc>
              <a:spcPct val="90000"/>
            </a:lnSpc>
            <a:spcBef>
              <a:spcPct val="0"/>
            </a:spcBef>
            <a:spcAft>
              <a:spcPct val="35000"/>
            </a:spcAft>
            <a:buNone/>
          </a:pPr>
          <a:r>
            <a:rPr lang="fi-FI" sz="1600" b="1" kern="1200" dirty="0" err="1"/>
            <a:t>Parisuhderesilienssi</a:t>
          </a:r>
          <a:r>
            <a:rPr lang="fi-FI" sz="1600" kern="1200" dirty="0"/>
            <a:t>: D</a:t>
          </a:r>
          <a:r>
            <a:rPr kumimoji="0" lang="fi-FI" sz="1600" b="0" i="0" u="none" strike="noStrike" kern="1200" cap="none" spc="0" normalizeH="0" baseline="0" noProof="0" dirty="0" err="1">
              <a:effectLst/>
              <a:uLnTx/>
              <a:uFillTx/>
              <a:ea typeface="Calibri" panose="020F0502020204030204" pitchFamily="34" charset="0"/>
              <a:cs typeface="+mj-cs"/>
            </a:rPr>
            <a:t>ynaaminen</a:t>
          </a:r>
          <a:r>
            <a:rPr kumimoji="0" lang="fi-FI" sz="1600" b="0" i="0" u="none" strike="noStrike" kern="1200" cap="none" spc="0" normalizeH="0" baseline="0" noProof="0" dirty="0">
              <a:effectLst/>
              <a:uLnTx/>
              <a:uFillTx/>
              <a:ea typeface="Calibri" panose="020F0502020204030204" pitchFamily="34" charset="0"/>
              <a:cs typeface="+mj-cs"/>
            </a:rPr>
            <a:t> ja moniulotteinen prosessi, jonka avulla kumppanit sitoutuvat parisuhteessaan sopeutumista ja hyvinvointia tukevaan käyttäytymiseen stressaavan elämäntilanteen aikana</a:t>
          </a:r>
        </a:p>
      </dsp:txBody>
      <dsp:txXfrm rot="-5400000">
        <a:off x="5414941" y="2249288"/>
        <a:ext cx="5415320" cy="1349573"/>
      </dsp:txXfrm>
    </dsp:sp>
    <dsp:sp modelId="{D3330C66-549C-4289-B03B-60FC22E49169}">
      <dsp:nvSpPr>
        <dsp:cNvPr id="0" name=""/>
        <dsp:cNvSpPr/>
      </dsp:nvSpPr>
      <dsp:spPr>
        <a:xfrm>
          <a:off x="4485011" y="1339042"/>
          <a:ext cx="1859902" cy="843582"/>
        </a:xfrm>
        <a:prstGeom prst="heart">
          <a:avLst/>
        </a:prstGeom>
        <a:gradFill rotWithShape="0">
          <a:gsLst>
            <a:gs pos="0">
              <a:schemeClr val="accent2">
                <a:tint val="40000"/>
                <a:hueOff val="0"/>
                <a:satOff val="0"/>
                <a:lumOff val="0"/>
                <a:alphaOff val="0"/>
                <a:tint val="94000"/>
                <a:satMod val="103000"/>
                <a:lumMod val="102000"/>
              </a:schemeClr>
            </a:gs>
            <a:gs pos="50000">
              <a:schemeClr val="accent2">
                <a:tint val="40000"/>
                <a:hueOff val="0"/>
                <a:satOff val="0"/>
                <a:lumOff val="0"/>
                <a:alphaOff val="0"/>
                <a:shade val="100000"/>
                <a:satMod val="110000"/>
                <a:lumMod val="100000"/>
              </a:schemeClr>
            </a:gs>
            <a:gs pos="100000">
              <a:schemeClr val="accent2">
                <a:tint val="40000"/>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endParaRPr lang="fi-FI" sz="1600" kern="1200" dirty="0"/>
        </a:p>
      </dsp:txBody>
      <dsp:txXfrm>
        <a:off x="4794995" y="1549938"/>
        <a:ext cx="1239934" cy="35149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B1B7D5-88D3-4815-BAA0-E5E87A84CF74}">
      <dsp:nvSpPr>
        <dsp:cNvPr id="0" name=""/>
        <dsp:cNvSpPr/>
      </dsp:nvSpPr>
      <dsp:spPr>
        <a:xfrm>
          <a:off x="0" y="354607"/>
          <a:ext cx="9613860" cy="10143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142" tIns="291592" rIns="746142" bIns="99568" numCol="1" spcCol="1270" anchor="t" anchorCtr="0">
          <a:noAutofit/>
        </a:bodyPr>
        <a:lstStyle/>
        <a:p>
          <a:pPr marL="114300" lvl="1" indent="-114300" algn="l" defTabSz="622300">
            <a:lnSpc>
              <a:spcPct val="90000"/>
            </a:lnSpc>
            <a:spcBef>
              <a:spcPct val="0"/>
            </a:spcBef>
            <a:spcAft>
              <a:spcPct val="15000"/>
            </a:spcAft>
            <a:buChar char="•"/>
          </a:pPr>
          <a:r>
            <a:rPr lang="fi-FI" sz="1400" kern="1200" dirty="0"/>
            <a:t>Inhimillinen kohtaaminen </a:t>
          </a:r>
        </a:p>
        <a:p>
          <a:pPr marL="114300" lvl="1" indent="-114300" algn="l" defTabSz="622300">
            <a:lnSpc>
              <a:spcPct val="90000"/>
            </a:lnSpc>
            <a:spcBef>
              <a:spcPct val="0"/>
            </a:spcBef>
            <a:spcAft>
              <a:spcPct val="15000"/>
            </a:spcAft>
            <a:buChar char="•"/>
          </a:pPr>
          <a:r>
            <a:rPr lang="fi-FI" sz="1400" kern="1200" dirty="0"/>
            <a:t>Tilanteen jakaminen</a:t>
          </a:r>
        </a:p>
        <a:p>
          <a:pPr marL="114300" lvl="1" indent="-114300" algn="l" defTabSz="622300">
            <a:lnSpc>
              <a:spcPct val="90000"/>
            </a:lnSpc>
            <a:spcBef>
              <a:spcPct val="0"/>
            </a:spcBef>
            <a:spcAft>
              <a:spcPct val="15000"/>
            </a:spcAft>
            <a:buChar char="•"/>
          </a:pPr>
          <a:r>
            <a:rPr lang="fi-FI" sz="1400" kern="1200" dirty="0"/>
            <a:t>Vireystilan säätely</a:t>
          </a:r>
        </a:p>
      </dsp:txBody>
      <dsp:txXfrm>
        <a:off x="0" y="354607"/>
        <a:ext cx="9613860" cy="1014300"/>
      </dsp:txXfrm>
    </dsp:sp>
    <dsp:sp modelId="{12D63DA5-0FA5-487A-A8EA-B01BD3B364CF}">
      <dsp:nvSpPr>
        <dsp:cNvPr id="0" name=""/>
        <dsp:cNvSpPr/>
      </dsp:nvSpPr>
      <dsp:spPr>
        <a:xfrm>
          <a:off x="480693" y="147967"/>
          <a:ext cx="6729702" cy="4132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367" tIns="0" rIns="254367" bIns="0" numCol="1" spcCol="1270" anchor="ctr" anchorCtr="0">
          <a:noAutofit/>
        </a:bodyPr>
        <a:lstStyle/>
        <a:p>
          <a:pPr marL="0" lvl="0" indent="0" algn="l" defTabSz="622300">
            <a:lnSpc>
              <a:spcPct val="90000"/>
            </a:lnSpc>
            <a:spcBef>
              <a:spcPct val="0"/>
            </a:spcBef>
            <a:spcAft>
              <a:spcPct val="35000"/>
            </a:spcAft>
            <a:buNone/>
          </a:pPr>
          <a:r>
            <a:rPr lang="fi-FI" sz="1400" kern="1200" dirty="0"/>
            <a:t>TUKI: ”Ette ole yksin.”</a:t>
          </a:r>
        </a:p>
      </dsp:txBody>
      <dsp:txXfrm>
        <a:off x="500868" y="168142"/>
        <a:ext cx="6689352" cy="372930"/>
      </dsp:txXfrm>
    </dsp:sp>
    <dsp:sp modelId="{FFB271A5-5DE0-468E-9B59-A16FE802AA82}">
      <dsp:nvSpPr>
        <dsp:cNvPr id="0" name=""/>
        <dsp:cNvSpPr/>
      </dsp:nvSpPr>
      <dsp:spPr>
        <a:xfrm>
          <a:off x="0" y="1651147"/>
          <a:ext cx="9613860" cy="793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142" tIns="291592" rIns="746142" bIns="99568" numCol="1" spcCol="1270" anchor="t" anchorCtr="0">
          <a:noAutofit/>
        </a:bodyPr>
        <a:lstStyle/>
        <a:p>
          <a:pPr marL="114300" lvl="1" indent="-114300" algn="l" defTabSz="622300">
            <a:lnSpc>
              <a:spcPct val="90000"/>
            </a:lnSpc>
            <a:spcBef>
              <a:spcPct val="0"/>
            </a:spcBef>
            <a:spcAft>
              <a:spcPct val="15000"/>
            </a:spcAft>
            <a:buChar char="•"/>
          </a:pPr>
          <a:r>
            <a:rPr lang="fi-FI" sz="1400" kern="1200" dirty="0"/>
            <a:t>Mielen ja kehon reagointi</a:t>
          </a:r>
        </a:p>
        <a:p>
          <a:pPr marL="114300" lvl="1" indent="-114300" algn="l" defTabSz="622300">
            <a:lnSpc>
              <a:spcPct val="90000"/>
            </a:lnSpc>
            <a:spcBef>
              <a:spcPct val="0"/>
            </a:spcBef>
            <a:spcAft>
              <a:spcPct val="15000"/>
            </a:spcAft>
            <a:buChar char="•"/>
          </a:pPr>
          <a:r>
            <a:rPr lang="fi-FI" sz="1400" kern="1200" dirty="0"/>
            <a:t>Jaksamista ja selviytymistä tukevat tekijät</a:t>
          </a:r>
        </a:p>
      </dsp:txBody>
      <dsp:txXfrm>
        <a:off x="0" y="1651147"/>
        <a:ext cx="9613860" cy="793800"/>
      </dsp:txXfrm>
    </dsp:sp>
    <dsp:sp modelId="{9D45BEAF-AC73-41D9-9B16-490750A0C1E9}">
      <dsp:nvSpPr>
        <dsp:cNvPr id="0" name=""/>
        <dsp:cNvSpPr/>
      </dsp:nvSpPr>
      <dsp:spPr>
        <a:xfrm>
          <a:off x="480693" y="1444507"/>
          <a:ext cx="6729702" cy="4132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367" tIns="0" rIns="254367" bIns="0" numCol="1" spcCol="1270" anchor="ctr" anchorCtr="0">
          <a:noAutofit/>
        </a:bodyPr>
        <a:lstStyle/>
        <a:p>
          <a:pPr marL="0" lvl="0" indent="0" algn="l" defTabSz="622300">
            <a:lnSpc>
              <a:spcPct val="90000"/>
            </a:lnSpc>
            <a:spcBef>
              <a:spcPct val="0"/>
            </a:spcBef>
            <a:spcAft>
              <a:spcPct val="35000"/>
            </a:spcAft>
            <a:buNone/>
          </a:pPr>
          <a:r>
            <a:rPr lang="fi-FI" sz="1400" kern="1200" dirty="0"/>
            <a:t>TIETO: ”Luonnollista reagointia poikkeustilanteessa.”</a:t>
          </a:r>
        </a:p>
      </dsp:txBody>
      <dsp:txXfrm>
        <a:off x="500868" y="1464682"/>
        <a:ext cx="6689352" cy="372930"/>
      </dsp:txXfrm>
    </dsp:sp>
    <dsp:sp modelId="{B0084A56-BAC0-4281-8907-9DD06453EA59}">
      <dsp:nvSpPr>
        <dsp:cNvPr id="0" name=""/>
        <dsp:cNvSpPr/>
      </dsp:nvSpPr>
      <dsp:spPr>
        <a:xfrm>
          <a:off x="0" y="2727187"/>
          <a:ext cx="9613860" cy="793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142" tIns="291592" rIns="746142" bIns="99568" numCol="1" spcCol="1270" anchor="t" anchorCtr="0">
          <a:noAutofit/>
        </a:bodyPr>
        <a:lstStyle/>
        <a:p>
          <a:pPr marL="114300" lvl="1" indent="-114300" algn="l" defTabSz="622300">
            <a:lnSpc>
              <a:spcPct val="90000"/>
            </a:lnSpc>
            <a:spcBef>
              <a:spcPct val="0"/>
            </a:spcBef>
            <a:spcAft>
              <a:spcPct val="15000"/>
            </a:spcAft>
            <a:buChar char="•"/>
          </a:pPr>
          <a:r>
            <a:rPr lang="fi-FI" sz="1400" kern="1200" dirty="0"/>
            <a:t>Psyykkinen oireilu ja siihen vaikuttavat tekijät</a:t>
          </a:r>
        </a:p>
        <a:p>
          <a:pPr marL="114300" lvl="1" indent="-114300" algn="l" defTabSz="622300">
            <a:lnSpc>
              <a:spcPct val="90000"/>
            </a:lnSpc>
            <a:spcBef>
              <a:spcPct val="0"/>
            </a:spcBef>
            <a:spcAft>
              <a:spcPct val="15000"/>
            </a:spcAft>
            <a:buChar char="•"/>
          </a:pPr>
          <a:r>
            <a:rPr lang="fi-FI" sz="1400" kern="1200" dirty="0"/>
            <a:t>Parisuhteen ja varhaisen vuorovaikutuksen ongelmat</a:t>
          </a:r>
        </a:p>
      </dsp:txBody>
      <dsp:txXfrm>
        <a:off x="0" y="2727187"/>
        <a:ext cx="9613860" cy="793800"/>
      </dsp:txXfrm>
    </dsp:sp>
    <dsp:sp modelId="{8A5B6A71-8421-4A31-A595-65E3B89B2C49}">
      <dsp:nvSpPr>
        <dsp:cNvPr id="0" name=""/>
        <dsp:cNvSpPr/>
      </dsp:nvSpPr>
      <dsp:spPr>
        <a:xfrm>
          <a:off x="480693" y="2520547"/>
          <a:ext cx="6729702" cy="4132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367" tIns="0" rIns="254367" bIns="0" numCol="1" spcCol="1270" anchor="ctr" anchorCtr="0">
          <a:noAutofit/>
        </a:bodyPr>
        <a:lstStyle/>
        <a:p>
          <a:pPr marL="0" lvl="0" indent="0" algn="l" defTabSz="622300">
            <a:lnSpc>
              <a:spcPct val="90000"/>
            </a:lnSpc>
            <a:spcBef>
              <a:spcPct val="0"/>
            </a:spcBef>
            <a:spcAft>
              <a:spcPct val="35000"/>
            </a:spcAft>
            <a:buNone/>
          </a:pPr>
          <a:r>
            <a:rPr lang="fi-FI" sz="1400" kern="1200" dirty="0"/>
            <a:t>TUNNISTAMINEN: ”Tarvitset apua ja sitä on saatavilla.”</a:t>
          </a:r>
        </a:p>
      </dsp:txBody>
      <dsp:txXfrm>
        <a:off x="500868" y="2540722"/>
        <a:ext cx="6689352" cy="372930"/>
      </dsp:txXfrm>
    </dsp:sp>
    <dsp:sp modelId="{595F0EE3-6546-4ECA-BE0D-5B34A7E3E950}">
      <dsp:nvSpPr>
        <dsp:cNvPr id="0" name=""/>
        <dsp:cNvSpPr/>
      </dsp:nvSpPr>
      <dsp:spPr>
        <a:xfrm>
          <a:off x="0" y="3803227"/>
          <a:ext cx="9613860" cy="793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142" tIns="291592" rIns="746142" bIns="99568" numCol="1" spcCol="1270" anchor="t" anchorCtr="0">
          <a:noAutofit/>
        </a:bodyPr>
        <a:lstStyle/>
        <a:p>
          <a:pPr marL="114300" lvl="1" indent="-114300" algn="l" defTabSz="622300">
            <a:lnSpc>
              <a:spcPct val="90000"/>
            </a:lnSpc>
            <a:spcBef>
              <a:spcPct val="0"/>
            </a:spcBef>
            <a:spcAft>
              <a:spcPct val="15000"/>
            </a:spcAft>
            <a:buChar char="•"/>
          </a:pPr>
          <a:r>
            <a:rPr lang="fi-FI" sz="1400" kern="1200" dirty="0"/>
            <a:t>Tarvittavan tuen järjestäminen koko perheelle</a:t>
          </a:r>
        </a:p>
        <a:p>
          <a:pPr marL="114300" lvl="1" indent="-114300" algn="l" defTabSz="622300">
            <a:lnSpc>
              <a:spcPct val="90000"/>
            </a:lnSpc>
            <a:spcBef>
              <a:spcPct val="0"/>
            </a:spcBef>
            <a:spcAft>
              <a:spcPct val="15000"/>
            </a:spcAft>
            <a:buChar char="•"/>
          </a:pPr>
          <a:r>
            <a:rPr lang="fi-FI" sz="1400" kern="1200" dirty="0"/>
            <a:t>Jatkoseuranta</a:t>
          </a:r>
        </a:p>
      </dsp:txBody>
      <dsp:txXfrm>
        <a:off x="0" y="3803227"/>
        <a:ext cx="9613860" cy="793800"/>
      </dsp:txXfrm>
    </dsp:sp>
    <dsp:sp modelId="{B537FCCB-7E82-4E43-AA9D-6E2B1024960B}">
      <dsp:nvSpPr>
        <dsp:cNvPr id="0" name=""/>
        <dsp:cNvSpPr/>
      </dsp:nvSpPr>
      <dsp:spPr>
        <a:xfrm>
          <a:off x="480693" y="3596587"/>
          <a:ext cx="6729702" cy="4132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367" tIns="0" rIns="254367" bIns="0" numCol="1" spcCol="1270" anchor="ctr" anchorCtr="0">
          <a:noAutofit/>
        </a:bodyPr>
        <a:lstStyle/>
        <a:p>
          <a:pPr marL="0" lvl="0" indent="0" algn="l" defTabSz="622300">
            <a:lnSpc>
              <a:spcPct val="90000"/>
            </a:lnSpc>
            <a:spcBef>
              <a:spcPct val="0"/>
            </a:spcBef>
            <a:spcAft>
              <a:spcPct val="35000"/>
            </a:spcAft>
            <a:buNone/>
          </a:pPr>
          <a:r>
            <a:rPr lang="fi-FI" sz="1400" kern="1200" dirty="0"/>
            <a:t>TARTTUMINEN: ”Voinko soittaa sinne ja pyytää tarjoamaan aikaa?”</a:t>
          </a:r>
        </a:p>
      </dsp:txBody>
      <dsp:txXfrm>
        <a:off x="500868" y="3616762"/>
        <a:ext cx="6689352" cy="37293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652B70-CB37-4753-A6D2-F28EE3F77815}">
      <dsp:nvSpPr>
        <dsp:cNvPr id="0" name=""/>
        <dsp:cNvSpPr/>
      </dsp:nvSpPr>
      <dsp:spPr>
        <a:xfrm>
          <a:off x="0" y="96414"/>
          <a:ext cx="6261100" cy="722474"/>
        </a:xfrm>
        <a:prstGeom prst="roundRect">
          <a:avLst/>
        </a:prstGeom>
        <a:gradFill rotWithShape="0">
          <a:gsLst>
            <a:gs pos="0">
              <a:schemeClr val="accent2">
                <a:hueOff val="0"/>
                <a:satOff val="0"/>
                <a:lumOff val="0"/>
                <a:alphaOff val="0"/>
                <a:tint val="94000"/>
                <a:satMod val="103000"/>
                <a:lumMod val="102000"/>
              </a:schemeClr>
            </a:gs>
            <a:gs pos="50000">
              <a:schemeClr val="accent2">
                <a:hueOff val="0"/>
                <a:satOff val="0"/>
                <a:lumOff val="0"/>
                <a:alphaOff val="0"/>
                <a:shade val="100000"/>
                <a:satMod val="110000"/>
                <a:lumMod val="100000"/>
              </a:schemeClr>
            </a:gs>
            <a:gs pos="100000">
              <a:schemeClr val="accent2">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fi-FI" sz="1900" kern="1200"/>
            <a:t>Omasta vireystilasta ja palautumisesta huolehtiminen</a:t>
          </a:r>
          <a:endParaRPr lang="en-US" sz="1900" kern="1200"/>
        </a:p>
      </dsp:txBody>
      <dsp:txXfrm>
        <a:off x="35268" y="131682"/>
        <a:ext cx="6190564" cy="651938"/>
      </dsp:txXfrm>
    </dsp:sp>
    <dsp:sp modelId="{C117215C-7F3C-477D-9191-5C8CA31E3753}">
      <dsp:nvSpPr>
        <dsp:cNvPr id="0" name=""/>
        <dsp:cNvSpPr/>
      </dsp:nvSpPr>
      <dsp:spPr>
        <a:xfrm>
          <a:off x="0" y="873609"/>
          <a:ext cx="6261100" cy="722474"/>
        </a:xfrm>
        <a:prstGeom prst="roundRect">
          <a:avLst/>
        </a:prstGeom>
        <a:gradFill rotWithShape="0">
          <a:gsLst>
            <a:gs pos="0">
              <a:schemeClr val="accent2">
                <a:hueOff val="-770015"/>
                <a:satOff val="-267"/>
                <a:lumOff val="98"/>
                <a:alphaOff val="0"/>
                <a:tint val="94000"/>
                <a:satMod val="103000"/>
                <a:lumMod val="102000"/>
              </a:schemeClr>
            </a:gs>
            <a:gs pos="50000">
              <a:schemeClr val="accent2">
                <a:hueOff val="-770015"/>
                <a:satOff val="-267"/>
                <a:lumOff val="98"/>
                <a:alphaOff val="0"/>
                <a:shade val="100000"/>
                <a:satMod val="110000"/>
                <a:lumMod val="100000"/>
              </a:schemeClr>
            </a:gs>
            <a:gs pos="100000">
              <a:schemeClr val="accent2">
                <a:hueOff val="-770015"/>
                <a:satOff val="-267"/>
                <a:lumOff val="98"/>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fi-FI" sz="1900" kern="1200"/>
            <a:t>Aito, lämmin ja kiireetön kohtaaminen</a:t>
          </a:r>
          <a:endParaRPr lang="en-US" sz="1900" kern="1200"/>
        </a:p>
      </dsp:txBody>
      <dsp:txXfrm>
        <a:off x="35268" y="908877"/>
        <a:ext cx="6190564" cy="651938"/>
      </dsp:txXfrm>
    </dsp:sp>
    <dsp:sp modelId="{D811958D-0C79-48AD-B5E4-E1EE1243F98A}">
      <dsp:nvSpPr>
        <dsp:cNvPr id="0" name=""/>
        <dsp:cNvSpPr/>
      </dsp:nvSpPr>
      <dsp:spPr>
        <a:xfrm>
          <a:off x="0" y="1650805"/>
          <a:ext cx="6261100" cy="722474"/>
        </a:xfrm>
        <a:prstGeom prst="roundRect">
          <a:avLst/>
        </a:prstGeom>
        <a:gradFill rotWithShape="0">
          <a:gsLst>
            <a:gs pos="0">
              <a:schemeClr val="accent2">
                <a:hueOff val="-1540030"/>
                <a:satOff val="-534"/>
                <a:lumOff val="196"/>
                <a:alphaOff val="0"/>
                <a:tint val="94000"/>
                <a:satMod val="103000"/>
                <a:lumMod val="102000"/>
              </a:schemeClr>
            </a:gs>
            <a:gs pos="50000">
              <a:schemeClr val="accent2">
                <a:hueOff val="-1540030"/>
                <a:satOff val="-534"/>
                <a:lumOff val="196"/>
                <a:alphaOff val="0"/>
                <a:shade val="100000"/>
                <a:satMod val="110000"/>
                <a:lumMod val="100000"/>
              </a:schemeClr>
            </a:gs>
            <a:gs pos="100000">
              <a:schemeClr val="accent2">
                <a:hueOff val="-1540030"/>
                <a:satOff val="-534"/>
                <a:lumOff val="196"/>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fi-FI" sz="1900" kern="1200"/>
            <a:t>Kokonaisvaltainen kiinnostus ja kokemusten validointi</a:t>
          </a:r>
          <a:endParaRPr lang="en-US" sz="1900" kern="1200"/>
        </a:p>
      </dsp:txBody>
      <dsp:txXfrm>
        <a:off x="35268" y="1686073"/>
        <a:ext cx="6190564" cy="651938"/>
      </dsp:txXfrm>
    </dsp:sp>
    <dsp:sp modelId="{BD1E1BE7-2192-4F5F-80FC-0EC2D459ED20}">
      <dsp:nvSpPr>
        <dsp:cNvPr id="0" name=""/>
        <dsp:cNvSpPr/>
      </dsp:nvSpPr>
      <dsp:spPr>
        <a:xfrm>
          <a:off x="0" y="2428000"/>
          <a:ext cx="6261100" cy="722474"/>
        </a:xfrm>
        <a:prstGeom prst="roundRect">
          <a:avLst/>
        </a:prstGeom>
        <a:gradFill rotWithShape="0">
          <a:gsLst>
            <a:gs pos="0">
              <a:schemeClr val="accent2">
                <a:hueOff val="-2310045"/>
                <a:satOff val="-802"/>
                <a:lumOff val="294"/>
                <a:alphaOff val="0"/>
                <a:tint val="94000"/>
                <a:satMod val="103000"/>
                <a:lumMod val="102000"/>
              </a:schemeClr>
            </a:gs>
            <a:gs pos="50000">
              <a:schemeClr val="accent2">
                <a:hueOff val="-2310045"/>
                <a:satOff val="-802"/>
                <a:lumOff val="294"/>
                <a:alphaOff val="0"/>
                <a:shade val="100000"/>
                <a:satMod val="110000"/>
                <a:lumMod val="100000"/>
              </a:schemeClr>
            </a:gs>
            <a:gs pos="100000">
              <a:schemeClr val="accent2">
                <a:hueOff val="-2310045"/>
                <a:satOff val="-802"/>
                <a:lumOff val="294"/>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fi-FI" sz="1900" kern="1200" dirty="0"/>
            <a:t>Voimavarojen tunnistaminen, ilmaiseminen ja vahvistaminen</a:t>
          </a:r>
          <a:endParaRPr lang="en-US" sz="1900" kern="1200" dirty="0"/>
        </a:p>
      </dsp:txBody>
      <dsp:txXfrm>
        <a:off x="35268" y="2463268"/>
        <a:ext cx="6190564" cy="651938"/>
      </dsp:txXfrm>
    </dsp:sp>
    <dsp:sp modelId="{B96237D6-3FAD-4E6C-95AB-7BDE873CC23E}">
      <dsp:nvSpPr>
        <dsp:cNvPr id="0" name=""/>
        <dsp:cNvSpPr/>
      </dsp:nvSpPr>
      <dsp:spPr>
        <a:xfrm>
          <a:off x="0" y="3205194"/>
          <a:ext cx="6261100" cy="722474"/>
        </a:xfrm>
        <a:prstGeom prst="roundRect">
          <a:avLst/>
        </a:prstGeom>
        <a:gradFill rotWithShape="0">
          <a:gsLst>
            <a:gs pos="0">
              <a:schemeClr val="accent2">
                <a:hueOff val="-3080061"/>
                <a:satOff val="-1069"/>
                <a:lumOff val="392"/>
                <a:alphaOff val="0"/>
                <a:tint val="94000"/>
                <a:satMod val="103000"/>
                <a:lumMod val="102000"/>
              </a:schemeClr>
            </a:gs>
            <a:gs pos="50000">
              <a:schemeClr val="accent2">
                <a:hueOff val="-3080061"/>
                <a:satOff val="-1069"/>
                <a:lumOff val="392"/>
                <a:alphaOff val="0"/>
                <a:shade val="100000"/>
                <a:satMod val="110000"/>
                <a:lumMod val="100000"/>
              </a:schemeClr>
            </a:gs>
            <a:gs pos="100000">
              <a:schemeClr val="accent2">
                <a:hueOff val="-3080061"/>
                <a:satOff val="-1069"/>
                <a:lumOff val="392"/>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fi-FI" sz="1900" kern="1200"/>
            <a:t>Leikillisyys, huumori</a:t>
          </a:r>
          <a:endParaRPr lang="en-US" sz="1900" kern="1200"/>
        </a:p>
      </dsp:txBody>
      <dsp:txXfrm>
        <a:off x="35268" y="3240462"/>
        <a:ext cx="6190564" cy="651938"/>
      </dsp:txXfrm>
    </dsp:sp>
    <dsp:sp modelId="{686272CB-BF3E-4C33-881B-904BFF91CF32}">
      <dsp:nvSpPr>
        <dsp:cNvPr id="0" name=""/>
        <dsp:cNvSpPr/>
      </dsp:nvSpPr>
      <dsp:spPr>
        <a:xfrm>
          <a:off x="0" y="3982389"/>
          <a:ext cx="6261100" cy="722474"/>
        </a:xfrm>
        <a:prstGeom prst="roundRect">
          <a:avLst/>
        </a:prstGeom>
        <a:gradFill rotWithShape="0">
          <a:gsLst>
            <a:gs pos="0">
              <a:schemeClr val="accent2">
                <a:hueOff val="-3850075"/>
                <a:satOff val="-1336"/>
                <a:lumOff val="490"/>
                <a:alphaOff val="0"/>
                <a:tint val="94000"/>
                <a:satMod val="103000"/>
                <a:lumMod val="102000"/>
              </a:schemeClr>
            </a:gs>
            <a:gs pos="50000">
              <a:schemeClr val="accent2">
                <a:hueOff val="-3850075"/>
                <a:satOff val="-1336"/>
                <a:lumOff val="490"/>
                <a:alphaOff val="0"/>
                <a:shade val="100000"/>
                <a:satMod val="110000"/>
                <a:lumMod val="100000"/>
              </a:schemeClr>
            </a:gs>
            <a:gs pos="100000">
              <a:schemeClr val="accent2">
                <a:hueOff val="-3850075"/>
                <a:satOff val="-1336"/>
                <a:lumOff val="49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fi-FI" sz="1900" kern="1200" dirty="0"/>
            <a:t>Lapsen/nuoren kohtaaminen omana itsenään, ei vain sairaana/potilaana</a:t>
          </a:r>
          <a:endParaRPr lang="en-US" sz="1900" kern="1200" dirty="0"/>
        </a:p>
      </dsp:txBody>
      <dsp:txXfrm>
        <a:off x="35268" y="4017657"/>
        <a:ext cx="6190564" cy="651938"/>
      </dsp:txXfrm>
    </dsp:sp>
    <dsp:sp modelId="{BCBD0564-A2D2-4E6C-AEFB-2C595A3C7D08}">
      <dsp:nvSpPr>
        <dsp:cNvPr id="0" name=""/>
        <dsp:cNvSpPr/>
      </dsp:nvSpPr>
      <dsp:spPr>
        <a:xfrm>
          <a:off x="0" y="4759585"/>
          <a:ext cx="6261100" cy="722474"/>
        </a:xfrm>
        <a:prstGeom prst="roundRect">
          <a:avLst/>
        </a:prstGeom>
        <a:gradFill rotWithShape="0">
          <a:gsLst>
            <a:gs pos="0">
              <a:schemeClr val="accent2">
                <a:hueOff val="-4620091"/>
                <a:satOff val="-1603"/>
                <a:lumOff val="588"/>
                <a:alphaOff val="0"/>
                <a:tint val="94000"/>
                <a:satMod val="103000"/>
                <a:lumMod val="102000"/>
              </a:schemeClr>
            </a:gs>
            <a:gs pos="50000">
              <a:schemeClr val="accent2">
                <a:hueOff val="-4620091"/>
                <a:satOff val="-1603"/>
                <a:lumOff val="588"/>
                <a:alphaOff val="0"/>
                <a:shade val="100000"/>
                <a:satMod val="110000"/>
                <a:lumMod val="100000"/>
              </a:schemeClr>
            </a:gs>
            <a:gs pos="100000">
              <a:schemeClr val="accent2">
                <a:hueOff val="-4620091"/>
                <a:satOff val="-1603"/>
                <a:lumOff val="588"/>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fi-FI" sz="1900" kern="1200" dirty="0"/>
            <a:t>Tiedon tarjoaminen ja toivon ylläpitäminen</a:t>
          </a:r>
          <a:endParaRPr lang="en-US" sz="1900" kern="1200" dirty="0"/>
        </a:p>
      </dsp:txBody>
      <dsp:txXfrm>
        <a:off x="35268" y="4794853"/>
        <a:ext cx="6190564" cy="65193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F596C2-6B08-44DF-8775-DBF3529BAE8A}">
      <dsp:nvSpPr>
        <dsp:cNvPr id="0" name=""/>
        <dsp:cNvSpPr/>
      </dsp:nvSpPr>
      <dsp:spPr>
        <a:xfrm>
          <a:off x="0" y="112294"/>
          <a:ext cx="6261100" cy="1111500"/>
        </a:xfrm>
        <a:prstGeom prst="roundRect">
          <a:avLst/>
        </a:prstGeom>
        <a:gradFill rotWithShape="0">
          <a:gsLst>
            <a:gs pos="0">
              <a:schemeClr val="accent2">
                <a:hueOff val="0"/>
                <a:satOff val="0"/>
                <a:lumOff val="0"/>
                <a:alphaOff val="0"/>
                <a:tint val="94000"/>
                <a:satMod val="103000"/>
                <a:lumMod val="102000"/>
              </a:schemeClr>
            </a:gs>
            <a:gs pos="50000">
              <a:schemeClr val="accent2">
                <a:hueOff val="0"/>
                <a:satOff val="0"/>
                <a:lumOff val="0"/>
                <a:alphaOff val="0"/>
                <a:shade val="100000"/>
                <a:satMod val="110000"/>
                <a:lumMod val="100000"/>
              </a:schemeClr>
            </a:gs>
            <a:gs pos="100000">
              <a:schemeClr val="accent2">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fi-FI" sz="1900" kern="1200" dirty="0"/>
            <a:t>YLIVIREYS</a:t>
          </a:r>
        </a:p>
        <a:p>
          <a:pPr marL="0" lvl="0" indent="0" algn="l" defTabSz="844550">
            <a:lnSpc>
              <a:spcPct val="90000"/>
            </a:lnSpc>
            <a:spcBef>
              <a:spcPct val="0"/>
            </a:spcBef>
            <a:spcAft>
              <a:spcPct val="35000"/>
            </a:spcAft>
            <a:buNone/>
          </a:pPr>
          <a:r>
            <a:rPr lang="fi-FI" sz="1900" kern="1200" dirty="0"/>
            <a:t>Uhka &gt; puolustuksen toimintajärjestelmä: pakeneminen, taisteleminen, jähmettyminen</a:t>
          </a:r>
          <a:endParaRPr lang="en-US" sz="1900" kern="1200" dirty="0"/>
        </a:p>
      </dsp:txBody>
      <dsp:txXfrm>
        <a:off x="54259" y="166553"/>
        <a:ext cx="6152582" cy="1002982"/>
      </dsp:txXfrm>
    </dsp:sp>
    <dsp:sp modelId="{9F211682-FAA0-4577-B454-E1660C603065}">
      <dsp:nvSpPr>
        <dsp:cNvPr id="0" name=""/>
        <dsp:cNvSpPr/>
      </dsp:nvSpPr>
      <dsp:spPr>
        <a:xfrm>
          <a:off x="0" y="1278514"/>
          <a:ext cx="6261100" cy="3021446"/>
        </a:xfrm>
        <a:prstGeom prst="roundRect">
          <a:avLst/>
        </a:prstGeom>
        <a:gradFill rotWithShape="0">
          <a:gsLst>
            <a:gs pos="0">
              <a:schemeClr val="accent2">
                <a:hueOff val="-2310045"/>
                <a:satOff val="-802"/>
                <a:lumOff val="294"/>
                <a:alphaOff val="0"/>
                <a:tint val="94000"/>
                <a:satMod val="103000"/>
                <a:lumMod val="102000"/>
              </a:schemeClr>
            </a:gs>
            <a:gs pos="50000">
              <a:schemeClr val="accent2">
                <a:hueOff val="-2310045"/>
                <a:satOff val="-802"/>
                <a:lumOff val="294"/>
                <a:alphaOff val="0"/>
                <a:shade val="100000"/>
                <a:satMod val="110000"/>
                <a:lumMod val="100000"/>
              </a:schemeClr>
            </a:gs>
            <a:gs pos="100000">
              <a:schemeClr val="accent2">
                <a:hueOff val="-2310045"/>
                <a:satOff val="-802"/>
                <a:lumOff val="294"/>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fi-FI" sz="1900" kern="1200" dirty="0"/>
            <a:t>OPTIMAALINEN VIREYS</a:t>
          </a:r>
        </a:p>
        <a:p>
          <a:pPr marL="0" lvl="0" indent="0" algn="l" defTabSz="844550">
            <a:lnSpc>
              <a:spcPct val="90000"/>
            </a:lnSpc>
            <a:spcBef>
              <a:spcPct val="0"/>
            </a:spcBef>
            <a:spcAft>
              <a:spcPct val="35000"/>
            </a:spcAft>
            <a:buNone/>
          </a:pPr>
          <a:r>
            <a:rPr lang="fi-FI" sz="1900" kern="1200" dirty="0"/>
            <a:t>Turva &gt; sosiaalisen liittymisen toimintajärjestelmä: kiintymys, hoivaaminen, tutkiminen, oppiminen</a:t>
          </a:r>
          <a:endParaRPr lang="en-US" sz="1900" kern="1200" dirty="0"/>
        </a:p>
      </dsp:txBody>
      <dsp:txXfrm>
        <a:off x="147495" y="1426009"/>
        <a:ext cx="5966110" cy="2726456"/>
      </dsp:txXfrm>
    </dsp:sp>
    <dsp:sp modelId="{91BAA199-9348-40DF-A354-DCEDBC615FA0}">
      <dsp:nvSpPr>
        <dsp:cNvPr id="0" name=""/>
        <dsp:cNvSpPr/>
      </dsp:nvSpPr>
      <dsp:spPr>
        <a:xfrm>
          <a:off x="0" y="4354680"/>
          <a:ext cx="6261100" cy="1111500"/>
        </a:xfrm>
        <a:prstGeom prst="roundRect">
          <a:avLst/>
        </a:prstGeom>
        <a:gradFill rotWithShape="0">
          <a:gsLst>
            <a:gs pos="0">
              <a:schemeClr val="accent2">
                <a:hueOff val="-4620091"/>
                <a:satOff val="-1603"/>
                <a:lumOff val="588"/>
                <a:alphaOff val="0"/>
                <a:tint val="94000"/>
                <a:satMod val="103000"/>
                <a:lumMod val="102000"/>
              </a:schemeClr>
            </a:gs>
            <a:gs pos="50000">
              <a:schemeClr val="accent2">
                <a:hueOff val="-4620091"/>
                <a:satOff val="-1603"/>
                <a:lumOff val="588"/>
                <a:alphaOff val="0"/>
                <a:shade val="100000"/>
                <a:satMod val="110000"/>
                <a:lumMod val="100000"/>
              </a:schemeClr>
            </a:gs>
            <a:gs pos="100000">
              <a:schemeClr val="accent2">
                <a:hueOff val="-4620091"/>
                <a:satOff val="-1603"/>
                <a:lumOff val="588"/>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fi-FI" sz="1900" kern="1200" dirty="0"/>
            <a:t>ALIVIREYS</a:t>
          </a:r>
        </a:p>
        <a:p>
          <a:pPr marL="0" lvl="0" indent="0" algn="l" defTabSz="844550">
            <a:lnSpc>
              <a:spcPct val="90000"/>
            </a:lnSpc>
            <a:spcBef>
              <a:spcPct val="0"/>
            </a:spcBef>
            <a:spcAft>
              <a:spcPct val="35000"/>
            </a:spcAft>
            <a:buNone/>
          </a:pPr>
          <a:r>
            <a:rPr lang="fi-FI" sz="1900" kern="1200" dirty="0"/>
            <a:t>Hengenvaara &gt; puolustautumisen toimintajärjestelmä: totaalinen alistuminen</a:t>
          </a:r>
          <a:endParaRPr lang="en-US" sz="1900" kern="1200" dirty="0"/>
        </a:p>
      </dsp:txBody>
      <dsp:txXfrm>
        <a:off x="54259" y="4408939"/>
        <a:ext cx="6152582" cy="100298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624E8D-3380-42C7-9FD3-0BD535DFBDE0}">
      <dsp:nvSpPr>
        <dsp:cNvPr id="0" name=""/>
        <dsp:cNvSpPr/>
      </dsp:nvSpPr>
      <dsp:spPr>
        <a:xfrm>
          <a:off x="3349" y="472526"/>
          <a:ext cx="837210" cy="83721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D2B9665-564F-41B7-A99A-D9685070D97B}">
      <dsp:nvSpPr>
        <dsp:cNvPr id="0" name=""/>
        <dsp:cNvSpPr/>
      </dsp:nvSpPr>
      <dsp:spPr>
        <a:xfrm>
          <a:off x="3349" y="1423851"/>
          <a:ext cx="2392031" cy="5606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fi-FI" sz="1400" kern="1200"/>
            <a:t>Dyadisen tunnesäätelyn tarpeen ilmaiseminen ja tunnistaminen</a:t>
          </a:r>
          <a:endParaRPr lang="en-US" sz="1400" kern="1200"/>
        </a:p>
      </dsp:txBody>
      <dsp:txXfrm>
        <a:off x="3349" y="1423851"/>
        <a:ext cx="2392031" cy="560632"/>
      </dsp:txXfrm>
    </dsp:sp>
    <dsp:sp modelId="{D558D818-DE80-4D11-AB05-9D8B1EBB896D}">
      <dsp:nvSpPr>
        <dsp:cNvPr id="0" name=""/>
        <dsp:cNvSpPr/>
      </dsp:nvSpPr>
      <dsp:spPr>
        <a:xfrm>
          <a:off x="3349" y="2037559"/>
          <a:ext cx="2392031" cy="1088776"/>
        </a:xfrm>
        <a:prstGeom prst="rect">
          <a:avLst/>
        </a:prstGeom>
        <a:noFill/>
        <a:ln>
          <a:noFill/>
        </a:ln>
        <a:effectLst/>
      </dsp:spPr>
      <dsp:style>
        <a:lnRef idx="0">
          <a:scrgbClr r="0" g="0" b="0"/>
        </a:lnRef>
        <a:fillRef idx="0">
          <a:scrgbClr r="0" g="0" b="0"/>
        </a:fillRef>
        <a:effectRef idx="0">
          <a:scrgbClr r="0" g="0" b="0"/>
        </a:effectRef>
        <a:fontRef idx="minor"/>
      </dsp:style>
    </dsp:sp>
    <dsp:sp modelId="{33895F2B-B8CF-41FD-904C-E6C126629281}">
      <dsp:nvSpPr>
        <dsp:cNvPr id="0" name=""/>
        <dsp:cNvSpPr/>
      </dsp:nvSpPr>
      <dsp:spPr>
        <a:xfrm>
          <a:off x="3244095" y="446941"/>
          <a:ext cx="837210" cy="837210"/>
        </a:xfrm>
        <a:prstGeom prst="rect">
          <a:avLst/>
        </a:prstGeom>
        <a:blipFill>
          <a:blip xmlns:r="http://schemas.openxmlformats.org/officeDocument/2006/relationships" r:embed="rId3">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B6133FA-63E7-4293-8601-272CB42A8188}">
      <dsp:nvSpPr>
        <dsp:cNvPr id="0" name=""/>
        <dsp:cNvSpPr/>
      </dsp:nvSpPr>
      <dsp:spPr>
        <a:xfrm>
          <a:off x="2813986" y="1423851"/>
          <a:ext cx="2392031" cy="5606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fi-FI" sz="1400" kern="1200" dirty="0"/>
            <a:t>Taakan jakaminen ja </a:t>
          </a:r>
          <a:r>
            <a:rPr lang="fi-FI" sz="1400" kern="1200" dirty="0" err="1"/>
            <a:t>dyadinen</a:t>
          </a:r>
          <a:r>
            <a:rPr lang="fi-FI" sz="1400" kern="1200" dirty="0"/>
            <a:t> tunnesäätely</a:t>
          </a:r>
          <a:endParaRPr lang="en-US" sz="1400" kern="1200" dirty="0"/>
        </a:p>
      </dsp:txBody>
      <dsp:txXfrm>
        <a:off x="2813986" y="1423851"/>
        <a:ext cx="2392031" cy="560632"/>
      </dsp:txXfrm>
    </dsp:sp>
    <dsp:sp modelId="{AD03A555-B6AD-4BEB-97D2-9CE99E9787B2}">
      <dsp:nvSpPr>
        <dsp:cNvPr id="0" name=""/>
        <dsp:cNvSpPr/>
      </dsp:nvSpPr>
      <dsp:spPr>
        <a:xfrm>
          <a:off x="2813986" y="2037559"/>
          <a:ext cx="2392031" cy="1088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90000"/>
            </a:lnSpc>
            <a:spcBef>
              <a:spcPct val="0"/>
            </a:spcBef>
            <a:spcAft>
              <a:spcPct val="35000"/>
            </a:spcAft>
            <a:buFont typeface="Arial" panose="020B0604020202020204" pitchFamily="34" charset="0"/>
            <a:buNone/>
          </a:pPr>
          <a:r>
            <a:rPr lang="fi-FI" sz="1100" kern="1200" dirty="0"/>
            <a:t>- Toisen tunteiden tunnistaminen</a:t>
          </a:r>
          <a:endParaRPr lang="en-US" sz="1100" kern="1200" dirty="0"/>
        </a:p>
        <a:p>
          <a:pPr marL="0" lvl="0" indent="0" algn="l" defTabSz="488950">
            <a:lnSpc>
              <a:spcPct val="90000"/>
            </a:lnSpc>
            <a:spcBef>
              <a:spcPct val="0"/>
            </a:spcBef>
            <a:spcAft>
              <a:spcPct val="35000"/>
            </a:spcAft>
            <a:buFont typeface="Arial" panose="020B0604020202020204" pitchFamily="34" charset="0"/>
            <a:buNone/>
          </a:pPr>
          <a:r>
            <a:rPr lang="fi-FI" sz="1100" kern="1200" dirty="0"/>
            <a:t>- Tunteiden suora ilmaisu vs. välttäminen</a:t>
          </a:r>
          <a:endParaRPr lang="en-US" sz="1100" kern="1200" dirty="0"/>
        </a:p>
        <a:p>
          <a:pPr marL="0" lvl="0" indent="0" algn="l" defTabSz="488950">
            <a:lnSpc>
              <a:spcPct val="90000"/>
            </a:lnSpc>
            <a:spcBef>
              <a:spcPct val="0"/>
            </a:spcBef>
            <a:spcAft>
              <a:spcPct val="35000"/>
            </a:spcAft>
            <a:buNone/>
          </a:pPr>
          <a:r>
            <a:rPr lang="fi-FI" sz="1100" kern="1200" dirty="0"/>
            <a:t>- Ei-kielellinen vuorovaikutus, läsnäolo ja läheisyys</a:t>
          </a:r>
          <a:endParaRPr lang="en-US" sz="1100" kern="1200" dirty="0"/>
        </a:p>
        <a:p>
          <a:pPr marL="0" lvl="0" indent="0" algn="l" defTabSz="488950">
            <a:lnSpc>
              <a:spcPct val="90000"/>
            </a:lnSpc>
            <a:spcBef>
              <a:spcPct val="0"/>
            </a:spcBef>
            <a:spcAft>
              <a:spcPct val="35000"/>
            </a:spcAft>
            <a:buFont typeface="Arial" panose="020B0604020202020204" pitchFamily="34" charset="0"/>
            <a:buNone/>
          </a:pPr>
          <a:r>
            <a:rPr lang="fi-FI" sz="1100" kern="1200" dirty="0"/>
            <a:t>- Kielellinen vuorovaikutus </a:t>
          </a:r>
          <a:endParaRPr lang="en-US" sz="1100" kern="1200" dirty="0"/>
        </a:p>
      </dsp:txBody>
      <dsp:txXfrm>
        <a:off x="2813986" y="2037559"/>
        <a:ext cx="2392031" cy="1088776"/>
      </dsp:txXfrm>
    </dsp:sp>
    <dsp:sp modelId="{67D73923-C71A-43CF-8D08-B966FDF0C2E6}">
      <dsp:nvSpPr>
        <dsp:cNvPr id="0" name=""/>
        <dsp:cNvSpPr/>
      </dsp:nvSpPr>
      <dsp:spPr>
        <a:xfrm>
          <a:off x="5624623" y="472526"/>
          <a:ext cx="837210" cy="83721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05A3937-CB27-4183-B3B8-EFD2337F7CF4}">
      <dsp:nvSpPr>
        <dsp:cNvPr id="0" name=""/>
        <dsp:cNvSpPr/>
      </dsp:nvSpPr>
      <dsp:spPr>
        <a:xfrm>
          <a:off x="5624623" y="1423851"/>
          <a:ext cx="2392031" cy="5606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fi-FI" sz="1400" kern="1200"/>
            <a:t>Dyadisen tunnesäätelyn merkitys selviytymisen kannalta </a:t>
          </a:r>
          <a:endParaRPr lang="en-US" sz="1400" kern="1200"/>
        </a:p>
      </dsp:txBody>
      <dsp:txXfrm>
        <a:off x="5624623" y="1423851"/>
        <a:ext cx="2392031" cy="560632"/>
      </dsp:txXfrm>
    </dsp:sp>
    <dsp:sp modelId="{693C84C8-3963-479B-AC7D-6684F71515CD}">
      <dsp:nvSpPr>
        <dsp:cNvPr id="0" name=""/>
        <dsp:cNvSpPr/>
      </dsp:nvSpPr>
      <dsp:spPr>
        <a:xfrm>
          <a:off x="5624623" y="2037559"/>
          <a:ext cx="2392031" cy="1088776"/>
        </a:xfrm>
        <a:prstGeom prst="rect">
          <a:avLst/>
        </a:prstGeom>
        <a:noFill/>
        <a:ln>
          <a:noFill/>
        </a:ln>
        <a:effectLst/>
      </dsp:spPr>
      <dsp:style>
        <a:lnRef idx="0">
          <a:scrgbClr r="0" g="0" b="0"/>
        </a:lnRef>
        <a:fillRef idx="0">
          <a:scrgbClr r="0" g="0" b="0"/>
        </a:fillRef>
        <a:effectRef idx="0">
          <a:scrgbClr r="0" g="0" b="0"/>
        </a:effectRef>
        <a:fontRef idx="minor"/>
      </dsp:style>
    </dsp:sp>
    <dsp:sp modelId="{8E44CDD6-CF63-4A58-8F8C-59F6CC8C1491}">
      <dsp:nvSpPr>
        <dsp:cNvPr id="0" name=""/>
        <dsp:cNvSpPr/>
      </dsp:nvSpPr>
      <dsp:spPr>
        <a:xfrm>
          <a:off x="8435259" y="472526"/>
          <a:ext cx="837210" cy="83721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6944510-F9E4-49A2-A0E3-F04A8D827B3D}">
      <dsp:nvSpPr>
        <dsp:cNvPr id="0" name=""/>
        <dsp:cNvSpPr/>
      </dsp:nvSpPr>
      <dsp:spPr>
        <a:xfrm>
          <a:off x="8435259" y="1423851"/>
          <a:ext cx="2392031" cy="5606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fi-FI" sz="1400" kern="1200" dirty="0" err="1"/>
            <a:t>Dyadisen</a:t>
          </a:r>
          <a:r>
            <a:rPr lang="fi-FI" sz="1400" kern="1200" dirty="0"/>
            <a:t> tunnesäätelyn haasteet </a:t>
          </a:r>
          <a:endParaRPr lang="en-US" sz="1400" kern="1200" dirty="0"/>
        </a:p>
      </dsp:txBody>
      <dsp:txXfrm>
        <a:off x="8435259" y="1423851"/>
        <a:ext cx="2392031" cy="560632"/>
      </dsp:txXfrm>
    </dsp:sp>
    <dsp:sp modelId="{1BBB4BF3-C542-4FED-9DAD-8A99584BA9D4}">
      <dsp:nvSpPr>
        <dsp:cNvPr id="0" name=""/>
        <dsp:cNvSpPr/>
      </dsp:nvSpPr>
      <dsp:spPr>
        <a:xfrm>
          <a:off x="8435259" y="2037559"/>
          <a:ext cx="2392031" cy="1088776"/>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8A4861-5537-4394-BE35-28EF44B63BF3}" type="datetimeFigureOut">
              <a:rPr lang="fi-FI" smtClean="0"/>
              <a:t>29.11.2024</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E49C65-1EE4-4DA3-94A5-804B4D4D8A24}" type="slidenum">
              <a:rPr lang="fi-FI" smtClean="0"/>
              <a:t>‹#›</a:t>
            </a:fld>
            <a:endParaRPr lang="fi-FI"/>
          </a:p>
        </p:txBody>
      </p:sp>
    </p:spTree>
    <p:extLst>
      <p:ext uri="{BB962C8B-B14F-4D97-AF65-F5344CB8AC3E}">
        <p14:creationId xmlns:p14="http://schemas.microsoft.com/office/powerpoint/2010/main" val="16446458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indent="-171450">
              <a:buFont typeface="Arial" panose="020B0604020202020204" pitchFamily="34" charset="0"/>
              <a:buChar char="•"/>
            </a:pPr>
            <a:r>
              <a:rPr lang="fi-FI" sz="2800" dirty="0"/>
              <a:t>perheiden haavoittuvuus + voima &gt; molemmat on tärkeää tunnistaa tukemisessa ja kohtaamisessa</a:t>
            </a:r>
          </a:p>
        </p:txBody>
      </p:sp>
      <p:sp>
        <p:nvSpPr>
          <p:cNvPr id="4" name="Dian numeron paikkamerkki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ED69279-C8CD-4BCA-9A2A-754EF37CCA30}"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80111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indent="-171450">
              <a:buFont typeface="Arial" panose="020B0604020202020204" pitchFamily="34" charset="0"/>
              <a:buChar char="•"/>
            </a:pPr>
            <a:r>
              <a:rPr lang="fi-FI" dirty="0"/>
              <a:t>Olen nähnyt työssäni paljon muiden ammattilaisten hyviä kohtaamisia: silmissäni kovan luokan ammattilaiset ovat niitä, jotka joutuvat työssään kertomaan huonoja uutisia perheille ilman vuorovaikutuskoulutuksia ja tekevät sen hyvin.</a:t>
            </a:r>
          </a:p>
          <a:p>
            <a:pPr marL="0" indent="0">
              <a:buFont typeface="Arial" panose="020B0604020202020204" pitchFamily="34" charset="0"/>
              <a:buNone/>
            </a:pPr>
            <a:endParaRPr lang="fi-FI" dirty="0"/>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4A334E-0592-4BEA-82B5-05D9B0D455E9}"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27335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indent="-171450">
              <a:buFont typeface="Arial" panose="020B0604020202020204" pitchFamily="34" charset="0"/>
              <a:buChar char="•"/>
            </a:pPr>
            <a:r>
              <a:rPr lang="fi-FI" dirty="0"/>
              <a:t>1: Fysiologinen kuormitus kipua ja kärsimystä kohti menemisestä &gt; liikunta</a:t>
            </a:r>
          </a:p>
          <a:p>
            <a:pPr marL="171450" indent="-171450">
              <a:buFont typeface="Arial" panose="020B0604020202020204" pitchFamily="34" charset="0"/>
              <a:buChar char="•"/>
            </a:pPr>
            <a:r>
              <a:rPr lang="fi-FI" dirty="0"/>
              <a:t>2: Rauhallisena pysyminen, turvan ja rauhan mallintaminen, reaktioiden vastaanottaminen</a:t>
            </a:r>
          </a:p>
          <a:p>
            <a:pPr marL="171450" indent="-171450">
              <a:buFont typeface="Arial" panose="020B0604020202020204" pitchFamily="34" charset="0"/>
              <a:buChar char="•"/>
            </a:pPr>
            <a:r>
              <a:rPr lang="fi-FI" dirty="0"/>
              <a:t>5: </a:t>
            </a:r>
            <a:r>
              <a:rPr lang="fi-FI" sz="2600" b="0" i="0" u="none" strike="noStrike" dirty="0">
                <a:solidFill>
                  <a:srgbClr val="000000"/>
                </a:solidFill>
                <a:effectLst/>
                <a:latin typeface="Corbel" panose="020B0503020204020204" pitchFamily="34" charset="0"/>
              </a:rPr>
              <a:t>Jarrutetaan puolustautumisen aktivoitumista hoito- ja tutkimustilanteissa; </a:t>
            </a:r>
            <a:r>
              <a:rPr lang="fi-FI" sz="2400" b="0" i="0" u="none" strike="noStrike" dirty="0">
                <a:solidFill>
                  <a:srgbClr val="000000"/>
                </a:solidFill>
                <a:effectLst/>
                <a:latin typeface="Corbel" panose="020B0503020204020204" pitchFamily="34" charset="0"/>
              </a:rPr>
              <a:t>aktivoidaan uteliaisuutta, leikkisyyttä, hallinnan tunnetta</a:t>
            </a:r>
            <a:endParaRPr lang="fi-FI" sz="2040" b="0" i="0" u="none" strike="noStrike" dirty="0">
              <a:solidFill>
                <a:srgbClr val="7FD13B"/>
              </a:solidFill>
              <a:effectLst/>
              <a:latin typeface="Noto Sans Symbols"/>
            </a:endParaRPr>
          </a:p>
          <a:p>
            <a:pPr marL="0" indent="0">
              <a:buFont typeface="Arial" panose="020B0604020202020204" pitchFamily="34" charset="0"/>
              <a:buNone/>
            </a:pPr>
            <a:endParaRPr lang="fi-FI" sz="2040" b="0" i="0" u="none" strike="noStrike" dirty="0">
              <a:solidFill>
                <a:srgbClr val="7FD13B"/>
              </a:solidFill>
              <a:effectLst/>
              <a:latin typeface="Noto Sans Symbols"/>
            </a:endParaRPr>
          </a:p>
        </p:txBody>
      </p:sp>
      <p:sp>
        <p:nvSpPr>
          <p:cNvPr id="4" name="Dian numeron paikkamerkki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EF8A168-13AB-4967-86AF-3E5C7A4B4131}"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91594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indent="-171450">
              <a:buFont typeface="Arial" panose="020B0604020202020204" pitchFamily="34" charset="0"/>
              <a:buChar char="•"/>
            </a:pPr>
            <a:r>
              <a:rPr lang="fi-FI" sz="1200" dirty="0"/>
              <a:t>Traumaperäisen stressireaktion rauhoittamiseen ei riitä, että mielessään tietää olevansa turvassa, vaan ihmisen täytyy kokea kehollisesti olevansa turvassa.</a:t>
            </a:r>
          </a:p>
          <a:p>
            <a:pPr marL="171450" indent="-171450">
              <a:buFont typeface="Arial" panose="020B0604020202020204" pitchFamily="34" charset="0"/>
              <a:buChar char="•"/>
            </a:pPr>
            <a:r>
              <a:rPr lang="fi-FI" sz="1200" dirty="0"/>
              <a:t>Kohtaamisissa on tärkeää säädellä autonomisen hermoston vireystilaa siedettävämmäksi ja siten vahvistaa kokemusta omasta kehosta turvallisena paikkana.</a:t>
            </a:r>
          </a:p>
          <a:p>
            <a:pPr marL="171450" indent="-171450">
              <a:buFont typeface="Arial" panose="020B0604020202020204" pitchFamily="34" charset="0"/>
              <a:buChar char="•"/>
            </a:pPr>
            <a:r>
              <a:rPr lang="en-US" sz="1200" baseline="0" dirty="0"/>
              <a:t>Ihminen </a:t>
            </a:r>
            <a:r>
              <a:rPr lang="en-US" sz="1200" baseline="0" dirty="0" err="1"/>
              <a:t>arvioi</a:t>
            </a:r>
            <a:r>
              <a:rPr lang="en-US" sz="1200" baseline="0" dirty="0"/>
              <a:t> </a:t>
            </a:r>
            <a:r>
              <a:rPr lang="en-US" sz="1200" baseline="0" dirty="0" err="1"/>
              <a:t>kriisitilanteessa</a:t>
            </a:r>
            <a:r>
              <a:rPr lang="en-US" sz="1200" baseline="0" dirty="0"/>
              <a:t> </a:t>
            </a:r>
            <a:r>
              <a:rPr lang="en-US" sz="1200" baseline="0" dirty="0" err="1"/>
              <a:t>läheisen</a:t>
            </a:r>
            <a:r>
              <a:rPr lang="en-US" sz="1200" baseline="0" dirty="0"/>
              <a:t> </a:t>
            </a:r>
            <a:r>
              <a:rPr lang="en-US" sz="1200" baseline="0" dirty="0" err="1"/>
              <a:t>suhteen</a:t>
            </a:r>
            <a:r>
              <a:rPr lang="en-US" sz="1200" baseline="0" dirty="0"/>
              <a:t> </a:t>
            </a:r>
            <a:r>
              <a:rPr lang="en-US" sz="1200" baseline="0" dirty="0" err="1"/>
              <a:t>omaksi</a:t>
            </a:r>
            <a:r>
              <a:rPr lang="en-US" sz="1200" baseline="0" dirty="0"/>
              <a:t> </a:t>
            </a:r>
            <a:r>
              <a:rPr lang="en-US" sz="1200" baseline="0" dirty="0" err="1"/>
              <a:t>voimavarakseen</a:t>
            </a:r>
            <a:r>
              <a:rPr lang="en-US" sz="1200" baseline="0" dirty="0"/>
              <a:t> ja </a:t>
            </a:r>
            <a:r>
              <a:rPr lang="en-US" sz="1200" baseline="0" dirty="0" err="1"/>
              <a:t>säästää</a:t>
            </a:r>
            <a:r>
              <a:rPr lang="en-US" sz="1200" baseline="0" dirty="0"/>
              <a:t> </a:t>
            </a:r>
            <a:r>
              <a:rPr lang="en-US" sz="1200" baseline="0" dirty="0" err="1"/>
              <a:t>omia</a:t>
            </a:r>
            <a:r>
              <a:rPr lang="en-US" sz="1200" baseline="0" dirty="0"/>
              <a:t> </a:t>
            </a:r>
            <a:r>
              <a:rPr lang="en-US" sz="1200" baseline="0" dirty="0" err="1"/>
              <a:t>resurssejaan</a:t>
            </a:r>
            <a:r>
              <a:rPr lang="en-US" sz="1200" baseline="0" dirty="0"/>
              <a:t>, </a:t>
            </a:r>
            <a:r>
              <a:rPr lang="en-US" sz="1200" baseline="0" dirty="0" err="1"/>
              <a:t>mikä</a:t>
            </a:r>
            <a:r>
              <a:rPr lang="en-US" sz="1200" baseline="0" dirty="0"/>
              <a:t> </a:t>
            </a:r>
            <a:r>
              <a:rPr lang="en-US" sz="1200" baseline="0" dirty="0" err="1"/>
              <a:t>näkyy</a:t>
            </a:r>
            <a:r>
              <a:rPr lang="en-US" sz="1200" baseline="0" dirty="0"/>
              <a:t> mm. </a:t>
            </a:r>
            <a:r>
              <a:rPr lang="en-US" sz="1200" baseline="0" dirty="0" err="1"/>
              <a:t>aineenvaihdunnassa</a:t>
            </a:r>
            <a:r>
              <a:rPr lang="en-US" sz="1200" baseline="0" dirty="0"/>
              <a:t>.</a:t>
            </a:r>
            <a:endParaRPr lang="fi-FI" dirty="0"/>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4A334E-0592-4BEA-82B5-05D9B0D455E9}"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50787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rPr>
              <a:t>syyllisyyden lievittäminen ja tuen tarjoaminen aktiivisesti erityisesti niille vanhemmille, joilla on tai joilla epäillään olevan osuus onnettomuudessa!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rPr>
              <a:t>lapsen kuolemaan liittyvä syyllisyys (helpotus)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rPr>
              <a:t>lapsetkin kantavat syyllisyyttä: esim. ”kaakaomyrkytys”</a:t>
            </a:r>
          </a:p>
          <a:p>
            <a:pPr marL="171450" indent="-171450">
              <a:buFont typeface="Arial" panose="020B0604020202020204" pitchFamily="34" charset="0"/>
              <a:buChar char="•"/>
            </a:pPr>
            <a:r>
              <a:rPr lang="fi-FI" baseline="0" dirty="0"/>
              <a:t>syyllisyys korostuu perinnöllisissä sairauksissa</a:t>
            </a:r>
            <a:endParaRPr lang="fi-FI" dirty="0"/>
          </a:p>
        </p:txBody>
      </p:sp>
      <p:sp>
        <p:nvSpPr>
          <p:cNvPr id="4" name="Dian numeron paikkamerkki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2D9706D-C164-4B13-B84E-75A2800D8CFD}"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88337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lvl="0" indent="-171450">
              <a:spcBef>
                <a:spcPts val="0"/>
              </a:spcBef>
              <a:buFont typeface="Arial" panose="020B0604020202020204" pitchFamily="34" charset="0"/>
              <a:buChar char="•"/>
            </a:pPr>
            <a:r>
              <a:rPr lang="fi-FI" dirty="0"/>
              <a:t>4: tuplasti</a:t>
            </a:r>
            <a:r>
              <a:rPr lang="fi-FI" baseline="0" dirty="0"/>
              <a:t> traumatisoivaa kohdata vakava sairaus yksin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200" dirty="0">
                <a:solidFill>
                  <a:prstClr val="black">
                    <a:lumMod val="75000"/>
                    <a:lumOff val="25000"/>
                  </a:prstClr>
                </a:solidFill>
              </a:rPr>
              <a:t>Parisuhdevaikutukset vaihtelevat huomattavasti; osa vanhemmista kärsii lapsen sairastuttua parisuhdeongelmista, mutta osa vanhemmista kokee yhdessä kohdattujen vastoinkäymisten vahvistavan parisuhdettaan.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200" dirty="0">
                <a:solidFill>
                  <a:schemeClr val="tx1"/>
                </a:solidFill>
              </a:rPr>
              <a:t>On tärkeää kehittää ja tutkia vanhempia tukevia parisuhdeinterventioita,</a:t>
            </a:r>
            <a:r>
              <a:rPr lang="fi-FI" sz="1200" baseline="0" dirty="0">
                <a:solidFill>
                  <a:schemeClr val="tx1"/>
                </a:solidFill>
              </a:rPr>
              <a:t> mutta i</a:t>
            </a:r>
            <a:r>
              <a:rPr lang="fi-FI" dirty="0"/>
              <a:t>nterventioiden kehittäminen ja oikean</a:t>
            </a:r>
            <a:r>
              <a:rPr lang="fi-FI" baseline="0" dirty="0"/>
              <a:t> aikaikkunan löytäminen on haastavaa.</a:t>
            </a:r>
            <a:endParaRPr lang="fi-FI" sz="1200" dirty="0">
              <a:solidFill>
                <a:schemeClr val="tx1"/>
              </a:solidFill>
            </a:endParaRPr>
          </a:p>
          <a:p>
            <a:pPr marL="171450" lvl="0" indent="-171450">
              <a:spcBef>
                <a:spcPts val="0"/>
              </a:spcBef>
              <a:buFont typeface="Arial" panose="020B0604020202020204" pitchFamily="34" charset="0"/>
              <a:buChar char="•"/>
            </a:pPr>
            <a:endParaRPr lang="fi-FI" sz="1200" dirty="0">
              <a:solidFill>
                <a:schemeClr val="tx1"/>
              </a:solidFill>
            </a:endParaRPr>
          </a:p>
          <a:p>
            <a:endParaRPr lang="fi-FI" dirty="0"/>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4859FA-5DBC-46F2-A5B8-770747210523}"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15621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dirty="0"/>
              <a:t>Haastattelututkimus: Tutkittiin vanhempien kokemuksia </a:t>
            </a:r>
            <a:r>
              <a:rPr lang="fi-FI" dirty="0" err="1"/>
              <a:t>dyadisesta</a:t>
            </a:r>
            <a:r>
              <a:rPr lang="fi-FI" dirty="0"/>
              <a:t> tunnesäätelystä, sen merkityksestä vanhempien henkilökohtaisen selviytymisen kannalta ja siinä koetuista haasteista.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dirty="0"/>
              <a:t>Tutkittavat: 32 vanhempaa, joiden alle kouluikäinen lapsi oli sairaalahoidossa henkeä uhkaavan sairauden tai tilan vuoksi.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dirty="0">
                <a:effectLst/>
                <a:ea typeface="Calibri" panose="020F0502020204030204" pitchFamily="34" charset="0"/>
                <a:cs typeface="Open Sans" panose="020B0606030504020204" pitchFamily="34" charset="0"/>
              </a:rPr>
              <a:t>Puolistrukturoidut, videoidut haastattelut analysoitiin tulkitsevalla fenomenologisella analyysillä (IPA). </a:t>
            </a:r>
            <a:endParaRPr lang="fi-FI"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dirty="0"/>
              <a:t>Vanhemmat säätelivät lapsen sairauden herättämiä tunteitaan </a:t>
            </a:r>
            <a:r>
              <a:rPr lang="fi-FI" dirty="0" err="1"/>
              <a:t>dyadisesti</a:t>
            </a:r>
            <a:r>
              <a:rPr lang="fi-FI" dirty="0"/>
              <a:t> ja se oli tärkeää heidän henkilökohtaisen selviytymisensä kannalta.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dirty="0"/>
              <a:t>Yhteissäätely oli sanallista keskustelua kasvotusten, puhelimessa ja tekstiviesteillä, sekä fyysistä läheisyyttä, läsnäoloa, kosketusta, kuuntelua, katseita ja tilanteiden kohtaamista yhdessä. Itse asiassa sanattomat säätelyn muodot korostuivat voimakkaasti, mikä onkin ymmärrettävää mieltä ja kehoa kuohuttavassa kriisitilanteessa.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i-FI" sz="1200" dirty="0">
              <a:solidFill>
                <a:srgbClr val="000000"/>
              </a:solidFill>
              <a:effectLst/>
              <a:ea typeface="Calibri" panose="020F0502020204030204" pitchFamily="34" charset="0"/>
              <a:cs typeface="Open Sans" panose="020B0606030504020204" pitchFamily="34" charset="0"/>
            </a:endParaRPr>
          </a:p>
        </p:txBody>
      </p:sp>
      <p:sp>
        <p:nvSpPr>
          <p:cNvPr id="4" name="Dian numeron paikkamerkki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F4BD4A1-6E88-488A-BF86-7884E62BDCBE}"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25134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dirty="0"/>
              <a:t>2: syyllisyyden säätely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dirty="0"/>
              <a:t>3: Vanhemmat tukivat toistensa tunnesäätelyä vaimentamalla negatiivisia tunteita, mutta myös vahvistamalla käsitystä yhteisestä selviytymisestä. </a:t>
            </a:r>
            <a:r>
              <a:rPr lang="en-US" sz="1200" dirty="0" err="1"/>
              <a:t>Kumppanin</a:t>
            </a:r>
            <a:r>
              <a:rPr lang="en-US" sz="1200" dirty="0"/>
              <a:t> </a:t>
            </a:r>
            <a:r>
              <a:rPr lang="en-US" sz="1200" dirty="0" err="1"/>
              <a:t>positiivisuus</a:t>
            </a:r>
            <a:r>
              <a:rPr lang="en-US" sz="1200" dirty="0"/>
              <a:t> </a:t>
            </a:r>
            <a:r>
              <a:rPr lang="en-US" sz="1200" dirty="0" err="1"/>
              <a:t>koettiin</a:t>
            </a:r>
            <a:r>
              <a:rPr lang="en-US" sz="1200" dirty="0"/>
              <a:t> </a:t>
            </a:r>
            <a:r>
              <a:rPr lang="en-US" sz="1200" dirty="0" err="1"/>
              <a:t>omana</a:t>
            </a:r>
            <a:r>
              <a:rPr lang="en-US" sz="1200" dirty="0"/>
              <a:t> </a:t>
            </a:r>
            <a:r>
              <a:rPr lang="en-US" sz="1200" dirty="0" err="1"/>
              <a:t>voimavarana</a:t>
            </a:r>
            <a:r>
              <a:rPr lang="en-US" sz="1200" dirty="0"/>
              <a:t>,</a:t>
            </a:r>
            <a:r>
              <a:rPr lang="en-US" sz="1200" baseline="0" dirty="0"/>
              <a:t> </a:t>
            </a:r>
            <a:r>
              <a:rPr lang="en-US" sz="1200" baseline="0" dirty="0" err="1"/>
              <a:t>joka</a:t>
            </a:r>
            <a:r>
              <a:rPr lang="en-US" sz="1200" baseline="0" dirty="0"/>
              <a:t> </a:t>
            </a:r>
            <a:r>
              <a:rPr lang="en-US" sz="1200" baseline="0" dirty="0" err="1"/>
              <a:t>auttoi</a:t>
            </a:r>
            <a:r>
              <a:rPr lang="en-US" sz="1200" baseline="0" dirty="0"/>
              <a:t> </a:t>
            </a:r>
            <a:r>
              <a:rPr lang="en-US" sz="1200" baseline="0" dirty="0" err="1"/>
              <a:t>hallitsemaan</a:t>
            </a:r>
            <a:r>
              <a:rPr lang="en-US" sz="1200" baseline="0" dirty="0"/>
              <a:t> </a:t>
            </a:r>
            <a:r>
              <a:rPr lang="en-US" sz="1200" baseline="0" dirty="0" err="1"/>
              <a:t>erityisesti</a:t>
            </a:r>
            <a:r>
              <a:rPr lang="en-US" sz="1200" baseline="0" dirty="0"/>
              <a:t> </a:t>
            </a:r>
            <a:r>
              <a:rPr lang="en-US" sz="1200" baseline="0" dirty="0" err="1"/>
              <a:t>pelkoa</a:t>
            </a:r>
            <a:r>
              <a:rPr lang="en-US" sz="1200" baseline="0" dirty="0"/>
              <a:t> &gt; social baseline theory: </a:t>
            </a:r>
            <a:r>
              <a:rPr lang="en-US" sz="1200" baseline="0" dirty="0" err="1"/>
              <a:t>ihminen</a:t>
            </a:r>
            <a:r>
              <a:rPr lang="en-US" sz="1200" baseline="0" dirty="0"/>
              <a:t> </a:t>
            </a:r>
            <a:r>
              <a:rPr lang="en-US" sz="1200" baseline="0" dirty="0" err="1"/>
              <a:t>arvioi</a:t>
            </a:r>
            <a:r>
              <a:rPr lang="en-US" sz="1200" baseline="0" dirty="0"/>
              <a:t> </a:t>
            </a:r>
            <a:r>
              <a:rPr lang="en-US" sz="1200" baseline="0" dirty="0" err="1"/>
              <a:t>läheisen</a:t>
            </a:r>
            <a:r>
              <a:rPr lang="en-US" sz="1200" baseline="0" dirty="0"/>
              <a:t> </a:t>
            </a:r>
            <a:r>
              <a:rPr lang="en-US" sz="1200" baseline="0" dirty="0" err="1"/>
              <a:t>suhteen</a:t>
            </a:r>
            <a:r>
              <a:rPr lang="en-US" sz="1200" baseline="0" dirty="0"/>
              <a:t> </a:t>
            </a:r>
            <a:r>
              <a:rPr lang="en-US" sz="1200" baseline="0" dirty="0" err="1"/>
              <a:t>omaksi</a:t>
            </a:r>
            <a:r>
              <a:rPr lang="en-US" sz="1200" baseline="0" dirty="0"/>
              <a:t> </a:t>
            </a:r>
            <a:r>
              <a:rPr lang="en-US" sz="1200" baseline="0" dirty="0" err="1"/>
              <a:t>voimavarakseen</a:t>
            </a:r>
            <a:r>
              <a:rPr lang="en-US" sz="1200" baseline="0" dirty="0"/>
              <a:t> ja </a:t>
            </a:r>
            <a:r>
              <a:rPr lang="en-US" sz="1200" baseline="0" dirty="0" err="1"/>
              <a:t>säästää</a:t>
            </a:r>
            <a:r>
              <a:rPr lang="en-US" sz="1200" baseline="0" dirty="0"/>
              <a:t> </a:t>
            </a:r>
            <a:r>
              <a:rPr lang="en-US" sz="1200" baseline="0" dirty="0" err="1"/>
              <a:t>omia</a:t>
            </a:r>
            <a:r>
              <a:rPr lang="en-US" sz="1200" baseline="0" dirty="0"/>
              <a:t> </a:t>
            </a:r>
            <a:r>
              <a:rPr lang="en-US" sz="1200" baseline="0" dirty="0" err="1"/>
              <a:t>resurssejaan</a:t>
            </a:r>
            <a:r>
              <a:rPr lang="en-US" sz="1200" baseline="0" dirty="0"/>
              <a:t>, </a:t>
            </a:r>
            <a:r>
              <a:rPr lang="en-US" sz="1200" baseline="0" dirty="0" err="1"/>
              <a:t>mikä</a:t>
            </a:r>
            <a:r>
              <a:rPr lang="en-US" sz="1200" baseline="0" dirty="0"/>
              <a:t> </a:t>
            </a:r>
            <a:r>
              <a:rPr lang="en-US" sz="1200" baseline="0" dirty="0" err="1"/>
              <a:t>näkyy</a:t>
            </a:r>
            <a:r>
              <a:rPr lang="en-US" sz="1200" baseline="0" dirty="0"/>
              <a:t> mm. </a:t>
            </a:r>
            <a:r>
              <a:rPr lang="en-US" sz="1200" baseline="0" dirty="0" err="1"/>
              <a:t>aineenvaihdunnassa</a:t>
            </a:r>
            <a:endParaRPr lang="en-US" sz="1200" baseline="0" dirty="0"/>
          </a:p>
        </p:txBody>
      </p:sp>
      <p:sp>
        <p:nvSpPr>
          <p:cNvPr id="4" name="Dian numeron paikkamerkki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C0C834-6A45-4F3B-91B1-14C3B76D649A}"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5780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indent="-171450">
              <a:buFont typeface="Arial" panose="020B0604020202020204" pitchFamily="34" charset="0"/>
              <a:buChar char="•"/>
            </a:pPr>
            <a:r>
              <a:rPr lang="fi-FI" dirty="0"/>
              <a:t>3: Vanhemmat kokivat omien pelkojensa hellittävän samalla kun rauhoittelivat toista.</a:t>
            </a:r>
          </a:p>
          <a:p>
            <a:pPr marL="171450" indent="-171450">
              <a:buFont typeface="Arial" panose="020B0604020202020204" pitchFamily="34" charset="0"/>
              <a:buChar char="•"/>
            </a:pPr>
            <a:endParaRPr lang="fi-FI" dirty="0"/>
          </a:p>
        </p:txBody>
      </p:sp>
      <p:sp>
        <p:nvSpPr>
          <p:cNvPr id="4" name="Dian numeron paikkamerkki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C0C834-6A45-4F3B-91B1-14C3B76D649A}"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28296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200" dirty="0">
              <a:solidFill>
                <a:srgbClr val="000000"/>
              </a:solidFill>
              <a:effectLst/>
              <a:ea typeface="Calibri" panose="020F0502020204030204" pitchFamily="34" charset="0"/>
              <a:cs typeface="Open Sans" panose="020B0606030504020204" pitchFamily="34" charset="0"/>
            </a:endParaRPr>
          </a:p>
          <a:p>
            <a:endParaRPr lang="fi-FI" dirty="0"/>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039704-2C76-40A1-A6CD-57F9AC2C034D}"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37824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indent="-171450">
              <a:buFont typeface="Arial" panose="020B0604020202020204" pitchFamily="34" charset="0"/>
              <a:buChar char="•"/>
            </a:pPr>
            <a:r>
              <a:rPr lang="en-US" dirty="0" err="1"/>
              <a:t>Länsimaissa</a:t>
            </a:r>
            <a:r>
              <a:rPr lang="en-US" baseline="0" dirty="0"/>
              <a:t> </a:t>
            </a:r>
            <a:r>
              <a:rPr lang="en-US" baseline="0" dirty="0" err="1"/>
              <a:t>ajatellaan</a:t>
            </a:r>
            <a:r>
              <a:rPr lang="en-US" baseline="0" dirty="0"/>
              <a:t> </a:t>
            </a:r>
            <a:r>
              <a:rPr lang="en-US" baseline="0" dirty="0" err="1"/>
              <a:t>yleisesti</a:t>
            </a:r>
            <a:r>
              <a:rPr lang="en-US" baseline="0" dirty="0"/>
              <a:t>, </a:t>
            </a:r>
            <a:r>
              <a:rPr lang="en-US" baseline="0" dirty="0" err="1"/>
              <a:t>että</a:t>
            </a:r>
            <a:r>
              <a:rPr lang="en-US" baseline="0" dirty="0"/>
              <a:t> </a:t>
            </a:r>
            <a:r>
              <a:rPr lang="en-US" baseline="0" dirty="0" err="1"/>
              <a:t>lapsen</a:t>
            </a:r>
            <a:r>
              <a:rPr lang="en-US" baseline="0" dirty="0"/>
              <a:t> </a:t>
            </a:r>
            <a:r>
              <a:rPr lang="en-US" baseline="0" dirty="0" err="1"/>
              <a:t>sairastuessa</a:t>
            </a:r>
            <a:r>
              <a:rPr lang="en-US" baseline="0" dirty="0"/>
              <a:t> </a:t>
            </a:r>
            <a:r>
              <a:rPr lang="en-US" baseline="0" dirty="0" err="1"/>
              <a:t>vanhempien</a:t>
            </a:r>
            <a:r>
              <a:rPr lang="en-US" baseline="0" dirty="0"/>
              <a:t> </a:t>
            </a:r>
            <a:r>
              <a:rPr lang="en-US" baseline="0" dirty="0" err="1"/>
              <a:t>puhuminen</a:t>
            </a:r>
            <a:r>
              <a:rPr lang="en-US" baseline="0" dirty="0"/>
              <a:t> </a:t>
            </a:r>
            <a:r>
              <a:rPr lang="en-US" baseline="0" dirty="0" err="1"/>
              <a:t>tunteistaan</a:t>
            </a:r>
            <a:r>
              <a:rPr lang="en-US" baseline="0" dirty="0"/>
              <a:t> </a:t>
            </a:r>
            <a:r>
              <a:rPr lang="en-US" baseline="0" dirty="0" err="1"/>
              <a:t>keskenään</a:t>
            </a:r>
            <a:r>
              <a:rPr lang="en-US" baseline="0" dirty="0"/>
              <a:t> on </a:t>
            </a:r>
            <a:r>
              <a:rPr lang="en-US" baseline="0" dirty="0" err="1"/>
              <a:t>tärkeää</a:t>
            </a:r>
            <a:r>
              <a:rPr lang="en-US" baseline="0" dirty="0"/>
              <a:t> </a:t>
            </a:r>
            <a:r>
              <a:rPr lang="en-US" baseline="0" dirty="0" err="1"/>
              <a:t>selviytymisen</a:t>
            </a:r>
            <a:r>
              <a:rPr lang="en-US" baseline="0" dirty="0"/>
              <a:t> </a:t>
            </a:r>
            <a:r>
              <a:rPr lang="en-US" baseline="0" dirty="0" err="1"/>
              <a:t>kannalta</a:t>
            </a:r>
            <a:r>
              <a:rPr lang="en-US" baseline="0" dirty="0"/>
              <a:t>.</a:t>
            </a:r>
          </a:p>
          <a:p>
            <a:pPr marL="171450" indent="-171450">
              <a:buFont typeface="Arial" panose="020B0604020202020204" pitchFamily="34" charset="0"/>
              <a:buChar char="•"/>
            </a:pPr>
            <a:r>
              <a:rPr lang="en-US" baseline="0" dirty="0" err="1"/>
              <a:t>Kuitenkin</a:t>
            </a:r>
            <a:r>
              <a:rPr lang="en-US" baseline="0" dirty="0"/>
              <a:t> </a:t>
            </a:r>
            <a:r>
              <a:rPr lang="en-US" baseline="0" dirty="0" err="1"/>
              <a:t>vakavasti</a:t>
            </a:r>
            <a:r>
              <a:rPr lang="en-US" baseline="0" dirty="0"/>
              <a:t> </a:t>
            </a:r>
            <a:r>
              <a:rPr lang="en-US" baseline="0" dirty="0" err="1"/>
              <a:t>lasten</a:t>
            </a:r>
            <a:r>
              <a:rPr lang="en-US" baseline="0" dirty="0"/>
              <a:t> </a:t>
            </a:r>
            <a:r>
              <a:rPr lang="en-US" baseline="0" dirty="0" err="1"/>
              <a:t>kohdalla</a:t>
            </a:r>
            <a:r>
              <a:rPr lang="en-US" baseline="0" dirty="0"/>
              <a:t> </a:t>
            </a:r>
            <a:r>
              <a:rPr lang="en-US" baseline="0" dirty="0" err="1"/>
              <a:t>tämä</a:t>
            </a:r>
            <a:r>
              <a:rPr lang="en-US" baseline="0" dirty="0"/>
              <a:t> on </a:t>
            </a:r>
            <a:r>
              <a:rPr lang="en-US" baseline="0" dirty="0" err="1"/>
              <a:t>haastavaa</a:t>
            </a:r>
            <a:r>
              <a:rPr lang="en-US" baseline="0" dirty="0"/>
              <a:t>.</a:t>
            </a:r>
          </a:p>
          <a:p>
            <a:pPr marL="171450" indent="-171450">
              <a:buFont typeface="Arial" panose="020B0604020202020204" pitchFamily="34" charset="0"/>
              <a:buChar char="•"/>
            </a:pPr>
            <a:r>
              <a:rPr kumimoji="0" lang="en-US" sz="1400" b="0" i="0" u="none" strike="noStrike" kern="1200" cap="none" spc="0" normalizeH="0" baseline="0" noProof="0" dirty="0" err="1">
                <a:ln>
                  <a:noFill/>
                </a:ln>
                <a:solidFill>
                  <a:prstClr val="black">
                    <a:lumMod val="75000"/>
                    <a:lumOff val="25000"/>
                  </a:prstClr>
                </a:solidFill>
                <a:effectLst/>
                <a:uLnTx/>
                <a:uFillTx/>
                <a:latin typeface="Century Gothic" panose="020B0502020202020204"/>
                <a:ea typeface="+mn-ea"/>
                <a:cs typeface="+mn-cs"/>
              </a:rPr>
              <a:t>Tulisi</a:t>
            </a:r>
            <a:r>
              <a:rPr kumimoji="0" lang="en-US" sz="14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 </a:t>
            </a:r>
            <a:r>
              <a:rPr kumimoji="0" lang="en-US" sz="1400" b="0" i="0" u="none" strike="noStrike" kern="1200" cap="none" spc="0" normalizeH="0" baseline="0" noProof="0" dirty="0" err="1">
                <a:ln>
                  <a:noFill/>
                </a:ln>
                <a:solidFill>
                  <a:prstClr val="black">
                    <a:lumMod val="75000"/>
                    <a:lumOff val="25000"/>
                  </a:prstClr>
                </a:solidFill>
                <a:effectLst/>
                <a:uLnTx/>
                <a:uFillTx/>
                <a:latin typeface="Century Gothic" panose="020B0502020202020204"/>
                <a:ea typeface="+mn-ea"/>
                <a:cs typeface="+mn-cs"/>
              </a:rPr>
              <a:t>ymmärtää</a:t>
            </a:r>
            <a:r>
              <a:rPr kumimoji="0" lang="en-US" sz="14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 ja </a:t>
            </a:r>
            <a:r>
              <a:rPr kumimoji="0" lang="en-US" sz="1400" b="0" i="0" u="none" strike="noStrike" kern="1200" cap="none" spc="0" normalizeH="0" baseline="0" noProof="0" dirty="0" err="1">
                <a:ln>
                  <a:noFill/>
                </a:ln>
                <a:solidFill>
                  <a:prstClr val="black">
                    <a:lumMod val="75000"/>
                    <a:lumOff val="25000"/>
                  </a:prstClr>
                </a:solidFill>
                <a:effectLst/>
                <a:uLnTx/>
                <a:uFillTx/>
                <a:latin typeface="Century Gothic" panose="020B0502020202020204"/>
                <a:ea typeface="+mn-ea"/>
                <a:cs typeface="+mn-cs"/>
              </a:rPr>
              <a:t>arvostaa</a:t>
            </a:r>
            <a:r>
              <a:rPr kumimoji="0" lang="en-US" sz="14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 </a:t>
            </a:r>
            <a:r>
              <a:rPr kumimoji="0" lang="en-US" sz="1400" b="0" i="0" u="none" strike="noStrike" kern="1200" cap="none" spc="0" normalizeH="0" baseline="0" noProof="0" dirty="0" err="1">
                <a:ln>
                  <a:noFill/>
                </a:ln>
                <a:solidFill>
                  <a:prstClr val="black">
                    <a:lumMod val="75000"/>
                    <a:lumOff val="25000"/>
                  </a:prstClr>
                </a:solidFill>
                <a:effectLst/>
                <a:uLnTx/>
                <a:uFillTx/>
                <a:latin typeface="Century Gothic" panose="020B0502020202020204"/>
                <a:ea typeface="+mn-ea"/>
                <a:cs typeface="+mn-cs"/>
              </a:rPr>
              <a:t>myös</a:t>
            </a:r>
            <a:r>
              <a:rPr kumimoji="0" lang="en-US" sz="14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 </a:t>
            </a:r>
            <a:r>
              <a:rPr kumimoji="0" lang="en-US" sz="1400" b="0" i="0" u="none" strike="noStrike" kern="1200" cap="none" spc="0" normalizeH="0" baseline="0" noProof="0" dirty="0" err="1">
                <a:ln>
                  <a:noFill/>
                </a:ln>
                <a:solidFill>
                  <a:prstClr val="black">
                    <a:lumMod val="75000"/>
                    <a:lumOff val="25000"/>
                  </a:prstClr>
                </a:solidFill>
                <a:effectLst/>
                <a:uLnTx/>
                <a:uFillTx/>
                <a:latin typeface="Century Gothic" panose="020B0502020202020204"/>
                <a:ea typeface="+mn-ea"/>
                <a:cs typeface="+mn-cs"/>
              </a:rPr>
              <a:t>vastahakoisuutta</a:t>
            </a:r>
            <a:r>
              <a:rPr kumimoji="0" lang="en-US" sz="14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 </a:t>
            </a:r>
            <a:r>
              <a:rPr kumimoji="0" lang="en-US" sz="1400" b="0" i="0" u="none" strike="noStrike" kern="1200" cap="none" spc="0" normalizeH="0" baseline="0" noProof="0" dirty="0" err="1">
                <a:ln>
                  <a:noFill/>
                </a:ln>
                <a:solidFill>
                  <a:prstClr val="black">
                    <a:lumMod val="75000"/>
                    <a:lumOff val="25000"/>
                  </a:prstClr>
                </a:solidFill>
                <a:effectLst/>
                <a:uLnTx/>
                <a:uFillTx/>
                <a:latin typeface="Century Gothic" panose="020B0502020202020204"/>
                <a:ea typeface="+mn-ea"/>
                <a:cs typeface="+mn-cs"/>
              </a:rPr>
              <a:t>puhua</a:t>
            </a:r>
            <a:r>
              <a:rPr kumimoji="0" lang="en-US" sz="14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 </a:t>
            </a:r>
            <a:r>
              <a:rPr kumimoji="0" lang="en-US" sz="1400" b="0" i="0" u="none" strike="noStrike" kern="1200" cap="none" spc="0" normalizeH="0" baseline="0" noProof="0" dirty="0" err="1">
                <a:ln>
                  <a:noFill/>
                </a:ln>
                <a:solidFill>
                  <a:prstClr val="black">
                    <a:lumMod val="75000"/>
                    <a:lumOff val="25000"/>
                  </a:prstClr>
                </a:solidFill>
                <a:effectLst/>
                <a:uLnTx/>
                <a:uFillTx/>
                <a:latin typeface="Century Gothic" panose="020B0502020202020204"/>
                <a:ea typeface="+mn-ea"/>
                <a:cs typeface="+mn-cs"/>
              </a:rPr>
              <a:t>tietyissä</a:t>
            </a:r>
            <a:r>
              <a:rPr kumimoji="0" lang="en-US" sz="14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 </a:t>
            </a:r>
            <a:r>
              <a:rPr kumimoji="0" lang="en-US" sz="1400" b="0" i="0" u="none" strike="noStrike" kern="1200" cap="none" spc="0" normalizeH="0" baseline="0" noProof="0" dirty="0" err="1">
                <a:ln>
                  <a:noFill/>
                </a:ln>
                <a:solidFill>
                  <a:prstClr val="black">
                    <a:lumMod val="75000"/>
                    <a:lumOff val="25000"/>
                  </a:prstClr>
                </a:solidFill>
                <a:effectLst/>
                <a:uLnTx/>
                <a:uFillTx/>
                <a:latin typeface="Century Gothic" panose="020B0502020202020204"/>
                <a:ea typeface="+mn-ea"/>
                <a:cs typeface="+mn-cs"/>
              </a:rPr>
              <a:t>hoidon</a:t>
            </a:r>
            <a:r>
              <a:rPr kumimoji="0" lang="en-US" sz="14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 </a:t>
            </a:r>
            <a:r>
              <a:rPr kumimoji="0" lang="en-US" sz="1400" b="0" i="0" u="none" strike="noStrike" kern="1200" cap="none" spc="0" normalizeH="0" baseline="0" noProof="0" dirty="0" err="1">
                <a:ln>
                  <a:noFill/>
                </a:ln>
                <a:solidFill>
                  <a:prstClr val="black">
                    <a:lumMod val="75000"/>
                    <a:lumOff val="25000"/>
                  </a:prstClr>
                </a:solidFill>
                <a:effectLst/>
                <a:uLnTx/>
                <a:uFillTx/>
                <a:latin typeface="Century Gothic" panose="020B0502020202020204"/>
                <a:ea typeface="+mn-ea"/>
                <a:cs typeface="+mn-cs"/>
              </a:rPr>
              <a:t>vaiheissa</a:t>
            </a:r>
            <a:endParaRPr lang="fi-FI" dirty="0"/>
          </a:p>
        </p:txBody>
      </p:sp>
      <p:sp>
        <p:nvSpPr>
          <p:cNvPr id="4" name="Dian numeron paikkamerkki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C0C834-6A45-4F3B-91B1-14C3B76D649A}"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40010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200" dirty="0">
                <a:solidFill>
                  <a:prstClr val="black">
                    <a:lumMod val="75000"/>
                    <a:lumOff val="25000"/>
                  </a:prstClr>
                </a:solidFill>
              </a:rPr>
              <a:t>Puhun myös lapsen sairauden vaikutuksista, koska niiden ymmärtäminen auttaa perheiden kohtaamisessa ja tukemisessa.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200" baseline="0" dirty="0">
                <a:solidFill>
                  <a:prstClr val="black">
                    <a:lumMod val="75000"/>
                    <a:lumOff val="25000"/>
                  </a:prstClr>
                </a:solidFill>
              </a:rPr>
              <a:t>Ymmärtääkseen </a:t>
            </a:r>
            <a:r>
              <a:rPr lang="fi-FI" sz="1200" baseline="0" dirty="0" err="1">
                <a:solidFill>
                  <a:prstClr val="black">
                    <a:lumMod val="75000"/>
                    <a:lumOff val="25000"/>
                  </a:prstClr>
                </a:solidFill>
              </a:rPr>
              <a:t>resilienssiä</a:t>
            </a:r>
            <a:r>
              <a:rPr lang="fi-FI" sz="1200" baseline="0" dirty="0">
                <a:solidFill>
                  <a:prstClr val="black">
                    <a:lumMod val="75000"/>
                    <a:lumOff val="25000"/>
                  </a:prstClr>
                </a:solidFill>
              </a:rPr>
              <a:t> täytyy ymmärtää sitä, mistä perheet ovat selviytymässä ja minkälaisten kokemusten ja vaikutusten kanssa he elävät.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i-FI" sz="1200" dirty="0">
              <a:solidFill>
                <a:prstClr val="black">
                  <a:lumMod val="75000"/>
                  <a:lumOff val="25000"/>
                </a:prstClr>
              </a:solidFill>
            </a:endParaRPr>
          </a:p>
          <a:p>
            <a:endParaRPr lang="fi-FI" dirty="0"/>
          </a:p>
        </p:txBody>
      </p:sp>
      <p:sp>
        <p:nvSpPr>
          <p:cNvPr id="4" name="Dian numeron paikkamerkki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C0C834-6A45-4F3B-91B1-14C3B76D649A}"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18990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285750" indent="-285750">
              <a:buFont typeface="Arial" panose="020B0604020202020204" pitchFamily="34" charset="0"/>
              <a:buChar char="•"/>
            </a:pPr>
            <a:r>
              <a:rPr kumimoji="0" lang="en-US" sz="1500" b="0" i="0" u="none" strike="noStrike" kern="1200" cap="none" spc="0" normalizeH="0" baseline="0" noProof="0" dirty="0" err="1">
                <a:ln>
                  <a:noFill/>
                </a:ln>
                <a:solidFill>
                  <a:srgbClr val="1C1D1E"/>
                </a:solidFill>
                <a:effectLst/>
                <a:uLnTx/>
                <a:uFillTx/>
                <a:latin typeface="Open Sans" panose="020B0606030504020204" pitchFamily="34" charset="0"/>
                <a:ea typeface="+mn-ea"/>
                <a:cs typeface="+mn-cs"/>
              </a:rPr>
              <a:t>Länsimaisessa</a:t>
            </a:r>
            <a:r>
              <a:rPr kumimoji="0" lang="en-US" sz="1500" b="0" i="0" u="none" strike="noStrike" kern="1200" cap="none" spc="0" normalizeH="0" baseline="0" noProof="0" dirty="0">
                <a:ln>
                  <a:noFill/>
                </a:ln>
                <a:solidFill>
                  <a:srgbClr val="1C1D1E"/>
                </a:solidFill>
                <a:effectLst/>
                <a:uLnTx/>
                <a:uFillTx/>
                <a:latin typeface="Open Sans" panose="020B0606030504020204" pitchFamily="34" charset="0"/>
                <a:ea typeface="+mn-ea"/>
                <a:cs typeface="+mn-cs"/>
              </a:rPr>
              <a:t> </a:t>
            </a:r>
            <a:r>
              <a:rPr kumimoji="0" lang="en-US" sz="1500" b="0" i="0" u="none" strike="noStrike" kern="1200" cap="none" spc="0" normalizeH="0" baseline="0" noProof="0" dirty="0" err="1">
                <a:ln>
                  <a:noFill/>
                </a:ln>
                <a:solidFill>
                  <a:srgbClr val="1C1D1E"/>
                </a:solidFill>
                <a:effectLst/>
                <a:uLnTx/>
                <a:uFillTx/>
                <a:latin typeface="Open Sans" panose="020B0606030504020204" pitchFamily="34" charset="0"/>
                <a:ea typeface="+mn-ea"/>
                <a:cs typeface="+mn-cs"/>
              </a:rPr>
              <a:t>kulttuurissa</a:t>
            </a:r>
            <a:r>
              <a:rPr kumimoji="0" lang="en-US" sz="1500" b="0" i="0" u="none" strike="noStrike" kern="1200" cap="none" spc="0" normalizeH="0" baseline="0" noProof="0" dirty="0">
                <a:ln>
                  <a:noFill/>
                </a:ln>
                <a:solidFill>
                  <a:srgbClr val="1C1D1E"/>
                </a:solidFill>
                <a:effectLst/>
                <a:uLnTx/>
                <a:uFillTx/>
                <a:latin typeface="Open Sans" panose="020B0606030504020204" pitchFamily="34" charset="0"/>
                <a:ea typeface="+mn-ea"/>
                <a:cs typeface="+mn-cs"/>
              </a:rPr>
              <a:t> on </a:t>
            </a:r>
            <a:r>
              <a:rPr kumimoji="0" lang="en-US" sz="1500" b="0" i="0" u="none" strike="noStrike" kern="1200" cap="none" spc="0" normalizeH="0" baseline="0" noProof="0" dirty="0" err="1">
                <a:ln>
                  <a:noFill/>
                </a:ln>
                <a:solidFill>
                  <a:srgbClr val="1C1D1E"/>
                </a:solidFill>
                <a:effectLst/>
                <a:uLnTx/>
                <a:uFillTx/>
                <a:latin typeface="Open Sans" panose="020B0606030504020204" pitchFamily="34" charset="0"/>
                <a:ea typeface="+mn-ea"/>
                <a:cs typeface="+mn-cs"/>
              </a:rPr>
              <a:t>syvälle</a:t>
            </a:r>
            <a:r>
              <a:rPr kumimoji="0" lang="en-US" sz="1500" b="0" i="0" u="none" strike="noStrike" kern="1200" cap="none" spc="0" normalizeH="0" baseline="0" noProof="0" dirty="0">
                <a:ln>
                  <a:noFill/>
                </a:ln>
                <a:solidFill>
                  <a:srgbClr val="1C1D1E"/>
                </a:solidFill>
                <a:effectLst/>
                <a:uLnTx/>
                <a:uFillTx/>
                <a:latin typeface="Open Sans" panose="020B0606030504020204" pitchFamily="34" charset="0"/>
                <a:ea typeface="+mn-ea"/>
                <a:cs typeface="+mn-cs"/>
              </a:rPr>
              <a:t> </a:t>
            </a:r>
            <a:r>
              <a:rPr kumimoji="0" lang="en-US" sz="1500" b="0" i="0" u="none" strike="noStrike" kern="1200" cap="none" spc="0" normalizeH="0" baseline="0" noProof="0" dirty="0" err="1">
                <a:ln>
                  <a:noFill/>
                </a:ln>
                <a:solidFill>
                  <a:srgbClr val="1C1D1E"/>
                </a:solidFill>
                <a:effectLst/>
                <a:uLnTx/>
                <a:uFillTx/>
                <a:latin typeface="Open Sans" panose="020B0606030504020204" pitchFamily="34" charset="0"/>
                <a:ea typeface="+mn-ea"/>
                <a:cs typeface="+mn-cs"/>
              </a:rPr>
              <a:t>juurtuneena</a:t>
            </a:r>
            <a:r>
              <a:rPr kumimoji="0" lang="en-US" sz="1500" b="0" i="0" u="none" strike="noStrike" kern="1200" cap="none" spc="0" normalizeH="0" baseline="0" noProof="0" dirty="0">
                <a:ln>
                  <a:noFill/>
                </a:ln>
                <a:solidFill>
                  <a:srgbClr val="1C1D1E"/>
                </a:solidFill>
                <a:effectLst/>
                <a:uLnTx/>
                <a:uFillTx/>
                <a:latin typeface="Open Sans" panose="020B0606030504020204" pitchFamily="34" charset="0"/>
                <a:ea typeface="+mn-ea"/>
                <a:cs typeface="+mn-cs"/>
              </a:rPr>
              <a:t> </a:t>
            </a:r>
            <a:r>
              <a:rPr kumimoji="0" lang="en-US" sz="1500" b="0" i="0" u="none" strike="noStrike" kern="1200" cap="none" spc="0" normalizeH="0" baseline="0" noProof="0" dirty="0" err="1">
                <a:ln>
                  <a:noFill/>
                </a:ln>
                <a:solidFill>
                  <a:srgbClr val="1C1D1E"/>
                </a:solidFill>
                <a:effectLst/>
                <a:uLnTx/>
                <a:uFillTx/>
                <a:latin typeface="Open Sans" panose="020B0606030504020204" pitchFamily="34" charset="0"/>
                <a:ea typeface="+mn-ea"/>
                <a:cs typeface="+mn-cs"/>
              </a:rPr>
              <a:t>ajatus</a:t>
            </a:r>
            <a:r>
              <a:rPr kumimoji="0" lang="en-US" sz="1500" b="0" i="0" u="none" strike="noStrike" kern="1200" cap="none" spc="0" normalizeH="0" baseline="0" noProof="0" dirty="0">
                <a:ln>
                  <a:noFill/>
                </a:ln>
                <a:solidFill>
                  <a:srgbClr val="1C1D1E"/>
                </a:solidFill>
                <a:effectLst/>
                <a:uLnTx/>
                <a:uFillTx/>
                <a:latin typeface="Open Sans" panose="020B0606030504020204" pitchFamily="34" charset="0"/>
                <a:ea typeface="+mn-ea"/>
                <a:cs typeface="+mn-cs"/>
              </a:rPr>
              <a:t> </a:t>
            </a:r>
            <a:r>
              <a:rPr kumimoji="0" lang="en-US" sz="1500" b="0" i="0" u="none" strike="noStrike" kern="1200" cap="none" spc="0" normalizeH="0" baseline="0" noProof="0" dirty="0" err="1">
                <a:ln>
                  <a:noFill/>
                </a:ln>
                <a:solidFill>
                  <a:srgbClr val="1C1D1E"/>
                </a:solidFill>
                <a:effectLst/>
                <a:uLnTx/>
                <a:uFillTx/>
                <a:latin typeface="Open Sans" panose="020B0606030504020204" pitchFamily="34" charset="0"/>
                <a:ea typeface="+mn-ea"/>
                <a:cs typeface="+mn-cs"/>
              </a:rPr>
              <a:t>siitä</a:t>
            </a:r>
            <a:r>
              <a:rPr kumimoji="0" lang="en-US" sz="1500" b="0" i="0" u="none" strike="noStrike" kern="1200" cap="none" spc="0" normalizeH="0" baseline="0" noProof="0" dirty="0">
                <a:ln>
                  <a:noFill/>
                </a:ln>
                <a:solidFill>
                  <a:srgbClr val="1C1D1E"/>
                </a:solidFill>
                <a:effectLst/>
                <a:uLnTx/>
                <a:uFillTx/>
                <a:latin typeface="Open Sans" panose="020B0606030504020204" pitchFamily="34" charset="0"/>
                <a:ea typeface="+mn-ea"/>
                <a:cs typeface="+mn-cs"/>
              </a:rPr>
              <a:t>, </a:t>
            </a:r>
            <a:r>
              <a:rPr kumimoji="0" lang="en-US" sz="1500" b="0" i="0" u="none" strike="noStrike" kern="1200" cap="none" spc="0" normalizeH="0" baseline="0" noProof="0" dirty="0" err="1">
                <a:ln>
                  <a:noFill/>
                </a:ln>
                <a:solidFill>
                  <a:srgbClr val="1C1D1E"/>
                </a:solidFill>
                <a:effectLst/>
                <a:uLnTx/>
                <a:uFillTx/>
                <a:latin typeface="Open Sans" panose="020B0606030504020204" pitchFamily="34" charset="0"/>
                <a:ea typeface="+mn-ea"/>
                <a:cs typeface="+mn-cs"/>
              </a:rPr>
              <a:t>että</a:t>
            </a:r>
            <a:r>
              <a:rPr kumimoji="0" lang="en-US" sz="1500" b="0" i="0" u="none" strike="noStrike" kern="1200" cap="none" spc="0" normalizeH="0" baseline="0" noProof="0" dirty="0">
                <a:ln>
                  <a:noFill/>
                </a:ln>
                <a:solidFill>
                  <a:srgbClr val="1C1D1E"/>
                </a:solidFill>
                <a:effectLst/>
                <a:uLnTx/>
                <a:uFillTx/>
                <a:latin typeface="Open Sans" panose="020B0606030504020204" pitchFamily="34" charset="0"/>
                <a:ea typeface="+mn-ea"/>
                <a:cs typeface="+mn-cs"/>
              </a:rPr>
              <a:t> </a:t>
            </a:r>
            <a:r>
              <a:rPr kumimoji="0" lang="en-US" sz="1500" b="0" i="0" u="none" strike="noStrike" kern="1200" cap="none" spc="0" normalizeH="0" baseline="0" noProof="0" dirty="0" err="1">
                <a:ln>
                  <a:noFill/>
                </a:ln>
                <a:solidFill>
                  <a:srgbClr val="1C1D1E"/>
                </a:solidFill>
                <a:effectLst/>
                <a:uLnTx/>
                <a:uFillTx/>
                <a:latin typeface="Open Sans" panose="020B0606030504020204" pitchFamily="34" charset="0"/>
                <a:ea typeface="+mn-ea"/>
                <a:cs typeface="+mn-cs"/>
              </a:rPr>
              <a:t>vanhempien</a:t>
            </a:r>
            <a:r>
              <a:rPr kumimoji="0" lang="en-US" sz="1500" b="0" i="0" u="none" strike="noStrike" kern="1200" cap="none" spc="0" normalizeH="0" baseline="0" noProof="0" dirty="0">
                <a:ln>
                  <a:noFill/>
                </a:ln>
                <a:solidFill>
                  <a:srgbClr val="1C1D1E"/>
                </a:solidFill>
                <a:effectLst/>
                <a:uLnTx/>
                <a:uFillTx/>
                <a:latin typeface="Open Sans" panose="020B0606030504020204" pitchFamily="34" charset="0"/>
                <a:ea typeface="+mn-ea"/>
                <a:cs typeface="+mn-cs"/>
              </a:rPr>
              <a:t> </a:t>
            </a:r>
            <a:r>
              <a:rPr kumimoji="0" lang="en-US" sz="1500" b="0" i="0" u="none" strike="noStrike" kern="1200" cap="none" spc="0" normalizeH="0" baseline="0" noProof="0" dirty="0" err="1">
                <a:ln>
                  <a:noFill/>
                </a:ln>
                <a:solidFill>
                  <a:srgbClr val="1C1D1E"/>
                </a:solidFill>
                <a:effectLst/>
                <a:uLnTx/>
                <a:uFillTx/>
                <a:latin typeface="Open Sans" panose="020B0606030504020204" pitchFamily="34" charset="0"/>
                <a:ea typeface="+mn-ea"/>
                <a:cs typeface="+mn-cs"/>
              </a:rPr>
              <a:t>pitäisi</a:t>
            </a:r>
            <a:r>
              <a:rPr kumimoji="0" lang="en-US" sz="1500" b="0" i="0" u="none" strike="noStrike" kern="1200" cap="none" spc="0" normalizeH="0" baseline="0" noProof="0" dirty="0">
                <a:ln>
                  <a:noFill/>
                </a:ln>
                <a:solidFill>
                  <a:srgbClr val="1C1D1E"/>
                </a:solidFill>
                <a:effectLst/>
                <a:uLnTx/>
                <a:uFillTx/>
                <a:latin typeface="Open Sans" panose="020B0606030504020204" pitchFamily="34" charset="0"/>
                <a:ea typeface="+mn-ea"/>
                <a:cs typeface="+mn-cs"/>
              </a:rPr>
              <a:t> </a:t>
            </a:r>
            <a:r>
              <a:rPr kumimoji="0" lang="en-US" sz="1500" b="0" i="0" u="none" strike="noStrike" kern="1200" cap="none" spc="0" normalizeH="0" baseline="0" noProof="0" dirty="0" err="1">
                <a:ln>
                  <a:noFill/>
                </a:ln>
                <a:solidFill>
                  <a:srgbClr val="1C1D1E"/>
                </a:solidFill>
                <a:effectLst/>
                <a:uLnTx/>
                <a:uFillTx/>
                <a:latin typeface="Open Sans" panose="020B0606030504020204" pitchFamily="34" charset="0"/>
                <a:ea typeface="+mn-ea"/>
                <a:cs typeface="+mn-cs"/>
              </a:rPr>
              <a:t>puhua</a:t>
            </a:r>
            <a:r>
              <a:rPr kumimoji="0" lang="en-US" sz="1500" b="0" i="0" u="none" strike="noStrike" kern="1200" cap="none" spc="0" normalizeH="0" baseline="0" noProof="0" dirty="0">
                <a:ln>
                  <a:noFill/>
                </a:ln>
                <a:solidFill>
                  <a:srgbClr val="1C1D1E"/>
                </a:solidFill>
                <a:effectLst/>
                <a:uLnTx/>
                <a:uFillTx/>
                <a:latin typeface="Open Sans" panose="020B0606030504020204" pitchFamily="34" charset="0"/>
                <a:ea typeface="+mn-ea"/>
                <a:cs typeface="+mn-cs"/>
              </a:rPr>
              <a:t> </a:t>
            </a:r>
            <a:r>
              <a:rPr kumimoji="0" lang="en-US" sz="1500" b="0" i="0" u="none" strike="noStrike" kern="1200" cap="none" spc="0" normalizeH="0" baseline="0" noProof="0" dirty="0" err="1">
                <a:ln>
                  <a:noFill/>
                </a:ln>
                <a:solidFill>
                  <a:srgbClr val="1C1D1E"/>
                </a:solidFill>
                <a:effectLst/>
                <a:uLnTx/>
                <a:uFillTx/>
                <a:latin typeface="Open Sans" panose="020B0606030504020204" pitchFamily="34" charset="0"/>
                <a:ea typeface="+mn-ea"/>
                <a:cs typeface="+mn-cs"/>
              </a:rPr>
              <a:t>myös</a:t>
            </a:r>
            <a:r>
              <a:rPr kumimoji="0" lang="en-US" sz="1500" b="0" i="0" u="none" strike="noStrike" kern="1200" cap="none" spc="0" normalizeH="0" baseline="0" noProof="0" dirty="0">
                <a:ln>
                  <a:noFill/>
                </a:ln>
                <a:solidFill>
                  <a:srgbClr val="1C1D1E"/>
                </a:solidFill>
                <a:effectLst/>
                <a:uLnTx/>
                <a:uFillTx/>
                <a:latin typeface="Open Sans" panose="020B0606030504020204" pitchFamily="34" charset="0"/>
                <a:ea typeface="+mn-ea"/>
                <a:cs typeface="+mn-cs"/>
              </a:rPr>
              <a:t> </a:t>
            </a:r>
            <a:r>
              <a:rPr kumimoji="0" lang="en-US" sz="1500" b="0" i="0" u="none" strike="noStrike" kern="1200" cap="none" spc="0" normalizeH="0" baseline="0" noProof="0" dirty="0" err="1">
                <a:ln>
                  <a:noFill/>
                </a:ln>
                <a:solidFill>
                  <a:srgbClr val="1C1D1E"/>
                </a:solidFill>
                <a:effectLst/>
                <a:uLnTx/>
                <a:uFillTx/>
                <a:latin typeface="Open Sans" panose="020B0606030504020204" pitchFamily="34" charset="0"/>
                <a:ea typeface="+mn-ea"/>
                <a:cs typeface="+mn-cs"/>
              </a:rPr>
              <a:t>lapsensa</a:t>
            </a:r>
            <a:r>
              <a:rPr kumimoji="0" lang="en-US" sz="1500" b="0" i="0" u="none" strike="noStrike" kern="1200" cap="none" spc="0" normalizeH="0" baseline="0" noProof="0" dirty="0">
                <a:ln>
                  <a:noFill/>
                </a:ln>
                <a:solidFill>
                  <a:srgbClr val="1C1D1E"/>
                </a:solidFill>
                <a:effectLst/>
                <a:uLnTx/>
                <a:uFillTx/>
                <a:latin typeface="Open Sans" panose="020B0606030504020204" pitchFamily="34" charset="0"/>
                <a:ea typeface="+mn-ea"/>
                <a:cs typeface="+mn-cs"/>
              </a:rPr>
              <a:t> </a:t>
            </a:r>
            <a:r>
              <a:rPr kumimoji="0" lang="en-US" sz="1500" b="0" i="0" u="none" strike="noStrike" kern="1200" cap="none" spc="0" normalizeH="0" baseline="0" noProof="0" dirty="0" err="1">
                <a:ln>
                  <a:noFill/>
                </a:ln>
                <a:solidFill>
                  <a:srgbClr val="1C1D1E"/>
                </a:solidFill>
                <a:effectLst/>
                <a:uLnTx/>
                <a:uFillTx/>
                <a:latin typeface="Open Sans" panose="020B0606030504020204" pitchFamily="34" charset="0"/>
                <a:ea typeface="+mn-ea"/>
                <a:cs typeface="+mn-cs"/>
              </a:rPr>
              <a:t>kuolemasta</a:t>
            </a:r>
            <a:r>
              <a:rPr kumimoji="0" lang="en-US" sz="1500" b="0" i="0" u="none" strike="noStrike" kern="1200" cap="none" spc="0" normalizeH="0" baseline="0" noProof="0" dirty="0">
                <a:ln>
                  <a:noFill/>
                </a:ln>
                <a:solidFill>
                  <a:srgbClr val="1C1D1E"/>
                </a:solidFill>
                <a:effectLst/>
                <a:uLnTx/>
                <a:uFillTx/>
                <a:latin typeface="Open Sans" panose="020B0606030504020204" pitchFamily="34" charset="0"/>
                <a:ea typeface="+mn-ea"/>
                <a:cs typeface="+mn-cs"/>
              </a:rPr>
              <a:t> </a:t>
            </a:r>
            <a:r>
              <a:rPr kumimoji="0" lang="en-US" sz="1500" b="0" i="0" u="none" strike="noStrike" kern="1200" cap="none" spc="0" normalizeH="0" baseline="0" noProof="0" dirty="0" err="1">
                <a:ln>
                  <a:noFill/>
                </a:ln>
                <a:solidFill>
                  <a:srgbClr val="1C1D1E"/>
                </a:solidFill>
                <a:effectLst/>
                <a:uLnTx/>
                <a:uFillTx/>
                <a:latin typeface="Open Sans" panose="020B0606030504020204" pitchFamily="34" charset="0"/>
                <a:ea typeface="+mn-ea"/>
                <a:cs typeface="+mn-cs"/>
              </a:rPr>
              <a:t>toistensa</a:t>
            </a:r>
            <a:r>
              <a:rPr kumimoji="0" lang="en-US" sz="1500" b="0" i="0" u="none" strike="noStrike" kern="1200" cap="none" spc="0" normalizeH="0" baseline="0" noProof="0" dirty="0">
                <a:ln>
                  <a:noFill/>
                </a:ln>
                <a:solidFill>
                  <a:srgbClr val="1C1D1E"/>
                </a:solidFill>
                <a:effectLst/>
                <a:uLnTx/>
                <a:uFillTx/>
                <a:latin typeface="Open Sans" panose="020B0606030504020204" pitchFamily="34" charset="0"/>
                <a:ea typeface="+mn-ea"/>
                <a:cs typeface="+mn-cs"/>
              </a:rPr>
              <a:t> </a:t>
            </a:r>
            <a:r>
              <a:rPr kumimoji="0" lang="en-US" sz="1500" b="0" i="0" u="none" strike="noStrike" kern="1200" cap="none" spc="0" normalizeH="0" baseline="0" noProof="0" dirty="0" err="1">
                <a:ln>
                  <a:noFill/>
                </a:ln>
                <a:solidFill>
                  <a:srgbClr val="1C1D1E"/>
                </a:solidFill>
                <a:effectLst/>
                <a:uLnTx/>
                <a:uFillTx/>
                <a:latin typeface="Open Sans" panose="020B0606030504020204" pitchFamily="34" charset="0"/>
                <a:ea typeface="+mn-ea"/>
                <a:cs typeface="+mn-cs"/>
              </a:rPr>
              <a:t>kanssa</a:t>
            </a:r>
            <a:r>
              <a:rPr kumimoji="0" lang="en-US" sz="1500" b="0" i="0" u="none" strike="noStrike" kern="1200" cap="none" spc="0" normalizeH="0" baseline="0" noProof="0" dirty="0">
                <a:ln>
                  <a:noFill/>
                </a:ln>
                <a:solidFill>
                  <a:srgbClr val="1C1D1E"/>
                </a:solidFill>
                <a:effectLst/>
                <a:uLnTx/>
                <a:uFillTx/>
                <a:latin typeface="Open Sans" panose="020B0606030504020204" pitchFamily="34" charset="0"/>
                <a:ea typeface="+mn-ea"/>
                <a:cs typeface="+mn-cs"/>
              </a:rPr>
              <a:t>.</a:t>
            </a:r>
          </a:p>
          <a:p>
            <a:pPr marL="285750" indent="-285750">
              <a:buFont typeface="Arial" panose="020B0604020202020204" pitchFamily="34" charset="0"/>
              <a:buChar char="•"/>
            </a:pPr>
            <a:r>
              <a:rPr kumimoji="0" lang="en-US" sz="1500" b="0" i="0" u="none" strike="noStrike" kern="1200" cap="none" spc="0" normalizeH="0" baseline="0" noProof="0" dirty="0" err="1">
                <a:ln>
                  <a:noFill/>
                </a:ln>
                <a:solidFill>
                  <a:srgbClr val="1C1D1E"/>
                </a:solidFill>
                <a:effectLst/>
                <a:uLnTx/>
                <a:uFillTx/>
                <a:latin typeface="Open Sans" panose="020B0606030504020204" pitchFamily="34" charset="0"/>
                <a:ea typeface="+mn-ea"/>
                <a:cs typeface="+mn-cs"/>
              </a:rPr>
              <a:t>Kuitenkin</a:t>
            </a:r>
            <a:r>
              <a:rPr kumimoji="0" lang="en-US" sz="1500" b="0" i="0" u="none" strike="noStrike" kern="1200" cap="none" spc="0" normalizeH="0" baseline="0" noProof="0" dirty="0">
                <a:ln>
                  <a:noFill/>
                </a:ln>
                <a:solidFill>
                  <a:srgbClr val="1C1D1E"/>
                </a:solidFill>
                <a:effectLst/>
                <a:uLnTx/>
                <a:uFillTx/>
                <a:latin typeface="Open Sans" panose="020B0606030504020204" pitchFamily="34" charset="0"/>
                <a:ea typeface="+mn-ea"/>
                <a:cs typeface="+mn-cs"/>
              </a:rPr>
              <a:t> </a:t>
            </a:r>
            <a:r>
              <a:rPr kumimoji="0" lang="en-US" sz="1500" b="0" i="0" u="none" strike="noStrike" kern="1200" cap="none" spc="0" normalizeH="0" baseline="0" noProof="0" dirty="0" err="1">
                <a:ln>
                  <a:noFill/>
                </a:ln>
                <a:solidFill>
                  <a:srgbClr val="1C1D1E"/>
                </a:solidFill>
                <a:effectLst/>
                <a:uLnTx/>
                <a:uFillTx/>
                <a:latin typeface="Open Sans" panose="020B0606030504020204" pitchFamily="34" charset="0"/>
                <a:ea typeface="+mn-ea"/>
                <a:cs typeface="+mn-cs"/>
              </a:rPr>
              <a:t>myös</a:t>
            </a:r>
            <a:r>
              <a:rPr kumimoji="0" lang="en-US" sz="1500" b="0" i="0" u="none" strike="noStrike" kern="1200" cap="none" spc="0" normalizeH="0" baseline="0" noProof="0" dirty="0">
                <a:ln>
                  <a:noFill/>
                </a:ln>
                <a:solidFill>
                  <a:srgbClr val="1C1D1E"/>
                </a:solidFill>
                <a:effectLst/>
                <a:uLnTx/>
                <a:uFillTx/>
                <a:latin typeface="Open Sans" panose="020B0606030504020204" pitchFamily="34" charset="0"/>
                <a:ea typeface="+mn-ea"/>
                <a:cs typeface="+mn-cs"/>
              </a:rPr>
              <a:t> </a:t>
            </a:r>
            <a:r>
              <a:rPr kumimoji="0" lang="en-US" sz="1500" b="0" i="0" u="none" strike="noStrike" kern="1200" cap="none" spc="0" normalizeH="0" baseline="0" noProof="0" dirty="0" err="1">
                <a:ln>
                  <a:noFill/>
                </a:ln>
                <a:solidFill>
                  <a:srgbClr val="1C1D1E"/>
                </a:solidFill>
                <a:effectLst/>
                <a:uLnTx/>
                <a:uFillTx/>
                <a:latin typeface="Open Sans" panose="020B0606030504020204" pitchFamily="34" charset="0"/>
                <a:ea typeface="+mn-ea"/>
                <a:cs typeface="+mn-cs"/>
              </a:rPr>
              <a:t>lapsensa</a:t>
            </a:r>
            <a:r>
              <a:rPr kumimoji="0" lang="en-US" sz="1500" b="0" i="0" u="none" strike="noStrike" kern="1200" cap="none" spc="0" normalizeH="0" baseline="0" noProof="0" dirty="0">
                <a:ln>
                  <a:noFill/>
                </a:ln>
                <a:solidFill>
                  <a:srgbClr val="1C1D1E"/>
                </a:solidFill>
                <a:effectLst/>
                <a:uLnTx/>
                <a:uFillTx/>
                <a:latin typeface="Open Sans" panose="020B0606030504020204" pitchFamily="34" charset="0"/>
                <a:ea typeface="+mn-ea"/>
                <a:cs typeface="+mn-cs"/>
              </a:rPr>
              <a:t> </a:t>
            </a:r>
            <a:r>
              <a:rPr kumimoji="0" lang="en-US" sz="1500" b="0" i="0" u="none" strike="noStrike" kern="1200" cap="none" spc="0" normalizeH="0" baseline="0" noProof="0" dirty="0" err="1">
                <a:ln>
                  <a:noFill/>
                </a:ln>
                <a:solidFill>
                  <a:srgbClr val="1C1D1E"/>
                </a:solidFill>
                <a:effectLst/>
                <a:uLnTx/>
                <a:uFillTx/>
                <a:latin typeface="Open Sans" panose="020B0606030504020204" pitchFamily="34" charset="0"/>
                <a:ea typeface="+mn-ea"/>
                <a:cs typeface="+mn-cs"/>
              </a:rPr>
              <a:t>menettäneiden</a:t>
            </a:r>
            <a:r>
              <a:rPr kumimoji="0" lang="en-US" sz="1500" b="0" i="0" u="none" strike="noStrike" kern="1200" cap="none" spc="0" normalizeH="0" baseline="0" noProof="0" dirty="0">
                <a:ln>
                  <a:noFill/>
                </a:ln>
                <a:solidFill>
                  <a:srgbClr val="1C1D1E"/>
                </a:solidFill>
                <a:effectLst/>
                <a:uLnTx/>
                <a:uFillTx/>
                <a:latin typeface="Open Sans" panose="020B0606030504020204" pitchFamily="34" charset="0"/>
                <a:ea typeface="+mn-ea"/>
                <a:cs typeface="+mn-cs"/>
              </a:rPr>
              <a:t> </a:t>
            </a:r>
            <a:r>
              <a:rPr kumimoji="0" lang="en-US" sz="1500" b="0" i="0" u="none" strike="noStrike" kern="1200" cap="none" spc="0" normalizeH="0" baseline="0" noProof="0" dirty="0" err="1">
                <a:ln>
                  <a:noFill/>
                </a:ln>
                <a:solidFill>
                  <a:srgbClr val="1C1D1E"/>
                </a:solidFill>
                <a:effectLst/>
                <a:uLnTx/>
                <a:uFillTx/>
                <a:latin typeface="Open Sans" panose="020B0606030504020204" pitchFamily="34" charset="0"/>
                <a:ea typeface="+mn-ea"/>
                <a:cs typeface="+mn-cs"/>
              </a:rPr>
              <a:t>tarpeet</a:t>
            </a:r>
            <a:r>
              <a:rPr kumimoji="0" lang="en-US" sz="1500" b="0" i="0" u="none" strike="noStrike" kern="1200" cap="none" spc="0" normalizeH="0" baseline="0" noProof="0" dirty="0">
                <a:ln>
                  <a:noFill/>
                </a:ln>
                <a:solidFill>
                  <a:srgbClr val="1C1D1E"/>
                </a:solidFill>
                <a:effectLst/>
                <a:uLnTx/>
                <a:uFillTx/>
                <a:latin typeface="Open Sans" panose="020B0606030504020204" pitchFamily="34" charset="0"/>
                <a:ea typeface="+mn-ea"/>
                <a:cs typeface="+mn-cs"/>
              </a:rPr>
              <a:t> </a:t>
            </a:r>
            <a:r>
              <a:rPr kumimoji="0" lang="en-US" sz="1500" b="0" i="0" u="none" strike="noStrike" kern="1200" cap="none" spc="0" normalizeH="0" baseline="0" noProof="0" dirty="0" err="1">
                <a:ln>
                  <a:noFill/>
                </a:ln>
                <a:solidFill>
                  <a:srgbClr val="1C1D1E"/>
                </a:solidFill>
                <a:effectLst/>
                <a:uLnTx/>
                <a:uFillTx/>
                <a:latin typeface="Open Sans" panose="020B0606030504020204" pitchFamily="34" charset="0"/>
                <a:ea typeface="+mn-ea"/>
                <a:cs typeface="+mn-cs"/>
              </a:rPr>
              <a:t>ovat</a:t>
            </a:r>
            <a:r>
              <a:rPr kumimoji="0" lang="en-US" sz="1500" b="0" i="0" u="none" strike="noStrike" kern="1200" cap="none" spc="0" normalizeH="0" baseline="0" noProof="0" dirty="0">
                <a:ln>
                  <a:noFill/>
                </a:ln>
                <a:solidFill>
                  <a:srgbClr val="1C1D1E"/>
                </a:solidFill>
                <a:effectLst/>
                <a:uLnTx/>
                <a:uFillTx/>
                <a:latin typeface="Open Sans" panose="020B0606030504020204" pitchFamily="34" charset="0"/>
                <a:ea typeface="+mn-ea"/>
                <a:cs typeface="+mn-cs"/>
              </a:rPr>
              <a:t> </a:t>
            </a:r>
            <a:r>
              <a:rPr kumimoji="0" lang="en-US" sz="1500" b="0" i="0" u="none" strike="noStrike" kern="1200" cap="none" spc="0" normalizeH="0" baseline="0" noProof="0" dirty="0" err="1">
                <a:ln>
                  <a:noFill/>
                </a:ln>
                <a:solidFill>
                  <a:srgbClr val="1C1D1E"/>
                </a:solidFill>
                <a:effectLst/>
                <a:uLnTx/>
                <a:uFillTx/>
                <a:latin typeface="Open Sans" panose="020B0606030504020204" pitchFamily="34" charset="0"/>
                <a:ea typeface="+mn-ea"/>
                <a:cs typeface="+mn-cs"/>
              </a:rPr>
              <a:t>hyvin</a:t>
            </a:r>
            <a:r>
              <a:rPr kumimoji="0" lang="en-US" sz="1500" b="0" i="0" u="none" strike="noStrike" kern="1200" cap="none" spc="0" normalizeH="0" baseline="0" noProof="0" dirty="0">
                <a:ln>
                  <a:noFill/>
                </a:ln>
                <a:solidFill>
                  <a:srgbClr val="1C1D1E"/>
                </a:solidFill>
                <a:effectLst/>
                <a:uLnTx/>
                <a:uFillTx/>
                <a:latin typeface="Open Sans" panose="020B0606030504020204" pitchFamily="34" charset="0"/>
                <a:ea typeface="+mn-ea"/>
                <a:cs typeface="+mn-cs"/>
              </a:rPr>
              <a:t> </a:t>
            </a:r>
            <a:r>
              <a:rPr kumimoji="0" lang="en-US" sz="1500" b="0" i="0" u="none" strike="noStrike" kern="1200" cap="none" spc="0" normalizeH="0" baseline="0" noProof="0" dirty="0" err="1">
                <a:ln>
                  <a:noFill/>
                </a:ln>
                <a:solidFill>
                  <a:srgbClr val="1C1D1E"/>
                </a:solidFill>
                <a:effectLst/>
                <a:uLnTx/>
                <a:uFillTx/>
                <a:latin typeface="Open Sans" panose="020B0606030504020204" pitchFamily="34" charset="0"/>
                <a:ea typeface="+mn-ea"/>
                <a:cs typeface="+mn-cs"/>
              </a:rPr>
              <a:t>erilaisia</a:t>
            </a:r>
            <a:r>
              <a:rPr kumimoji="0" lang="en-US" sz="1500" b="0" i="0" u="none" strike="noStrike" kern="1200" cap="none" spc="0" normalizeH="0" baseline="0" noProof="0" dirty="0">
                <a:ln>
                  <a:noFill/>
                </a:ln>
                <a:solidFill>
                  <a:srgbClr val="1C1D1E"/>
                </a:solidFill>
                <a:effectLst/>
                <a:uLnTx/>
                <a:uFillTx/>
                <a:latin typeface="Open Sans" panose="020B0606030504020204" pitchFamily="34" charset="0"/>
                <a:ea typeface="+mn-ea"/>
                <a:cs typeface="+mn-cs"/>
              </a:rPr>
              <a:t>.</a:t>
            </a:r>
            <a:endParaRPr lang="fi-FI" dirty="0"/>
          </a:p>
        </p:txBody>
      </p:sp>
      <p:sp>
        <p:nvSpPr>
          <p:cNvPr id="4" name="Dian numeron paikkamerkki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8571F9-9DA7-4C90-A09F-D68025E6FBDE}"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03581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dirty="0">
                <a:solidFill>
                  <a:srgbClr val="1C1D1E"/>
                </a:solidFill>
              </a:rPr>
              <a:t>“</a:t>
            </a:r>
            <a:r>
              <a:rPr lang="en-US" sz="1200" i="1" dirty="0" err="1">
                <a:solidFill>
                  <a:srgbClr val="1C1D1E"/>
                </a:solidFill>
              </a:rPr>
              <a:t>Puhumisen</a:t>
            </a:r>
            <a:r>
              <a:rPr lang="en-US" sz="1200" i="1" dirty="0">
                <a:solidFill>
                  <a:srgbClr val="1C1D1E"/>
                </a:solidFill>
              </a:rPr>
              <a:t> ja </a:t>
            </a:r>
            <a:r>
              <a:rPr lang="en-US" sz="1200" i="1" dirty="0" err="1">
                <a:solidFill>
                  <a:srgbClr val="1C1D1E"/>
                </a:solidFill>
              </a:rPr>
              <a:t>puhumattomuuden</a:t>
            </a:r>
            <a:r>
              <a:rPr lang="en-US" sz="1200" i="1" dirty="0">
                <a:solidFill>
                  <a:srgbClr val="1C1D1E"/>
                </a:solidFill>
              </a:rPr>
              <a:t> </a:t>
            </a:r>
            <a:r>
              <a:rPr lang="en-US" sz="1200" i="1" dirty="0" err="1">
                <a:solidFill>
                  <a:srgbClr val="1C1D1E"/>
                </a:solidFill>
              </a:rPr>
              <a:t>prosessi</a:t>
            </a:r>
            <a:r>
              <a:rPr lang="en-US" sz="1200" i="1" dirty="0">
                <a:solidFill>
                  <a:srgbClr val="1C1D1E"/>
                </a:solidFill>
              </a:rPr>
              <a:t> </a:t>
            </a:r>
            <a:r>
              <a:rPr lang="en-US" sz="1200" i="1" dirty="0" err="1">
                <a:solidFill>
                  <a:srgbClr val="1C1D1E"/>
                </a:solidFill>
              </a:rPr>
              <a:t>voidaan</a:t>
            </a:r>
            <a:r>
              <a:rPr lang="en-US" sz="1200" i="1" dirty="0">
                <a:solidFill>
                  <a:srgbClr val="1C1D1E"/>
                </a:solidFill>
              </a:rPr>
              <a:t> </a:t>
            </a:r>
            <a:r>
              <a:rPr lang="en-US" sz="1200" i="1" dirty="0" err="1">
                <a:solidFill>
                  <a:srgbClr val="1C1D1E"/>
                </a:solidFill>
              </a:rPr>
              <a:t>ymmärtää</a:t>
            </a:r>
            <a:r>
              <a:rPr lang="en-US" sz="1200" i="1" dirty="0">
                <a:solidFill>
                  <a:srgbClr val="1C1D1E"/>
                </a:solidFill>
              </a:rPr>
              <a:t> </a:t>
            </a:r>
            <a:r>
              <a:rPr lang="en-US" sz="1200" i="1" dirty="0" err="1">
                <a:solidFill>
                  <a:srgbClr val="1C1D1E"/>
                </a:solidFill>
              </a:rPr>
              <a:t>mielensisäisellä</a:t>
            </a:r>
            <a:r>
              <a:rPr lang="en-US" sz="1200" i="1" dirty="0">
                <a:solidFill>
                  <a:srgbClr val="1C1D1E"/>
                </a:solidFill>
              </a:rPr>
              <a:t> ja </a:t>
            </a:r>
            <a:r>
              <a:rPr lang="en-US" sz="1200" i="1" dirty="0" err="1">
                <a:solidFill>
                  <a:srgbClr val="1C1D1E"/>
                </a:solidFill>
              </a:rPr>
              <a:t>vuorovaikutuksellisella</a:t>
            </a:r>
            <a:r>
              <a:rPr lang="en-US" sz="1200" i="1" dirty="0">
                <a:solidFill>
                  <a:srgbClr val="1C1D1E"/>
                </a:solidFill>
              </a:rPr>
              <a:t> </a:t>
            </a:r>
            <a:r>
              <a:rPr lang="en-US" sz="1200" i="1" dirty="0" err="1">
                <a:solidFill>
                  <a:srgbClr val="1C1D1E"/>
                </a:solidFill>
              </a:rPr>
              <a:t>tasoilla</a:t>
            </a:r>
            <a:r>
              <a:rPr lang="en-US" sz="1200" i="1" dirty="0">
                <a:solidFill>
                  <a:srgbClr val="1C1D1E"/>
                </a:solidFill>
              </a:rPr>
              <a:t> </a:t>
            </a:r>
            <a:r>
              <a:rPr lang="en-US" sz="1200" i="1" dirty="0" err="1">
                <a:solidFill>
                  <a:srgbClr val="1C1D1E"/>
                </a:solidFill>
              </a:rPr>
              <a:t>ilmeneväksi</a:t>
            </a:r>
            <a:r>
              <a:rPr lang="en-US" sz="1200" i="1" dirty="0">
                <a:solidFill>
                  <a:srgbClr val="1C1D1E"/>
                </a:solidFill>
              </a:rPr>
              <a:t> </a:t>
            </a:r>
            <a:r>
              <a:rPr lang="en-US" sz="1200" i="1" dirty="0" err="1">
                <a:solidFill>
                  <a:srgbClr val="1C1D1E"/>
                </a:solidFill>
              </a:rPr>
              <a:t>emotionaalisten</a:t>
            </a:r>
            <a:r>
              <a:rPr lang="en-US" sz="1200" i="1" dirty="0">
                <a:solidFill>
                  <a:srgbClr val="1C1D1E"/>
                </a:solidFill>
              </a:rPr>
              <a:t> </a:t>
            </a:r>
            <a:r>
              <a:rPr lang="en-US" sz="1200" i="1" dirty="0" err="1">
                <a:solidFill>
                  <a:srgbClr val="1C1D1E"/>
                </a:solidFill>
              </a:rPr>
              <a:t>vasteiden</a:t>
            </a:r>
            <a:r>
              <a:rPr lang="en-US" sz="1200" i="1" dirty="0">
                <a:solidFill>
                  <a:srgbClr val="1C1D1E"/>
                </a:solidFill>
              </a:rPr>
              <a:t> </a:t>
            </a:r>
            <a:r>
              <a:rPr lang="en-US" sz="1200" i="1" dirty="0" err="1">
                <a:solidFill>
                  <a:srgbClr val="1C1D1E"/>
                </a:solidFill>
              </a:rPr>
              <a:t>prosessiksi</a:t>
            </a:r>
            <a:r>
              <a:rPr lang="en-US" sz="1200" i="1" dirty="0">
                <a:solidFill>
                  <a:srgbClr val="1C1D1E"/>
                </a:solidFill>
              </a:rPr>
              <a:t>, </a:t>
            </a:r>
            <a:r>
              <a:rPr lang="en-US" sz="1200" i="1" dirty="0" err="1">
                <a:solidFill>
                  <a:srgbClr val="1C1D1E"/>
                </a:solidFill>
              </a:rPr>
              <a:t>jossa</a:t>
            </a:r>
            <a:r>
              <a:rPr lang="en-US" sz="1200" i="1" dirty="0">
                <a:solidFill>
                  <a:srgbClr val="1C1D1E"/>
                </a:solidFill>
              </a:rPr>
              <a:t> </a:t>
            </a:r>
            <a:r>
              <a:rPr lang="en-US" sz="1200" i="1" dirty="0" err="1">
                <a:solidFill>
                  <a:srgbClr val="1C1D1E"/>
                </a:solidFill>
              </a:rPr>
              <a:t>vanhemmat</a:t>
            </a:r>
            <a:r>
              <a:rPr lang="en-US" sz="1200" i="1" dirty="0">
                <a:solidFill>
                  <a:srgbClr val="1C1D1E"/>
                </a:solidFill>
              </a:rPr>
              <a:t> </a:t>
            </a:r>
            <a:r>
              <a:rPr lang="en-US" sz="1200" i="1" dirty="0" err="1">
                <a:solidFill>
                  <a:srgbClr val="1C1D1E"/>
                </a:solidFill>
              </a:rPr>
              <a:t>etsivät</a:t>
            </a:r>
            <a:r>
              <a:rPr lang="en-US" sz="1200" i="1" dirty="0">
                <a:solidFill>
                  <a:srgbClr val="1C1D1E"/>
                </a:solidFill>
              </a:rPr>
              <a:t> </a:t>
            </a:r>
            <a:r>
              <a:rPr lang="en-US" sz="1200" i="1" dirty="0" err="1">
                <a:solidFill>
                  <a:srgbClr val="1C1D1E"/>
                </a:solidFill>
              </a:rPr>
              <a:t>siedettävää</a:t>
            </a:r>
            <a:r>
              <a:rPr lang="en-US" sz="1200" i="1" dirty="0">
                <a:solidFill>
                  <a:srgbClr val="1C1D1E"/>
                </a:solidFill>
              </a:rPr>
              <a:t> </a:t>
            </a:r>
            <a:r>
              <a:rPr lang="en-US" sz="1200" i="1" dirty="0" err="1">
                <a:solidFill>
                  <a:srgbClr val="1C1D1E"/>
                </a:solidFill>
              </a:rPr>
              <a:t>välimatkaa</a:t>
            </a:r>
            <a:r>
              <a:rPr lang="en-US" sz="1200" i="1" dirty="0">
                <a:solidFill>
                  <a:srgbClr val="1C1D1E"/>
                </a:solidFill>
              </a:rPr>
              <a:t> </a:t>
            </a:r>
            <a:r>
              <a:rPr lang="en-US" sz="1200" i="1" dirty="0" err="1">
                <a:solidFill>
                  <a:srgbClr val="1C1D1E"/>
                </a:solidFill>
              </a:rPr>
              <a:t>omaan</a:t>
            </a:r>
            <a:r>
              <a:rPr lang="en-US" sz="1200" i="1" dirty="0">
                <a:solidFill>
                  <a:srgbClr val="1C1D1E"/>
                </a:solidFill>
              </a:rPr>
              <a:t> ja </a:t>
            </a:r>
            <a:r>
              <a:rPr lang="en-US" sz="1200" i="1" dirty="0" err="1">
                <a:solidFill>
                  <a:srgbClr val="1C1D1E"/>
                </a:solidFill>
              </a:rPr>
              <a:t>toisen</a:t>
            </a:r>
            <a:r>
              <a:rPr lang="en-US" sz="1200" i="1" dirty="0">
                <a:solidFill>
                  <a:srgbClr val="1C1D1E"/>
                </a:solidFill>
              </a:rPr>
              <a:t> </a:t>
            </a:r>
            <a:r>
              <a:rPr lang="en-US" sz="1200" i="1" dirty="0" err="1">
                <a:solidFill>
                  <a:srgbClr val="1C1D1E"/>
                </a:solidFill>
              </a:rPr>
              <a:t>suruun</a:t>
            </a:r>
            <a:r>
              <a:rPr lang="en-US" sz="1200" i="1" dirty="0">
                <a:solidFill>
                  <a:srgbClr val="1C1D1E"/>
                </a:solidFill>
              </a:rPr>
              <a:t> ja </a:t>
            </a:r>
            <a:r>
              <a:rPr lang="en-US" sz="1200" i="1" dirty="0" err="1">
                <a:solidFill>
                  <a:srgbClr val="1C1D1E"/>
                </a:solidFill>
              </a:rPr>
              <a:t>virittäytyvät</a:t>
            </a:r>
            <a:r>
              <a:rPr lang="en-US" sz="1200" i="1" dirty="0">
                <a:solidFill>
                  <a:srgbClr val="1C1D1E"/>
                </a:solidFill>
              </a:rPr>
              <a:t> </a:t>
            </a:r>
            <a:r>
              <a:rPr lang="en-US" sz="1200" i="1" dirty="0" err="1">
                <a:solidFill>
                  <a:srgbClr val="1C1D1E"/>
                </a:solidFill>
              </a:rPr>
              <a:t>ihmissuhdekontekstiinsa</a:t>
            </a:r>
            <a:r>
              <a:rPr lang="en-US" sz="1200" i="1" dirty="0">
                <a:solidFill>
                  <a:srgbClr val="1C1D1E"/>
                </a:solidFill>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err="1">
                <a:ln>
                  <a:noFill/>
                </a:ln>
                <a:solidFill>
                  <a:prstClr val="black">
                    <a:lumMod val="75000"/>
                    <a:lumOff val="25000"/>
                  </a:prstClr>
                </a:solidFill>
                <a:effectLst/>
                <a:uLnTx/>
                <a:uFillTx/>
                <a:latin typeface="Century Gothic" panose="020B0502020202020204"/>
                <a:ea typeface="+mn-ea"/>
                <a:cs typeface="+mn-cs"/>
              </a:rPr>
              <a:t>Tulisi</a:t>
            </a:r>
            <a:r>
              <a:rPr kumimoji="0" lang="en-US" sz="12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 </a:t>
            </a:r>
            <a:r>
              <a:rPr kumimoji="0" lang="en-US" sz="1200" b="0" i="0" u="none" strike="noStrike" kern="1200" cap="none" spc="0" normalizeH="0" baseline="0" noProof="0" dirty="0" err="1">
                <a:ln>
                  <a:noFill/>
                </a:ln>
                <a:solidFill>
                  <a:prstClr val="black">
                    <a:lumMod val="75000"/>
                    <a:lumOff val="25000"/>
                  </a:prstClr>
                </a:solidFill>
                <a:effectLst/>
                <a:uLnTx/>
                <a:uFillTx/>
                <a:latin typeface="Century Gothic" panose="020B0502020202020204"/>
                <a:ea typeface="+mn-ea"/>
                <a:cs typeface="+mn-cs"/>
              </a:rPr>
              <a:t>ymmärtää</a:t>
            </a:r>
            <a:r>
              <a:rPr kumimoji="0" lang="en-US" sz="12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 ja </a:t>
            </a:r>
            <a:r>
              <a:rPr kumimoji="0" lang="en-US" sz="1200" b="0" i="0" u="none" strike="noStrike" kern="1200" cap="none" spc="0" normalizeH="0" baseline="0" noProof="0" dirty="0" err="1">
                <a:ln>
                  <a:noFill/>
                </a:ln>
                <a:solidFill>
                  <a:prstClr val="black">
                    <a:lumMod val="75000"/>
                    <a:lumOff val="25000"/>
                  </a:prstClr>
                </a:solidFill>
                <a:effectLst/>
                <a:uLnTx/>
                <a:uFillTx/>
                <a:latin typeface="Century Gothic" panose="020B0502020202020204"/>
                <a:ea typeface="+mn-ea"/>
                <a:cs typeface="+mn-cs"/>
              </a:rPr>
              <a:t>arvostaa</a:t>
            </a:r>
            <a:r>
              <a:rPr kumimoji="0" lang="en-US" sz="12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 </a:t>
            </a:r>
            <a:r>
              <a:rPr kumimoji="0" lang="en-US" sz="1200" b="0" i="0" u="none" strike="noStrike" kern="1200" cap="none" spc="0" normalizeH="0" baseline="0" noProof="0" dirty="0" err="1">
                <a:ln>
                  <a:noFill/>
                </a:ln>
                <a:solidFill>
                  <a:prstClr val="black">
                    <a:lumMod val="75000"/>
                    <a:lumOff val="25000"/>
                  </a:prstClr>
                </a:solidFill>
                <a:effectLst/>
                <a:uLnTx/>
                <a:uFillTx/>
                <a:latin typeface="Century Gothic" panose="020B0502020202020204"/>
                <a:ea typeface="+mn-ea"/>
                <a:cs typeface="+mn-cs"/>
              </a:rPr>
              <a:t>myös</a:t>
            </a:r>
            <a:r>
              <a:rPr kumimoji="0" lang="en-US" sz="12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 </a:t>
            </a:r>
            <a:r>
              <a:rPr kumimoji="0" lang="en-US" sz="1200" b="0" i="0" u="none" strike="noStrike" kern="1200" cap="none" spc="0" normalizeH="0" baseline="0" noProof="0" dirty="0" err="1">
                <a:ln>
                  <a:noFill/>
                </a:ln>
                <a:solidFill>
                  <a:prstClr val="black">
                    <a:lumMod val="75000"/>
                    <a:lumOff val="25000"/>
                  </a:prstClr>
                </a:solidFill>
                <a:effectLst/>
                <a:uLnTx/>
                <a:uFillTx/>
                <a:latin typeface="Century Gothic" panose="020B0502020202020204"/>
                <a:ea typeface="+mn-ea"/>
                <a:cs typeface="+mn-cs"/>
              </a:rPr>
              <a:t>vastahakoisuutta</a:t>
            </a:r>
            <a:r>
              <a:rPr kumimoji="0" lang="en-US" sz="12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 </a:t>
            </a:r>
            <a:r>
              <a:rPr kumimoji="0" lang="en-US" sz="1200" b="0" i="0" u="none" strike="noStrike" kern="1200" cap="none" spc="0" normalizeH="0" baseline="0" noProof="0" dirty="0" err="1">
                <a:ln>
                  <a:noFill/>
                </a:ln>
                <a:solidFill>
                  <a:prstClr val="black">
                    <a:lumMod val="75000"/>
                    <a:lumOff val="25000"/>
                  </a:prstClr>
                </a:solidFill>
                <a:effectLst/>
                <a:uLnTx/>
                <a:uFillTx/>
                <a:latin typeface="Century Gothic" panose="020B0502020202020204"/>
                <a:ea typeface="+mn-ea"/>
                <a:cs typeface="+mn-cs"/>
              </a:rPr>
              <a:t>puhua</a:t>
            </a:r>
            <a:r>
              <a:rPr kumimoji="0" lang="en-US" sz="12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 </a:t>
            </a:r>
            <a:r>
              <a:rPr kumimoji="0" lang="en-US" sz="1200" b="0" i="0" u="none" strike="noStrike" kern="1200" cap="none" spc="0" normalizeH="0" baseline="0" noProof="0" dirty="0" err="1">
                <a:ln>
                  <a:noFill/>
                </a:ln>
                <a:solidFill>
                  <a:prstClr val="black">
                    <a:lumMod val="75000"/>
                    <a:lumOff val="25000"/>
                  </a:prstClr>
                </a:solidFill>
                <a:effectLst/>
                <a:uLnTx/>
                <a:uFillTx/>
                <a:latin typeface="Century Gothic" panose="020B0502020202020204"/>
                <a:ea typeface="+mn-ea"/>
                <a:cs typeface="+mn-cs"/>
              </a:rPr>
              <a:t>tietyissä</a:t>
            </a:r>
            <a:r>
              <a:rPr kumimoji="0" lang="en-US" sz="12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 </a:t>
            </a:r>
            <a:r>
              <a:rPr kumimoji="0" lang="en-US" sz="1200" b="0" i="0" u="none" strike="noStrike" kern="1200" cap="none" spc="0" normalizeH="0" baseline="0" noProof="0" dirty="0" err="1">
                <a:ln>
                  <a:noFill/>
                </a:ln>
                <a:solidFill>
                  <a:prstClr val="black">
                    <a:lumMod val="75000"/>
                    <a:lumOff val="25000"/>
                  </a:prstClr>
                </a:solidFill>
                <a:effectLst/>
                <a:uLnTx/>
                <a:uFillTx/>
                <a:latin typeface="Century Gothic" panose="020B0502020202020204"/>
                <a:ea typeface="+mn-ea"/>
                <a:cs typeface="+mn-cs"/>
              </a:rPr>
              <a:t>hoidon</a:t>
            </a:r>
            <a:r>
              <a:rPr kumimoji="0" lang="en-US" sz="12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 </a:t>
            </a:r>
            <a:r>
              <a:rPr kumimoji="0" lang="en-US" sz="1200" b="0" i="0" u="none" strike="noStrike" kern="1200" cap="none" spc="0" normalizeH="0" baseline="0" noProof="0" dirty="0" err="1">
                <a:ln>
                  <a:noFill/>
                </a:ln>
                <a:solidFill>
                  <a:prstClr val="black">
                    <a:lumMod val="75000"/>
                    <a:lumOff val="25000"/>
                  </a:prstClr>
                </a:solidFill>
                <a:effectLst/>
                <a:uLnTx/>
                <a:uFillTx/>
                <a:latin typeface="Century Gothic" panose="020B0502020202020204"/>
                <a:ea typeface="+mn-ea"/>
                <a:cs typeface="+mn-cs"/>
              </a:rPr>
              <a:t>vaiheissa</a:t>
            </a:r>
            <a:r>
              <a:rPr kumimoji="0" lang="en-US" sz="12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a:t>
            </a:r>
            <a:endParaRPr lang="fi-FI"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i-FI" sz="1200" i="1" dirty="0">
              <a:solidFill>
                <a:prstClr val="black">
                  <a:lumMod val="75000"/>
                  <a:lumOff val="25000"/>
                </a:prstClr>
              </a:solidFill>
            </a:endParaRPr>
          </a:p>
          <a:p>
            <a:endParaRPr lang="fi-FI" dirty="0"/>
          </a:p>
        </p:txBody>
      </p:sp>
      <p:sp>
        <p:nvSpPr>
          <p:cNvPr id="4" name="Dian numeron paikkamerkki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C0C834-6A45-4F3B-91B1-14C3B76D649A}"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31363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indent="-171450">
              <a:buFont typeface="Arial" panose="020B0604020202020204" pitchFamily="34" charset="0"/>
              <a:buChar char="•"/>
            </a:pPr>
            <a:r>
              <a:rPr lang="fi-FI" dirty="0"/>
              <a:t>1: On tärkeää arvioida vanhempien psyykkistä hyvinvointia lapsen sairastuessa ja myöhemmissä vaiheissa. Myös terveiden lasten vanhempien mielenterveyttä kannattaa seurata vauvavuoden aikana.</a:t>
            </a:r>
          </a:p>
          <a:p>
            <a:pPr marL="171450" indent="-171450">
              <a:buFont typeface="Arial" panose="020B0604020202020204" pitchFamily="34" charset="0"/>
              <a:buChar char="•"/>
            </a:pPr>
            <a:r>
              <a:rPr lang="fi-FI" dirty="0"/>
              <a:t>2: Terveyspalveluissa pitäisi tunnistaa erityistä tukea tarvitsevat vanhemmat, joille tulee tarjota aktiivisesti apua psyykkiseen jaksamiseen, varhaiseen vuorovaikutukseen ja parisuhteeseen.</a:t>
            </a:r>
          </a:p>
          <a:p>
            <a:pPr marL="171450" indent="-171450">
              <a:buFont typeface="Arial" panose="020B0604020202020204" pitchFamily="34" charset="0"/>
              <a:buChar char="•"/>
            </a:pPr>
            <a:r>
              <a:rPr lang="fi-FI" dirty="0"/>
              <a:t>3: Vähintään yhtä olennaista on tunnistaa vanhempien voimavarat, jollainen parisuhdekin voi siis olla, ja tukea niiden vahvistumista.</a:t>
            </a:r>
          </a:p>
          <a:p>
            <a:pPr marL="171450" indent="-171450">
              <a:buFont typeface="Arial" panose="020B0604020202020204" pitchFamily="34" charset="0"/>
              <a:buChar char="•"/>
            </a:pPr>
            <a:r>
              <a:rPr lang="fi-FI" dirty="0"/>
              <a:t>4: Sairaalassa on tärkeää lievittää vanhempien stressiä, tunnistaa ja hoitaa traumaperäisiä oireita sekä ottaa molemmat vanhemmat mukaan lapsen hoitoon ja keskusteluihin. </a:t>
            </a:r>
          </a:p>
          <a:p>
            <a:pPr marL="171450" indent="-171450">
              <a:buFont typeface="Arial" panose="020B0604020202020204" pitchFamily="34" charset="0"/>
              <a:buChar char="•"/>
            </a:pPr>
            <a:r>
              <a:rPr lang="fi-FI" dirty="0"/>
              <a:t>5: Terveysalan ammattilaisille tulee tarjota koulutusta vanhempien psykososiaalisen hyvinvoinnin arvioinnista ja tukemisesta.</a:t>
            </a:r>
          </a:p>
          <a:p>
            <a:pPr marL="171450" indent="-171450">
              <a:buFont typeface="Arial" panose="020B0604020202020204" pitchFamily="34" charset="0"/>
              <a:buChar char="•"/>
            </a:pPr>
            <a:r>
              <a:rPr lang="fi-FI" dirty="0"/>
              <a:t>6: Sairaiden lasten vanhemmille täytyy kehittää ja tarjota keskinäistä tunnesäätelyä tukevia parisuhdeinterventiota. Elämäntilanteen kuormittavuus ja vanhempien erityistarpeet tulee ottaa huomioon interventioiden suunnittelussa.</a:t>
            </a:r>
          </a:p>
        </p:txBody>
      </p:sp>
      <p:sp>
        <p:nvSpPr>
          <p:cNvPr id="4" name="Dian numeron paikkamerkki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F4BD4A1-6E88-488A-BF86-7884E62BDCBE}"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81421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dirty="0"/>
              <a:t>Kyselytutkimus: Tutkittiin vakavasti sairaiden vauvojen vanhempien psyykkisiä oireita lapsen diagnoosin jälkeen ja vuoden kuluttua sekä verrattiin heidän mielenterveyttään terveiden lasten vanhempien mielenterveyteen.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dirty="0"/>
              <a:t>Lapsen sairaus vaikutti merkittävästi vanhempien psyykkiseen hyvinvointiin diagnoosin jälkeen ja vuoden kuluttua. </a:t>
            </a:r>
          </a:p>
        </p:txBody>
      </p:sp>
      <p:sp>
        <p:nvSpPr>
          <p:cNvPr id="4" name="Dian numeron paikkamerkki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F4BD4A1-6E88-488A-BF86-7884E62BDCBE}"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19142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indent="-171450">
              <a:buFont typeface="Arial" panose="020B0604020202020204" pitchFamily="34" charset="0"/>
              <a:buChar char="•"/>
            </a:pPr>
            <a:r>
              <a:rPr lang="fi-FI" dirty="0" err="1"/>
              <a:t>pediatric</a:t>
            </a:r>
            <a:r>
              <a:rPr lang="fi-FI" dirty="0"/>
              <a:t> </a:t>
            </a:r>
            <a:r>
              <a:rPr lang="fi-FI" dirty="0" err="1"/>
              <a:t>medical</a:t>
            </a:r>
            <a:r>
              <a:rPr lang="fi-FI" dirty="0"/>
              <a:t> traumatic </a:t>
            </a:r>
            <a:r>
              <a:rPr lang="fi-FI" dirty="0" err="1"/>
              <a:t>stress</a:t>
            </a:r>
            <a:endParaRPr lang="fi-FI" dirty="0"/>
          </a:p>
          <a:p>
            <a:pPr marL="171450" indent="-171450">
              <a:buFont typeface="Arial" panose="020B0604020202020204" pitchFamily="34" charset="0"/>
              <a:buChar char="•"/>
            </a:pPr>
            <a:r>
              <a:rPr lang="fi-FI" dirty="0"/>
              <a:t>2: Noin 80 % vakavasti sairastuneista tai vammautuneista lapsista ja heidän perheenjäsenistään kokee traumaperäistä stressiä. </a:t>
            </a:r>
          </a:p>
          <a:p>
            <a:pPr marL="171450" indent="-171450">
              <a:buFont typeface="Arial" panose="020B0604020202020204" pitchFamily="34" charset="0"/>
              <a:buChar char="•"/>
            </a:pPr>
            <a:r>
              <a:rPr lang="fi-FI" dirty="0"/>
              <a:t>3: Noin 20–30 %:lla ja lapsista, sisaruksista ja vanhemmista on pitkään jatkuvia traumaperäisiä reaktioita, jotka </a:t>
            </a:r>
            <a:r>
              <a:rPr lang="fi-FI" sz="1800" dirty="0">
                <a:effectLst/>
                <a:latin typeface="Times New Roman" panose="02020603050405020304" pitchFamily="18" charset="0"/>
                <a:ea typeface="Calibri" panose="020F0502020204030204" pitchFamily="34" charset="0"/>
              </a:rPr>
              <a:t>voivat haitata heidän perhe-elämäänsä, työkykyään, parisuhteen vuorovaikutusta tai lapsen sairauden hoitoa.</a:t>
            </a:r>
            <a:endParaRPr lang="fi-FI" dirty="0"/>
          </a:p>
          <a:p>
            <a:endParaRPr lang="fi-FI" dirty="0"/>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0E2D41-0326-4E1F-B617-91A4BC2C3B2D}"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70952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indent="-171450">
              <a:buFont typeface="Arial" panose="020B0604020202020204" pitchFamily="34" charset="0"/>
              <a:buChar char="•"/>
            </a:pPr>
            <a:r>
              <a:rPr lang="fi-FI" dirty="0"/>
              <a:t>Vanhempien reagointia lapsensa sairastumiseen ennustavat vahvemmin psykososiaaliset kuin lääketieteelliset tekijät &gt;</a:t>
            </a:r>
            <a:r>
              <a:rPr lang="fi-FI" sz="1200" baseline="0" dirty="0">
                <a:solidFill>
                  <a:prstClr val="black">
                    <a:lumMod val="75000"/>
                    <a:lumOff val="25000"/>
                  </a:prstClr>
                </a:solidFill>
              </a:rPr>
              <a:t> tähän voimme vaikuttaa perheen kohtaamisen ja tukemisen kautta</a:t>
            </a:r>
            <a:endParaRPr lang="fi-FI" dirty="0"/>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DB1333-DBBB-42FB-8D30-BABE413AD493}"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6690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200" baseline="0" dirty="0">
                <a:solidFill>
                  <a:prstClr val="black">
                    <a:lumMod val="75000"/>
                    <a:lumOff val="25000"/>
                  </a:prstClr>
                </a:solidFill>
              </a:rPr>
              <a:t>A</a:t>
            </a:r>
            <a:r>
              <a:rPr lang="fi-FI" dirty="0"/>
              <a:t>lussa 26 %:lla vanhemmista (38 %:lla äideistä, 19 %:lla isistä), vuoden kuluttua 20 %:lla vanhemmista (27 %:lla äideistä, 13 %:lla isistä).</a:t>
            </a:r>
          </a:p>
          <a:p>
            <a:pPr marL="0" indent="0">
              <a:buFont typeface="Arial" panose="020B0604020202020204" pitchFamily="34" charset="0"/>
              <a:buNone/>
            </a:pPr>
            <a:endParaRPr lang="fi-FI" dirty="0"/>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DB1333-DBBB-42FB-8D30-BABE413AD493}"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44614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indent="-171450">
              <a:buFont typeface="Arial" panose="020B0604020202020204" pitchFamily="34" charset="0"/>
              <a:buChar char="•"/>
            </a:pPr>
            <a:r>
              <a:rPr lang="fi-FI" sz="1800" dirty="0">
                <a:effectLst/>
                <a:latin typeface="Times New Roman" panose="02020603050405020304" pitchFamily="18" charset="0"/>
                <a:ea typeface="Calibri" panose="020F0502020204030204" pitchFamily="34" charset="0"/>
              </a:rPr>
              <a:t>1: Vanhempien kokema stressi on myös yhteydessä lapsen stressiin sekä heikompaan </a:t>
            </a:r>
            <a:r>
              <a:rPr lang="fi-FI" sz="1800" dirty="0" err="1">
                <a:effectLst/>
                <a:latin typeface="Times New Roman" panose="02020603050405020304" pitchFamily="18" charset="0"/>
                <a:ea typeface="Calibri" panose="020F0502020204030204" pitchFamily="34" charset="0"/>
              </a:rPr>
              <a:t>resilienssiin</a:t>
            </a:r>
            <a:r>
              <a:rPr lang="fi-FI" sz="1800" dirty="0">
                <a:effectLst/>
                <a:latin typeface="Times New Roman" panose="02020603050405020304" pitchFamily="18" charset="0"/>
                <a:ea typeface="Calibri" panose="020F0502020204030204" pitchFamily="34" charset="0"/>
              </a:rPr>
              <a:t> ja sopeutumiseen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baseline="0" dirty="0"/>
              <a:t>6: haavoittuvan lapsen oireyhtymä (</a:t>
            </a:r>
            <a:r>
              <a:rPr lang="fi-FI" baseline="0" dirty="0" err="1"/>
              <a:t>vulnerable</a:t>
            </a:r>
            <a:r>
              <a:rPr lang="fi-FI" baseline="0" dirty="0"/>
              <a:t> </a:t>
            </a:r>
            <a:r>
              <a:rPr lang="fi-FI" baseline="0" dirty="0" err="1"/>
              <a:t>child</a:t>
            </a:r>
            <a:r>
              <a:rPr lang="fi-FI" baseline="0" dirty="0"/>
              <a:t> </a:t>
            </a:r>
            <a:r>
              <a:rPr lang="fi-FI" baseline="0" dirty="0" err="1"/>
              <a:t>syndrome</a:t>
            </a:r>
            <a:r>
              <a:rPr lang="fi-FI" baseline="0" dirty="0"/>
              <a:t>) &gt; ylisuojelevuus &gt; kehitykselliset haitat ja vaikutukset käyttäytymiseen</a:t>
            </a:r>
          </a:p>
          <a:p>
            <a:pPr marL="171450" indent="-171450">
              <a:buFont typeface="Arial" panose="020B0604020202020204" pitchFamily="34" charset="0"/>
              <a:buChar char="•"/>
            </a:pPr>
            <a:endParaRPr lang="fi-FI" dirty="0"/>
          </a:p>
        </p:txBody>
      </p:sp>
      <p:sp>
        <p:nvSpPr>
          <p:cNvPr id="4" name="Dian numeron paikkamerkki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2D9706D-C164-4B13-B84E-75A2800D8CFD}"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63282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err="1">
                <a:effectLst/>
                <a:latin typeface="+mn-lt"/>
                <a:ea typeface="Calibri" panose="020F0502020204030204" pitchFamily="34" charset="0"/>
              </a:rPr>
              <a:t>Tutkin</a:t>
            </a:r>
            <a:r>
              <a:rPr lang="en-US" dirty="0">
                <a:effectLst/>
                <a:latin typeface="+mn-lt"/>
                <a:ea typeface="Calibri" panose="020F0502020204030204" pitchFamily="34" charset="0"/>
              </a:rPr>
              <a:t> </a:t>
            </a:r>
            <a:r>
              <a:rPr lang="en-US" dirty="0" err="1">
                <a:effectLst/>
                <a:latin typeface="+mn-lt"/>
                <a:ea typeface="Calibri" panose="020F0502020204030204" pitchFamily="34" charset="0"/>
              </a:rPr>
              <a:t>vakavasti</a:t>
            </a:r>
            <a:r>
              <a:rPr lang="en-US" dirty="0">
                <a:effectLst/>
                <a:latin typeface="+mn-lt"/>
                <a:ea typeface="Calibri" panose="020F0502020204030204" pitchFamily="34" charset="0"/>
              </a:rPr>
              <a:t> </a:t>
            </a:r>
            <a:r>
              <a:rPr lang="en-US" dirty="0" err="1">
                <a:effectLst/>
                <a:latin typeface="+mn-lt"/>
                <a:ea typeface="Calibri" panose="020F0502020204030204" pitchFamily="34" charset="0"/>
              </a:rPr>
              <a:t>sairaiden</a:t>
            </a:r>
            <a:r>
              <a:rPr lang="en-US" dirty="0">
                <a:effectLst/>
                <a:latin typeface="+mn-lt"/>
                <a:ea typeface="Calibri" panose="020F0502020204030204" pitchFamily="34" charset="0"/>
              </a:rPr>
              <a:t> </a:t>
            </a:r>
            <a:r>
              <a:rPr lang="en-US" dirty="0" err="1">
                <a:effectLst/>
                <a:latin typeface="+mn-lt"/>
                <a:ea typeface="Calibri" panose="020F0502020204030204" pitchFamily="34" charset="0"/>
              </a:rPr>
              <a:t>lasten</a:t>
            </a:r>
            <a:r>
              <a:rPr lang="en-US" dirty="0">
                <a:effectLst/>
                <a:latin typeface="+mn-lt"/>
                <a:ea typeface="Calibri" panose="020F0502020204030204" pitchFamily="34" charset="0"/>
              </a:rPr>
              <a:t> </a:t>
            </a:r>
            <a:r>
              <a:rPr lang="en-US" dirty="0" err="1">
                <a:effectLst/>
                <a:latin typeface="+mn-lt"/>
                <a:ea typeface="Calibri" panose="020F0502020204030204" pitchFamily="34" charset="0"/>
              </a:rPr>
              <a:t>vanhempien</a:t>
            </a:r>
            <a:r>
              <a:rPr lang="en-US" dirty="0">
                <a:effectLst/>
                <a:latin typeface="+mn-lt"/>
                <a:ea typeface="Calibri" panose="020F0502020204030204" pitchFamily="34" charset="0"/>
              </a:rPr>
              <a:t> </a:t>
            </a:r>
            <a:r>
              <a:rPr lang="en-US" dirty="0" err="1">
                <a:effectLst/>
                <a:latin typeface="+mn-lt"/>
                <a:ea typeface="Calibri" panose="020F0502020204030204" pitchFamily="34" charset="0"/>
              </a:rPr>
              <a:t>psyykkistä</a:t>
            </a:r>
            <a:r>
              <a:rPr lang="en-US" dirty="0">
                <a:effectLst/>
                <a:latin typeface="+mn-lt"/>
                <a:ea typeface="Calibri" panose="020F0502020204030204" pitchFamily="34" charset="0"/>
              </a:rPr>
              <a:t> </a:t>
            </a:r>
            <a:r>
              <a:rPr lang="en-US" dirty="0" err="1">
                <a:effectLst/>
                <a:latin typeface="+mn-lt"/>
                <a:ea typeface="Calibri" panose="020F0502020204030204" pitchFamily="34" charset="0"/>
              </a:rPr>
              <a:t>hyvinvointia</a:t>
            </a:r>
            <a:r>
              <a:rPr lang="en-US" dirty="0">
                <a:effectLst/>
                <a:latin typeface="+mn-lt"/>
                <a:ea typeface="Calibri" panose="020F0502020204030204" pitchFamily="34" charset="0"/>
              </a:rPr>
              <a:t> ja </a:t>
            </a:r>
            <a:r>
              <a:rPr lang="en-US" dirty="0" err="1">
                <a:effectLst/>
                <a:latin typeface="+mn-lt"/>
                <a:ea typeface="Calibri" panose="020F0502020204030204" pitchFamily="34" charset="0"/>
              </a:rPr>
              <a:t>resilienssiä</a:t>
            </a:r>
            <a:r>
              <a:rPr lang="en-US" dirty="0">
                <a:effectLst/>
                <a:latin typeface="+mn-lt"/>
                <a:ea typeface="Calibri" panose="020F0502020204030204" pitchFamily="34" charset="0"/>
              </a:rPr>
              <a:t>. </a:t>
            </a:r>
            <a:r>
              <a:rPr lang="en-US" dirty="0" err="1">
                <a:effectLst/>
                <a:latin typeface="+mn-lt"/>
                <a:ea typeface="Calibri" panose="020F0502020204030204" pitchFamily="34" charset="0"/>
              </a:rPr>
              <a:t>KYS:llä</a:t>
            </a:r>
            <a:r>
              <a:rPr lang="en-US" dirty="0">
                <a:effectLst/>
                <a:latin typeface="+mn-lt"/>
                <a:ea typeface="Calibri" panose="020F0502020204030204" pitchFamily="34" charset="0"/>
              </a:rPr>
              <a:t> &gt; </a:t>
            </a:r>
            <a:r>
              <a:rPr lang="en-US" dirty="0" err="1">
                <a:effectLst/>
                <a:latin typeface="+mn-lt"/>
                <a:ea typeface="Calibri" panose="020F0502020204030204" pitchFamily="34" charset="0"/>
              </a:rPr>
              <a:t>haastattelut</a:t>
            </a:r>
            <a:r>
              <a:rPr lang="en-US" dirty="0">
                <a:effectLst/>
                <a:latin typeface="+mn-lt"/>
                <a:ea typeface="Calibri" panose="020F0502020204030204" pitchFamily="34" charset="0"/>
              </a:rPr>
              <a:t> + </a:t>
            </a:r>
            <a:r>
              <a:rPr lang="en-US" dirty="0" err="1">
                <a:effectLst/>
                <a:latin typeface="+mn-lt"/>
                <a:ea typeface="Calibri" panose="020F0502020204030204" pitchFamily="34" charset="0"/>
              </a:rPr>
              <a:t>kyselylomakkeet</a:t>
            </a:r>
            <a:endParaRPr lang="en-US" dirty="0">
              <a:effectLst/>
              <a:latin typeface="+mn-lt"/>
              <a:ea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err="1">
                <a:effectLst/>
                <a:latin typeface="+mn-lt"/>
                <a:ea typeface="Calibri" panose="020F0502020204030204" pitchFamily="34" charset="0"/>
              </a:rPr>
              <a:t>Parisuhderesilienssiin</a:t>
            </a:r>
            <a:r>
              <a:rPr lang="en-US" dirty="0">
                <a:effectLst/>
                <a:latin typeface="+mn-lt"/>
                <a:ea typeface="Calibri" panose="020F0502020204030204" pitchFamily="34" charset="0"/>
              </a:rPr>
              <a:t> </a:t>
            </a:r>
            <a:r>
              <a:rPr lang="en-US" dirty="0" err="1">
                <a:effectLst/>
                <a:latin typeface="+mn-lt"/>
                <a:ea typeface="Calibri" panose="020F0502020204030204" pitchFamily="34" charset="0"/>
              </a:rPr>
              <a:t>vaikuttavat</a:t>
            </a:r>
            <a:r>
              <a:rPr lang="en-US" dirty="0">
                <a:effectLst/>
                <a:latin typeface="+mn-lt"/>
                <a:ea typeface="Calibri" panose="020F0502020204030204" pitchFamily="34" charset="0"/>
              </a:rPr>
              <a:t> </a:t>
            </a:r>
            <a:r>
              <a:rPr lang="en-US" dirty="0" err="1">
                <a:effectLst/>
                <a:latin typeface="+mn-lt"/>
                <a:ea typeface="Calibri" panose="020F0502020204030204" pitchFamily="34" charset="0"/>
              </a:rPr>
              <a:t>vastoinkäymisille</a:t>
            </a:r>
            <a:r>
              <a:rPr lang="en-US" dirty="0">
                <a:effectLst/>
                <a:latin typeface="+mn-lt"/>
                <a:ea typeface="Calibri" panose="020F0502020204030204" pitchFamily="34" charset="0"/>
              </a:rPr>
              <a:t> </a:t>
            </a:r>
            <a:r>
              <a:rPr lang="en-US" dirty="0" err="1">
                <a:effectLst/>
                <a:latin typeface="+mn-lt"/>
                <a:ea typeface="Calibri" panose="020F0502020204030204" pitchFamily="34" charset="0"/>
              </a:rPr>
              <a:t>annetut</a:t>
            </a:r>
            <a:r>
              <a:rPr lang="en-US" dirty="0">
                <a:effectLst/>
                <a:latin typeface="+mn-lt"/>
                <a:ea typeface="Calibri" panose="020F0502020204030204" pitchFamily="34" charset="0"/>
              </a:rPr>
              <a:t> </a:t>
            </a:r>
            <a:r>
              <a:rPr lang="en-US" dirty="0" err="1">
                <a:effectLst/>
                <a:latin typeface="+mn-lt"/>
                <a:ea typeface="Calibri" panose="020F0502020204030204" pitchFamily="34" charset="0"/>
              </a:rPr>
              <a:t>merkitykset</a:t>
            </a:r>
            <a:r>
              <a:rPr lang="en-US" dirty="0">
                <a:effectLst/>
                <a:latin typeface="+mn-lt"/>
                <a:ea typeface="Calibri" panose="020F0502020204030204" pitchFamily="34" charset="0"/>
              </a:rPr>
              <a:t>, </a:t>
            </a:r>
            <a:r>
              <a:rPr lang="en-US" dirty="0" err="1">
                <a:effectLst/>
                <a:latin typeface="+mn-lt"/>
                <a:ea typeface="Calibri" panose="020F0502020204030204" pitchFamily="34" charset="0"/>
              </a:rPr>
              <a:t>koetut</a:t>
            </a:r>
            <a:r>
              <a:rPr lang="en-US" dirty="0">
                <a:effectLst/>
                <a:latin typeface="+mn-lt"/>
                <a:ea typeface="Calibri" panose="020F0502020204030204" pitchFamily="34" charset="0"/>
              </a:rPr>
              <a:t> ja </a:t>
            </a:r>
            <a:r>
              <a:rPr lang="en-US" dirty="0" err="1">
                <a:effectLst/>
                <a:latin typeface="+mn-lt"/>
                <a:ea typeface="Calibri" panose="020F0502020204030204" pitchFamily="34" charset="0"/>
              </a:rPr>
              <a:t>ilmaistut</a:t>
            </a:r>
            <a:r>
              <a:rPr lang="en-US" dirty="0">
                <a:effectLst/>
                <a:latin typeface="+mn-lt"/>
                <a:ea typeface="Calibri" panose="020F0502020204030204" pitchFamily="34" charset="0"/>
              </a:rPr>
              <a:t> </a:t>
            </a:r>
            <a:r>
              <a:rPr lang="en-US" dirty="0" err="1">
                <a:effectLst/>
                <a:latin typeface="+mn-lt"/>
                <a:ea typeface="Calibri" panose="020F0502020204030204" pitchFamily="34" charset="0"/>
              </a:rPr>
              <a:t>tunteet</a:t>
            </a:r>
            <a:r>
              <a:rPr lang="en-US" dirty="0">
                <a:effectLst/>
                <a:latin typeface="+mn-lt"/>
                <a:ea typeface="Calibri" panose="020F0502020204030204" pitchFamily="34" charset="0"/>
              </a:rPr>
              <a:t>, </a:t>
            </a:r>
            <a:r>
              <a:rPr lang="en-US" dirty="0" err="1">
                <a:effectLst/>
                <a:latin typeface="+mn-lt"/>
                <a:ea typeface="Calibri" panose="020F0502020204030204" pitchFamily="34" charset="0"/>
              </a:rPr>
              <a:t>vastavuoroinen</a:t>
            </a:r>
            <a:r>
              <a:rPr lang="en-US" dirty="0">
                <a:effectLst/>
                <a:latin typeface="+mn-lt"/>
                <a:ea typeface="Calibri" panose="020F0502020204030204" pitchFamily="34" charset="0"/>
              </a:rPr>
              <a:t> </a:t>
            </a:r>
            <a:r>
              <a:rPr lang="en-US" dirty="0" err="1">
                <a:effectLst/>
                <a:latin typeface="+mn-lt"/>
                <a:ea typeface="Calibri" panose="020F0502020204030204" pitchFamily="34" charset="0"/>
              </a:rPr>
              <a:t>tuki</a:t>
            </a:r>
            <a:r>
              <a:rPr lang="en-US" dirty="0">
                <a:effectLst/>
                <a:latin typeface="+mn-lt"/>
                <a:ea typeface="Calibri" panose="020F0502020204030204" pitchFamily="34" charset="0"/>
              </a:rPr>
              <a:t> ja </a:t>
            </a:r>
            <a:r>
              <a:rPr lang="en-US" dirty="0" err="1">
                <a:effectLst/>
                <a:latin typeface="+mn-lt"/>
                <a:ea typeface="Calibri" panose="020F0502020204030204" pitchFamily="34" charset="0"/>
              </a:rPr>
              <a:t>parin</a:t>
            </a:r>
            <a:r>
              <a:rPr lang="en-US" dirty="0">
                <a:effectLst/>
                <a:latin typeface="+mn-lt"/>
                <a:ea typeface="Calibri" panose="020F0502020204030204" pitchFamily="34" charset="0"/>
              </a:rPr>
              <a:t> </a:t>
            </a:r>
            <a:r>
              <a:rPr lang="en-US" dirty="0" err="1">
                <a:effectLst/>
                <a:latin typeface="+mn-lt"/>
                <a:ea typeface="Calibri" panose="020F0502020204030204" pitchFamily="34" charset="0"/>
              </a:rPr>
              <a:t>välillä</a:t>
            </a:r>
            <a:r>
              <a:rPr lang="en-US" dirty="0">
                <a:effectLst/>
                <a:latin typeface="+mn-lt"/>
                <a:ea typeface="Calibri" panose="020F0502020204030204" pitchFamily="34" charset="0"/>
              </a:rPr>
              <a:t> </a:t>
            </a:r>
            <a:r>
              <a:rPr lang="en-US" dirty="0" err="1">
                <a:effectLst/>
                <a:latin typeface="+mn-lt"/>
                <a:ea typeface="Calibri" panose="020F0502020204030204" pitchFamily="34" charset="0"/>
              </a:rPr>
              <a:t>ilmenevä</a:t>
            </a:r>
            <a:r>
              <a:rPr lang="en-US" dirty="0">
                <a:effectLst/>
                <a:latin typeface="+mn-lt"/>
                <a:ea typeface="Calibri" panose="020F0502020204030204" pitchFamily="34" charset="0"/>
              </a:rPr>
              <a:t> </a:t>
            </a:r>
            <a:r>
              <a:rPr lang="en-US" dirty="0">
                <a:ea typeface="Calibri" panose="020F0502020204030204" pitchFamily="34" charset="0"/>
              </a:rPr>
              <a:t>“we-ness”</a:t>
            </a:r>
            <a:r>
              <a:rPr lang="en-US" dirty="0">
                <a:effectLst/>
                <a:latin typeface="+mn-lt"/>
                <a:ea typeface="Calibri" panose="020F050202020403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err="1"/>
              <a:t>Ihminen</a:t>
            </a:r>
            <a:r>
              <a:rPr lang="en-US" sz="1200" baseline="0" dirty="0"/>
              <a:t> </a:t>
            </a:r>
            <a:r>
              <a:rPr lang="en-US" sz="1200" baseline="0" dirty="0" err="1"/>
              <a:t>arvioi</a:t>
            </a:r>
            <a:r>
              <a:rPr lang="en-US" sz="1200" baseline="0" dirty="0"/>
              <a:t> </a:t>
            </a:r>
            <a:r>
              <a:rPr lang="en-US" sz="1200" baseline="0" dirty="0" err="1"/>
              <a:t>läheisen</a:t>
            </a:r>
            <a:r>
              <a:rPr lang="en-US" sz="1200" baseline="0" dirty="0"/>
              <a:t> </a:t>
            </a:r>
            <a:r>
              <a:rPr lang="en-US" sz="1200" baseline="0" dirty="0" err="1"/>
              <a:t>suhteen</a:t>
            </a:r>
            <a:r>
              <a:rPr lang="en-US" sz="1200" baseline="0" dirty="0"/>
              <a:t> </a:t>
            </a:r>
            <a:r>
              <a:rPr lang="en-US" sz="1200" baseline="0" dirty="0" err="1"/>
              <a:t>omaksi</a:t>
            </a:r>
            <a:r>
              <a:rPr lang="en-US" sz="1200" baseline="0" dirty="0"/>
              <a:t> </a:t>
            </a:r>
            <a:r>
              <a:rPr lang="en-US" sz="1200" baseline="0" dirty="0" err="1"/>
              <a:t>voimavarakseen</a:t>
            </a:r>
            <a:r>
              <a:rPr lang="en-US" sz="1200" baseline="0" dirty="0"/>
              <a:t> ja </a:t>
            </a:r>
            <a:r>
              <a:rPr lang="en-US" sz="1200" baseline="0" dirty="0" err="1"/>
              <a:t>säästää</a:t>
            </a:r>
            <a:r>
              <a:rPr lang="en-US" sz="1200" baseline="0" dirty="0"/>
              <a:t> </a:t>
            </a:r>
            <a:r>
              <a:rPr lang="en-US" sz="1200" baseline="0" dirty="0" err="1"/>
              <a:t>omia</a:t>
            </a:r>
            <a:r>
              <a:rPr lang="en-US" sz="1200" baseline="0" dirty="0"/>
              <a:t> </a:t>
            </a:r>
            <a:r>
              <a:rPr lang="en-US" sz="1200" baseline="0" dirty="0" err="1"/>
              <a:t>resurssejaan</a:t>
            </a:r>
            <a:r>
              <a:rPr lang="en-US" sz="1200" baseline="0" dirty="0"/>
              <a:t>, </a:t>
            </a:r>
            <a:r>
              <a:rPr lang="en-US" sz="1200" baseline="0" dirty="0" err="1"/>
              <a:t>mikä</a:t>
            </a:r>
            <a:r>
              <a:rPr lang="en-US" sz="1200" baseline="0" dirty="0"/>
              <a:t> </a:t>
            </a:r>
            <a:r>
              <a:rPr lang="en-US" sz="1200" baseline="0" dirty="0" err="1"/>
              <a:t>näkyy</a:t>
            </a:r>
            <a:r>
              <a:rPr lang="en-US" sz="1200" baseline="0" dirty="0"/>
              <a:t> mm. </a:t>
            </a:r>
            <a:r>
              <a:rPr lang="en-US" sz="1200" baseline="0" dirty="0" err="1"/>
              <a:t>aineenvaihdunnassa</a:t>
            </a:r>
            <a:r>
              <a:rPr lang="en-US" sz="1200" baseline="0" dirty="0"/>
              <a:t>.</a:t>
            </a:r>
            <a:endParaRPr lang="fi-FI" dirty="0"/>
          </a:p>
          <a:p>
            <a:pPr marL="0" indent="0">
              <a:buFont typeface="Arial" panose="020B0604020202020204" pitchFamily="34" charset="0"/>
              <a:buNone/>
            </a:pPr>
            <a:endParaRPr lang="fi-FI" dirty="0"/>
          </a:p>
        </p:txBody>
      </p:sp>
      <p:sp>
        <p:nvSpPr>
          <p:cNvPr id="4" name="Dian numeron paikkamerkki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F4BD4A1-6E88-488A-BF86-7884E62BDCBE}"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2422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2000" dirty="0"/>
              <a:t>perheen tukeminen on tärkeää, koska lapsen sairaus vaikuttaa koko perheeseen ja perheen tilanne vaikuttaa lapsen vointiin ja sairauden hoitumiseen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2000" dirty="0"/>
              <a:t>1: vaikutukset voimakkaita, kokonaisvaltaisia ja pitkäkestoisia</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2000" dirty="0"/>
              <a:t>2: alussa turvallisuuden tunne horjuu ja ”kaikki pysähtyy” &gt; masennus, ahdistus, traumaperäiset oireet</a:t>
            </a:r>
            <a:endParaRPr lang="fi-FI" sz="4000" dirty="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i-FI" sz="2000" dirty="0"/>
          </a:p>
        </p:txBody>
      </p:sp>
      <p:sp>
        <p:nvSpPr>
          <p:cNvPr id="4" name="Dian numeron paikkamerkki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268472-12C9-4585-8F50-0A1602A910FF}"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46944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fi-FI"/>
              <a:t>Muokkaa ots. perustyyl. napsautt.</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dirty="0"/>
          </a:p>
        </p:txBody>
      </p:sp>
      <p:sp>
        <p:nvSpPr>
          <p:cNvPr id="4" name="Date Placeholder 3"/>
          <p:cNvSpPr>
            <a:spLocks noGrp="1"/>
          </p:cNvSpPr>
          <p:nvPr>
            <p:ph type="dt" sz="half" idx="10"/>
          </p:nvPr>
        </p:nvSpPr>
        <p:spPr/>
        <p:txBody>
          <a:bodyPr/>
          <a:lstStyle/>
          <a:p>
            <a:fld id="{6D309430-FBE8-412A-BC4A-B5121D360769}" type="datetimeFigureOut">
              <a:rPr lang="fi-FI" smtClean="0"/>
              <a:t>29.11.2024</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a:xfrm>
            <a:off x="9255346" y="2750337"/>
            <a:ext cx="1171888" cy="1356442"/>
          </a:xfrm>
        </p:spPr>
        <p:txBody>
          <a:bodyPr/>
          <a:lstStyle/>
          <a:p>
            <a:fld id="{B47C942C-8075-4F55-8EF8-F355AE32C592}" type="slidenum">
              <a:rPr lang="fi-FI" smtClean="0"/>
              <a:t>‹#›</a:t>
            </a:fld>
            <a:endParaRPr lang="fi-FI"/>
          </a:p>
        </p:txBody>
      </p:sp>
    </p:spTree>
    <p:extLst>
      <p:ext uri="{BB962C8B-B14F-4D97-AF65-F5344CB8AC3E}">
        <p14:creationId xmlns:p14="http://schemas.microsoft.com/office/powerpoint/2010/main" val="34035937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amakuva ja kuvateksti">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fi-FI"/>
              <a:t>Muokkaa ots. perustyyl. napsautt.</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6D309430-FBE8-412A-BC4A-B5121D360769}" type="datetimeFigureOut">
              <a:rPr lang="fi-FI" smtClean="0"/>
              <a:t>29.11.2024</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a:xfrm>
            <a:off x="10729455" y="4711309"/>
            <a:ext cx="1154151" cy="1090789"/>
          </a:xfrm>
        </p:spPr>
        <p:txBody>
          <a:bodyPr/>
          <a:lstStyle/>
          <a:p>
            <a:fld id="{B47C942C-8075-4F55-8EF8-F355AE32C592}" type="slidenum">
              <a:rPr lang="fi-FI" smtClean="0"/>
              <a:t>‹#›</a:t>
            </a:fld>
            <a:endParaRPr lang="fi-FI"/>
          </a:p>
        </p:txBody>
      </p:sp>
    </p:spTree>
    <p:extLst>
      <p:ext uri="{BB962C8B-B14F-4D97-AF65-F5344CB8AC3E}">
        <p14:creationId xmlns:p14="http://schemas.microsoft.com/office/powerpoint/2010/main" val="3448079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Otsikko ja kuvateksti">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fi-FI"/>
              <a:t>Muokkaa ots. perustyyl. napsautt.</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6D309430-FBE8-412A-BC4A-B5121D360769}" type="datetimeFigureOut">
              <a:rPr lang="fi-FI" smtClean="0"/>
              <a:t>29.11.2024</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a:xfrm>
            <a:off x="10729455" y="4711615"/>
            <a:ext cx="1154151" cy="1090789"/>
          </a:xfrm>
        </p:spPr>
        <p:txBody>
          <a:bodyPr/>
          <a:lstStyle/>
          <a:p>
            <a:fld id="{B47C942C-8075-4F55-8EF8-F355AE32C592}" type="slidenum">
              <a:rPr lang="fi-FI" smtClean="0"/>
              <a:t>‹#›</a:t>
            </a:fld>
            <a:endParaRPr lang="fi-FI"/>
          </a:p>
        </p:txBody>
      </p:sp>
    </p:spTree>
    <p:extLst>
      <p:ext uri="{BB962C8B-B14F-4D97-AF65-F5344CB8AC3E}">
        <p14:creationId xmlns:p14="http://schemas.microsoft.com/office/powerpoint/2010/main" val="18806493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Lainaus ja kuvateksti">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fi-FI"/>
              <a:t>Muokkaa ots. perustyyl. napsautt.</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6D309430-FBE8-412A-BC4A-B5121D360769}" type="datetimeFigureOut">
              <a:rPr lang="fi-FI" smtClean="0"/>
              <a:t>29.11.2024</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a:xfrm>
            <a:off x="10729455" y="4709925"/>
            <a:ext cx="1154151" cy="1090789"/>
          </a:xfrm>
        </p:spPr>
        <p:txBody>
          <a:bodyPr/>
          <a:lstStyle/>
          <a:p>
            <a:fld id="{B47C942C-8075-4F55-8EF8-F355AE32C592}" type="slidenum">
              <a:rPr lang="fi-FI" smtClean="0"/>
              <a:t>‹#›</a:t>
            </a:fld>
            <a:endParaRPr lang="fi-FI"/>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40438716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imikortti">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fi-FI"/>
              <a:t>Muokkaa ots. perustyyl. napsautt.</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6D309430-FBE8-412A-BC4A-B5121D360769}" type="datetimeFigureOut">
              <a:rPr lang="fi-FI" smtClean="0"/>
              <a:t>29.11.2024</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a:xfrm>
            <a:off x="10729455" y="4709925"/>
            <a:ext cx="1154151" cy="1090789"/>
          </a:xfrm>
        </p:spPr>
        <p:txBody>
          <a:bodyPr/>
          <a:lstStyle/>
          <a:p>
            <a:fld id="{B47C942C-8075-4F55-8EF8-F355AE32C592}" type="slidenum">
              <a:rPr lang="fi-FI" smtClean="0"/>
              <a:t>‹#›</a:t>
            </a:fld>
            <a:endParaRPr lang="fi-FI"/>
          </a:p>
        </p:txBody>
      </p:sp>
    </p:spTree>
    <p:extLst>
      <p:ext uri="{BB962C8B-B14F-4D97-AF65-F5344CB8AC3E}">
        <p14:creationId xmlns:p14="http://schemas.microsoft.com/office/powerpoint/2010/main" val="12195475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araketta">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fi-FI"/>
              <a:t>Muokkaa ots. perustyyl. napsautt.</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3" name="Date Placeholder 2"/>
          <p:cNvSpPr>
            <a:spLocks noGrp="1"/>
          </p:cNvSpPr>
          <p:nvPr>
            <p:ph type="dt" sz="half" idx="10"/>
          </p:nvPr>
        </p:nvSpPr>
        <p:spPr/>
        <p:txBody>
          <a:bodyPr/>
          <a:lstStyle/>
          <a:p>
            <a:fld id="{6D309430-FBE8-412A-BC4A-B5121D360769}" type="datetimeFigureOut">
              <a:rPr lang="fi-FI" smtClean="0"/>
              <a:t>29.11.2024</a:t>
            </a:fld>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B47C942C-8075-4F55-8EF8-F355AE32C592}" type="slidenum">
              <a:rPr lang="fi-FI" smtClean="0"/>
              <a:t>‹#›</a:t>
            </a:fld>
            <a:endParaRPr lang="fi-FI"/>
          </a:p>
        </p:txBody>
      </p:sp>
    </p:spTree>
    <p:extLst>
      <p:ext uri="{BB962C8B-B14F-4D97-AF65-F5344CB8AC3E}">
        <p14:creationId xmlns:p14="http://schemas.microsoft.com/office/powerpoint/2010/main" val="31819594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kuvan sarake">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fi-FI"/>
              <a:t>Muokkaa ots. perustyyl. napsautt.</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a:t>Lisää kuva napsauttamalla kuvaketta</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a:t>Lisää kuva napsauttamalla kuvaketta</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a:t>Lisää kuva napsauttamalla kuvaketta</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3" name="Date Placeholder 2"/>
          <p:cNvSpPr>
            <a:spLocks noGrp="1"/>
          </p:cNvSpPr>
          <p:nvPr>
            <p:ph type="dt" sz="half" idx="10"/>
          </p:nvPr>
        </p:nvSpPr>
        <p:spPr/>
        <p:txBody>
          <a:bodyPr/>
          <a:lstStyle/>
          <a:p>
            <a:fld id="{6D309430-FBE8-412A-BC4A-B5121D360769}" type="datetimeFigureOut">
              <a:rPr lang="fi-FI" smtClean="0"/>
              <a:t>29.11.2024</a:t>
            </a:fld>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B47C942C-8075-4F55-8EF8-F355AE32C592}" type="slidenum">
              <a:rPr lang="fi-FI" smtClean="0"/>
              <a:t>‹#›</a:t>
            </a:fld>
            <a:endParaRPr lang="fi-FI"/>
          </a:p>
        </p:txBody>
      </p:sp>
    </p:spTree>
    <p:extLst>
      <p:ext uri="{BB962C8B-B14F-4D97-AF65-F5344CB8AC3E}">
        <p14:creationId xmlns:p14="http://schemas.microsoft.com/office/powerpoint/2010/main" val="22967054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fi-FI"/>
              <a:t>Muokkaa ots. perustyyl. napsautt.</a:t>
            </a:r>
            <a:endParaRPr lang="en-US" dirty="0"/>
          </a:p>
        </p:txBody>
      </p:sp>
      <p:sp>
        <p:nvSpPr>
          <p:cNvPr id="3" name="Vertical Text Placeholder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6D309430-FBE8-412A-BC4A-B5121D360769}" type="datetimeFigureOut">
              <a:rPr lang="fi-FI" smtClean="0"/>
              <a:t>29.11.2024</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B47C942C-8075-4F55-8EF8-F355AE32C592}" type="slidenum">
              <a:rPr lang="fi-FI" smtClean="0"/>
              <a:t>‹#›</a:t>
            </a:fld>
            <a:endParaRPr lang="fi-FI"/>
          </a:p>
        </p:txBody>
      </p:sp>
    </p:spTree>
    <p:extLst>
      <p:ext uri="{BB962C8B-B14F-4D97-AF65-F5344CB8AC3E}">
        <p14:creationId xmlns:p14="http://schemas.microsoft.com/office/powerpoint/2010/main" val="36091056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fi-FI"/>
              <a:t>Muokkaa ots. perustyyl. napsautt.</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D309430-FBE8-412A-BC4A-B5121D360769}" type="datetimeFigureOut">
              <a:rPr lang="fi-FI" smtClean="0"/>
              <a:t>29.11.2024</a:t>
            </a:fld>
            <a:endParaRPr lang="fi-FI"/>
          </a:p>
        </p:txBody>
      </p:sp>
      <p:sp>
        <p:nvSpPr>
          <p:cNvPr id="5" name="Footer Placeholder 4"/>
          <p:cNvSpPr>
            <a:spLocks noGrp="1"/>
          </p:cNvSpPr>
          <p:nvPr>
            <p:ph type="ftr" sz="quarter" idx="11"/>
          </p:nvPr>
        </p:nvSpPr>
        <p:spPr>
          <a:xfrm>
            <a:off x="680321" y="5936188"/>
            <a:ext cx="6126805" cy="365125"/>
          </a:xfrm>
        </p:spPr>
        <p:txBody>
          <a:bodyPr/>
          <a:lstStyle/>
          <a:p>
            <a:endParaRPr lang="fi-FI"/>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B47C942C-8075-4F55-8EF8-F355AE32C592}" type="slidenum">
              <a:rPr lang="fi-FI" smtClean="0"/>
              <a:t>‹#›</a:t>
            </a:fld>
            <a:endParaRPr lang="fi-FI"/>
          </a:p>
        </p:txBody>
      </p:sp>
    </p:spTree>
    <p:extLst>
      <p:ext uri="{BB962C8B-B14F-4D97-AF65-F5344CB8AC3E}">
        <p14:creationId xmlns:p14="http://schemas.microsoft.com/office/powerpoint/2010/main" val="2424031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fi-FI"/>
              <a:t>Muokkaa ots. perustyyl. napsautt.</a:t>
            </a:r>
            <a:endParaRPr lang="en-US" dirty="0"/>
          </a:p>
        </p:txBody>
      </p:sp>
      <p:sp>
        <p:nvSpPr>
          <p:cNvPr id="3" name="Content Placeholder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6D309430-FBE8-412A-BC4A-B5121D360769}" type="datetimeFigureOut">
              <a:rPr lang="fi-FI" smtClean="0"/>
              <a:t>29.11.2024</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B47C942C-8075-4F55-8EF8-F355AE32C592}" type="slidenum">
              <a:rPr lang="fi-FI" smtClean="0"/>
              <a:t>‹#›</a:t>
            </a:fld>
            <a:endParaRPr lang="fi-FI"/>
          </a:p>
        </p:txBody>
      </p:sp>
    </p:spTree>
    <p:extLst>
      <p:ext uri="{BB962C8B-B14F-4D97-AF65-F5344CB8AC3E}">
        <p14:creationId xmlns:p14="http://schemas.microsoft.com/office/powerpoint/2010/main" val="2519600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fi-FI"/>
              <a:t>Muokkaa ots. perustyyl. napsautt.</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Date Placeholder 3"/>
          <p:cNvSpPr>
            <a:spLocks noGrp="1"/>
          </p:cNvSpPr>
          <p:nvPr>
            <p:ph type="dt" sz="half" idx="10"/>
          </p:nvPr>
        </p:nvSpPr>
        <p:spPr/>
        <p:txBody>
          <a:bodyPr/>
          <a:lstStyle/>
          <a:p>
            <a:fld id="{6D309430-FBE8-412A-BC4A-B5121D360769}" type="datetimeFigureOut">
              <a:rPr lang="fi-FI" smtClean="0"/>
              <a:t>29.11.2024</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a:xfrm>
            <a:off x="10729455" y="2869895"/>
            <a:ext cx="1154151" cy="1090789"/>
          </a:xfrm>
        </p:spPr>
        <p:txBody>
          <a:bodyPr/>
          <a:lstStyle/>
          <a:p>
            <a:fld id="{B47C942C-8075-4F55-8EF8-F355AE32C592}" type="slidenum">
              <a:rPr lang="fi-FI" smtClean="0"/>
              <a:t>‹#›</a:t>
            </a:fld>
            <a:endParaRPr lang="fi-FI"/>
          </a:p>
        </p:txBody>
      </p:sp>
    </p:spTree>
    <p:extLst>
      <p:ext uri="{BB962C8B-B14F-4D97-AF65-F5344CB8AC3E}">
        <p14:creationId xmlns:p14="http://schemas.microsoft.com/office/powerpoint/2010/main" val="1913132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fi-FI"/>
              <a:t>Muokkaa ots. perustyyl. napsautt.</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Date Placeholder 4"/>
          <p:cNvSpPr>
            <a:spLocks noGrp="1"/>
          </p:cNvSpPr>
          <p:nvPr>
            <p:ph type="dt" sz="half" idx="10"/>
          </p:nvPr>
        </p:nvSpPr>
        <p:spPr/>
        <p:txBody>
          <a:bodyPr/>
          <a:lstStyle/>
          <a:p>
            <a:fld id="{6D309430-FBE8-412A-BC4A-B5121D360769}" type="datetimeFigureOut">
              <a:rPr lang="fi-FI" smtClean="0"/>
              <a:t>29.11.2024</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B47C942C-8075-4F55-8EF8-F355AE32C592}" type="slidenum">
              <a:rPr lang="fi-FI" smtClean="0"/>
              <a:t>‹#›</a:t>
            </a:fld>
            <a:endParaRPr lang="fi-FI"/>
          </a:p>
        </p:txBody>
      </p:sp>
    </p:spTree>
    <p:extLst>
      <p:ext uri="{BB962C8B-B14F-4D97-AF65-F5344CB8AC3E}">
        <p14:creationId xmlns:p14="http://schemas.microsoft.com/office/powerpoint/2010/main" val="29023360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fi-FI"/>
              <a:t>Muokkaa ots. perustyyl. napsautt.</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Content Placeholder 3"/>
          <p:cNvSpPr>
            <a:spLocks noGrp="1"/>
          </p:cNvSpPr>
          <p:nvPr>
            <p:ph sz="half" idx="2"/>
          </p:nvPr>
        </p:nvSpPr>
        <p:spPr>
          <a:xfrm>
            <a:off x="680322" y="3030008"/>
            <a:ext cx="4698355" cy="2906179"/>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Content Placeholder 5"/>
          <p:cNvSpPr>
            <a:spLocks noGrp="1"/>
          </p:cNvSpPr>
          <p:nvPr>
            <p:ph sz="quarter" idx="4"/>
          </p:nvPr>
        </p:nvSpPr>
        <p:spPr>
          <a:xfrm>
            <a:off x="5594123" y="3030008"/>
            <a:ext cx="4700059" cy="2906179"/>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Date Placeholder 6"/>
          <p:cNvSpPr>
            <a:spLocks noGrp="1"/>
          </p:cNvSpPr>
          <p:nvPr>
            <p:ph type="dt" sz="half" idx="10"/>
          </p:nvPr>
        </p:nvSpPr>
        <p:spPr/>
        <p:txBody>
          <a:bodyPr/>
          <a:lstStyle/>
          <a:p>
            <a:fld id="{6D309430-FBE8-412A-BC4A-B5121D360769}" type="datetimeFigureOut">
              <a:rPr lang="fi-FI" smtClean="0"/>
              <a:t>29.11.2024</a:t>
            </a:fld>
            <a:endParaRPr lang="fi-FI"/>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p:txBody>
          <a:bodyPr/>
          <a:lstStyle/>
          <a:p>
            <a:fld id="{B47C942C-8075-4F55-8EF8-F355AE32C592}" type="slidenum">
              <a:rPr lang="fi-FI" smtClean="0"/>
              <a:t>‹#›</a:t>
            </a:fld>
            <a:endParaRPr lang="fi-FI"/>
          </a:p>
        </p:txBody>
      </p:sp>
    </p:spTree>
    <p:extLst>
      <p:ext uri="{BB962C8B-B14F-4D97-AF65-F5344CB8AC3E}">
        <p14:creationId xmlns:p14="http://schemas.microsoft.com/office/powerpoint/2010/main" val="28661844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fi-FI"/>
              <a:t>Muokkaa ots. perustyyl. napsautt.</a:t>
            </a:r>
            <a:endParaRPr lang="en-US" dirty="0"/>
          </a:p>
        </p:txBody>
      </p:sp>
      <p:sp>
        <p:nvSpPr>
          <p:cNvPr id="3" name="Date Placeholder 2"/>
          <p:cNvSpPr>
            <a:spLocks noGrp="1"/>
          </p:cNvSpPr>
          <p:nvPr>
            <p:ph type="dt" sz="half" idx="10"/>
          </p:nvPr>
        </p:nvSpPr>
        <p:spPr/>
        <p:txBody>
          <a:bodyPr/>
          <a:lstStyle/>
          <a:p>
            <a:fld id="{6D309430-FBE8-412A-BC4A-B5121D360769}" type="datetimeFigureOut">
              <a:rPr lang="fi-FI" smtClean="0"/>
              <a:t>29.11.2024</a:t>
            </a:fld>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B47C942C-8075-4F55-8EF8-F355AE32C592}" type="slidenum">
              <a:rPr lang="fi-FI" smtClean="0"/>
              <a:t>‹#›</a:t>
            </a:fld>
            <a:endParaRPr lang="fi-FI"/>
          </a:p>
        </p:txBody>
      </p:sp>
    </p:spTree>
    <p:extLst>
      <p:ext uri="{BB962C8B-B14F-4D97-AF65-F5344CB8AC3E}">
        <p14:creationId xmlns:p14="http://schemas.microsoft.com/office/powerpoint/2010/main" val="23039665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6D309430-FBE8-412A-BC4A-B5121D360769}" type="datetimeFigureOut">
              <a:rPr lang="fi-FI" smtClean="0"/>
              <a:t>29.11.2024</a:t>
            </a:fld>
            <a:endParaRPr lang="fi-FI"/>
          </a:p>
        </p:txBody>
      </p:sp>
      <p:sp>
        <p:nvSpPr>
          <p:cNvPr id="3" name="Footer Placeholder 2"/>
          <p:cNvSpPr>
            <a:spLocks noGrp="1"/>
          </p:cNvSpPr>
          <p:nvPr>
            <p:ph type="ftr" sz="quarter" idx="11"/>
          </p:nvPr>
        </p:nvSpPr>
        <p:spPr/>
        <p:txBody>
          <a:bodyPr/>
          <a:lstStyle/>
          <a:p>
            <a:endParaRPr lang="fi-FI"/>
          </a:p>
        </p:txBody>
      </p:sp>
      <p:sp>
        <p:nvSpPr>
          <p:cNvPr id="4" name="Slide Number Placeholder 3"/>
          <p:cNvSpPr>
            <a:spLocks noGrp="1"/>
          </p:cNvSpPr>
          <p:nvPr>
            <p:ph type="sldNum" sz="quarter" idx="12"/>
          </p:nvPr>
        </p:nvSpPr>
        <p:spPr/>
        <p:txBody>
          <a:bodyPr/>
          <a:lstStyle/>
          <a:p>
            <a:fld id="{B47C942C-8075-4F55-8EF8-F355AE32C592}" type="slidenum">
              <a:rPr lang="fi-FI" smtClean="0"/>
              <a:t>‹#›</a:t>
            </a:fld>
            <a:endParaRPr lang="fi-FI"/>
          </a:p>
        </p:txBody>
      </p:sp>
    </p:spTree>
    <p:extLst>
      <p:ext uri="{BB962C8B-B14F-4D97-AF65-F5344CB8AC3E}">
        <p14:creationId xmlns:p14="http://schemas.microsoft.com/office/powerpoint/2010/main" val="14510779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fi-FI"/>
              <a:t>Muokkaa ots. perustyyl. napsautt.</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6D309430-FBE8-412A-BC4A-B5121D360769}" type="datetimeFigureOut">
              <a:rPr lang="fi-FI" smtClean="0"/>
              <a:t>29.11.2024</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B47C942C-8075-4F55-8EF8-F355AE32C592}" type="slidenum">
              <a:rPr lang="fi-FI" smtClean="0"/>
              <a:t>‹#›</a:t>
            </a:fld>
            <a:endParaRPr lang="fi-FI"/>
          </a:p>
        </p:txBody>
      </p:sp>
    </p:spTree>
    <p:extLst>
      <p:ext uri="{BB962C8B-B14F-4D97-AF65-F5344CB8AC3E}">
        <p14:creationId xmlns:p14="http://schemas.microsoft.com/office/powerpoint/2010/main" val="33217341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fi-FI"/>
              <a:t>Muokkaa ots. perustyyl. napsautt.</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6D309430-FBE8-412A-BC4A-B5121D360769}" type="datetimeFigureOut">
              <a:rPr lang="fi-FI" smtClean="0"/>
              <a:t>29.11.2024</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B47C942C-8075-4F55-8EF8-F355AE32C592}" type="slidenum">
              <a:rPr lang="fi-FI" smtClean="0"/>
              <a:t>‹#›</a:t>
            </a:fld>
            <a:endParaRPr lang="fi-FI"/>
          </a:p>
        </p:txBody>
      </p:sp>
    </p:spTree>
    <p:extLst>
      <p:ext uri="{BB962C8B-B14F-4D97-AF65-F5344CB8AC3E}">
        <p14:creationId xmlns:p14="http://schemas.microsoft.com/office/powerpoint/2010/main" val="20083622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fi-FI"/>
              <a:t>Muokkaa ots. perustyyl. napsautt.</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309430-FBE8-412A-BC4A-B5121D360769}" type="datetimeFigureOut">
              <a:rPr lang="fi-FI" smtClean="0"/>
              <a:t>29.11.2024</a:t>
            </a:fld>
            <a:endParaRPr lang="fi-FI"/>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fi-FI"/>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B47C942C-8075-4F55-8EF8-F355AE32C592}" type="slidenum">
              <a:rPr lang="fi-FI" smtClean="0"/>
              <a:t>‹#›</a:t>
            </a:fld>
            <a:endParaRPr lang="fi-FI"/>
          </a:p>
        </p:txBody>
      </p:sp>
    </p:spTree>
    <p:extLst>
      <p:ext uri="{BB962C8B-B14F-4D97-AF65-F5344CB8AC3E}">
        <p14:creationId xmlns:p14="http://schemas.microsoft.com/office/powerpoint/2010/main" val="350084933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1.png"/><Relationship Id="rId7" Type="http://schemas.openxmlformats.org/officeDocument/2006/relationships/diagramQuickStyle" Target="../diagrams/quickStyle5.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5.png"/><Relationship Id="rId9" Type="http://schemas.microsoft.com/office/2007/relationships/diagramDrawing" Target="../diagrams/drawing5.xml"/></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image" Target="../media/image1.png"/><Relationship Id="rId7" Type="http://schemas.openxmlformats.org/officeDocument/2006/relationships/diagramQuickStyle" Target="../diagrams/quickStyle6.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Layout" Target="../diagrams/layout6.xml"/><Relationship Id="rId5" Type="http://schemas.openxmlformats.org/officeDocument/2006/relationships/diagramData" Target="../diagrams/data6.xml"/><Relationship Id="rId4" Type="http://schemas.openxmlformats.org/officeDocument/2006/relationships/image" Target="../media/image5.png"/><Relationship Id="rId9" Type="http://schemas.microsoft.com/office/2007/relationships/diagramDrawing" Target="../diagrams/drawing6.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7.xml"/><Relationship Id="rId11" Type="http://schemas.openxmlformats.org/officeDocument/2006/relationships/image" Target="../media/image24.png"/><Relationship Id="rId5" Type="http://schemas.openxmlformats.org/officeDocument/2006/relationships/diagramQuickStyle" Target="../diagrams/quickStyle7.xml"/><Relationship Id="rId10" Type="http://schemas.openxmlformats.org/officeDocument/2006/relationships/image" Target="../media/image23.png"/><Relationship Id="rId4" Type="http://schemas.openxmlformats.org/officeDocument/2006/relationships/diagramLayout" Target="../diagrams/layout7.xml"/><Relationship Id="rId9" Type="http://schemas.openxmlformats.org/officeDocument/2006/relationships/image" Target="../media/image22.sv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pshyvinvointialue.fi/ehj&#228;n&#228;-eteenp&#228;in" TargetMode="External"/><Relationship Id="rId2" Type="http://schemas.openxmlformats.org/officeDocument/2006/relationships/hyperlink" Target="https://www.nctsn.org/" TargetMode="Externa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hyperlink" Target="https://www.hyvakysymys.fi/kurssi/tunnekeskeinen-parisuhdekurssi/"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png"/><Relationship Id="rId7" Type="http://schemas.openxmlformats.org/officeDocument/2006/relationships/diagramQuickStyle" Target="../diagrams/quickStyle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6.png"/><Relationship Id="rId4" Type="http://schemas.openxmlformats.org/officeDocument/2006/relationships/image" Target="../media/image5.png"/><Relationship Id="rId9" Type="http://schemas.microsoft.com/office/2007/relationships/diagramDrawing" Target="../diagrams/drawing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2.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51F03A8-296D-19D3-5EC5-82D464BEC666}"/>
              </a:ext>
            </a:extLst>
          </p:cNvPr>
          <p:cNvSpPr>
            <a:spLocks noGrp="1"/>
          </p:cNvSpPr>
          <p:nvPr>
            <p:ph type="ctrTitle"/>
          </p:nvPr>
        </p:nvSpPr>
        <p:spPr>
          <a:xfrm>
            <a:off x="448284" y="2733870"/>
            <a:ext cx="11743716" cy="1725484"/>
          </a:xfrm>
        </p:spPr>
        <p:txBody>
          <a:bodyPr>
            <a:noAutofit/>
          </a:bodyPr>
          <a:lstStyle/>
          <a:p>
            <a:pPr marL="0" marR="0" lvl="0" indent="0" algn="l" defTabSz="457200" rtl="0" eaLnBrk="1" fontAlgn="auto" latinLnBrk="0" hangingPunct="1">
              <a:spcBef>
                <a:spcPts val="1000"/>
              </a:spcBef>
              <a:spcAft>
                <a:spcPts val="0"/>
              </a:spcAft>
              <a:buClr>
                <a:srgbClr val="E78712"/>
              </a:buClr>
              <a:buSzTx/>
              <a:buFont typeface="Wingdings 3" charset="2"/>
              <a:buNone/>
              <a:tabLst/>
              <a:defRPr/>
            </a:pPr>
            <a:br>
              <a:rPr kumimoji="0" lang="fi-FI" sz="4400" b="0" i="0" u="none" strike="noStrike" kern="1200" cap="none" spc="0" normalizeH="0" baseline="0" noProof="0" dirty="0">
                <a:ln>
                  <a:noFill/>
                </a:ln>
                <a:solidFill>
                  <a:prstClr val="white"/>
                </a:solidFill>
                <a:effectLst/>
                <a:uLnTx/>
                <a:uFillTx/>
                <a:latin typeface="Trebuchet MS" panose="020B0603020202020204"/>
                <a:ea typeface="+mj-ea"/>
                <a:cs typeface="+mj-cs"/>
              </a:rPr>
            </a:br>
            <a:br>
              <a:rPr kumimoji="0" lang="fi-FI" sz="4400" b="0" i="0" u="none" strike="noStrike" kern="1200" cap="none" spc="0" normalizeH="0" baseline="0" noProof="0" dirty="0">
                <a:ln>
                  <a:noFill/>
                </a:ln>
                <a:solidFill>
                  <a:prstClr val="white"/>
                </a:solidFill>
                <a:effectLst/>
                <a:uLnTx/>
                <a:uFillTx/>
                <a:latin typeface="Trebuchet MS" panose="020B0603020202020204"/>
                <a:ea typeface="+mj-ea"/>
                <a:cs typeface="+mj-cs"/>
              </a:rPr>
            </a:br>
            <a:br>
              <a:rPr kumimoji="0" lang="fi-FI" sz="4400" b="0" i="0" u="none" strike="noStrike" kern="1200" cap="none" spc="0" normalizeH="0" baseline="0" noProof="0" dirty="0">
                <a:ln>
                  <a:noFill/>
                </a:ln>
                <a:solidFill>
                  <a:prstClr val="white"/>
                </a:solidFill>
                <a:effectLst/>
                <a:uLnTx/>
                <a:uFillTx/>
                <a:latin typeface="Trebuchet MS" panose="020B0603020202020204"/>
                <a:ea typeface="+mj-ea"/>
                <a:cs typeface="+mj-cs"/>
              </a:rPr>
            </a:br>
            <a:br>
              <a:rPr kumimoji="0" lang="fi-FI" sz="4400" b="0" i="0" u="none" strike="noStrike" kern="1200" cap="none" spc="0" normalizeH="0" baseline="0" noProof="0" dirty="0">
                <a:ln>
                  <a:noFill/>
                </a:ln>
                <a:solidFill>
                  <a:prstClr val="white"/>
                </a:solidFill>
                <a:effectLst/>
                <a:uLnTx/>
                <a:uFillTx/>
                <a:latin typeface="Trebuchet MS" panose="020B0603020202020204"/>
                <a:ea typeface="+mj-ea"/>
                <a:cs typeface="+mj-cs"/>
              </a:rPr>
            </a:br>
            <a:br>
              <a:rPr kumimoji="0" lang="fi-FI" sz="4400" b="0" i="0" u="none" strike="noStrike" kern="1200" cap="none" spc="0" normalizeH="0" baseline="0" noProof="0" dirty="0">
                <a:ln>
                  <a:noFill/>
                </a:ln>
                <a:solidFill>
                  <a:prstClr val="white"/>
                </a:solidFill>
                <a:effectLst/>
                <a:uLnTx/>
                <a:uFillTx/>
                <a:latin typeface="Trebuchet MS" panose="020B0603020202020204"/>
                <a:ea typeface="+mj-ea"/>
                <a:cs typeface="+mj-cs"/>
              </a:rPr>
            </a:br>
            <a:br>
              <a:rPr kumimoji="0" lang="fi-FI" sz="4400" b="0" i="0" u="none" strike="noStrike" kern="1200" cap="none" spc="0" normalizeH="0" baseline="0" noProof="0" dirty="0">
                <a:ln>
                  <a:noFill/>
                </a:ln>
                <a:solidFill>
                  <a:prstClr val="white"/>
                </a:solidFill>
                <a:effectLst/>
                <a:uLnTx/>
                <a:uFillTx/>
                <a:latin typeface="Trebuchet MS" panose="020B0603020202020204"/>
                <a:ea typeface="+mj-ea"/>
                <a:cs typeface="+mj-cs"/>
              </a:rPr>
            </a:br>
            <a:br>
              <a:rPr kumimoji="0" lang="fi-FI" sz="4400" b="0" i="0" u="none" strike="noStrike" kern="1200" cap="none" spc="0" normalizeH="0" baseline="0" noProof="0" dirty="0">
                <a:ln>
                  <a:noFill/>
                </a:ln>
                <a:solidFill>
                  <a:prstClr val="white"/>
                </a:solidFill>
                <a:effectLst/>
                <a:uLnTx/>
                <a:uFillTx/>
                <a:latin typeface="Trebuchet MS" panose="020B0603020202020204"/>
                <a:ea typeface="+mj-ea"/>
                <a:cs typeface="+mj-cs"/>
              </a:rPr>
            </a:br>
            <a:br>
              <a:rPr kumimoji="0" lang="fi-FI" sz="4400" b="0" i="0" u="none" strike="noStrike" kern="1200" cap="none" spc="0" normalizeH="0" baseline="0" noProof="0" dirty="0">
                <a:ln>
                  <a:noFill/>
                </a:ln>
                <a:solidFill>
                  <a:prstClr val="white"/>
                </a:solidFill>
                <a:effectLst/>
                <a:uLnTx/>
                <a:uFillTx/>
                <a:latin typeface="Trebuchet MS" panose="020B0603020202020204"/>
                <a:ea typeface="+mj-ea"/>
                <a:cs typeface="+mj-cs"/>
              </a:rPr>
            </a:br>
            <a:br>
              <a:rPr kumimoji="0" lang="fi-FI" sz="4400" b="0" i="0" u="none" strike="noStrike" kern="1200" cap="none" spc="0" normalizeH="0" baseline="0" noProof="0" dirty="0">
                <a:ln>
                  <a:noFill/>
                </a:ln>
                <a:solidFill>
                  <a:prstClr val="white"/>
                </a:solidFill>
                <a:effectLst/>
                <a:uLnTx/>
                <a:uFillTx/>
                <a:latin typeface="Trebuchet MS" panose="020B0603020202020204"/>
                <a:ea typeface="+mj-ea"/>
                <a:cs typeface="+mj-cs"/>
              </a:rPr>
            </a:br>
            <a:br>
              <a:rPr kumimoji="0" lang="fi-FI" sz="4400" b="0" i="0" u="none" strike="noStrike" kern="1200" cap="none" spc="0" normalizeH="0" baseline="0" noProof="0" dirty="0">
                <a:ln>
                  <a:noFill/>
                </a:ln>
                <a:solidFill>
                  <a:prstClr val="white"/>
                </a:solidFill>
                <a:effectLst/>
                <a:uLnTx/>
                <a:uFillTx/>
                <a:latin typeface="Trebuchet MS" panose="020B0603020202020204"/>
                <a:ea typeface="+mj-ea"/>
                <a:cs typeface="+mj-cs"/>
              </a:rPr>
            </a:br>
            <a:br>
              <a:rPr kumimoji="0" lang="fi-FI" sz="4400" b="0" i="0" u="none" strike="noStrike" kern="1200" cap="none" spc="0" normalizeH="0" baseline="0" noProof="0" dirty="0">
                <a:ln>
                  <a:noFill/>
                </a:ln>
                <a:solidFill>
                  <a:prstClr val="white"/>
                </a:solidFill>
                <a:effectLst/>
                <a:uLnTx/>
                <a:uFillTx/>
                <a:latin typeface="Trebuchet MS" panose="020B0603020202020204"/>
                <a:ea typeface="+mj-ea"/>
                <a:cs typeface="+mj-cs"/>
              </a:rPr>
            </a:br>
            <a:br>
              <a:rPr kumimoji="0" lang="fi-FI" sz="4400" b="0" i="0" u="none" strike="noStrike" kern="1200" cap="none" spc="0" normalizeH="0" baseline="0" noProof="0" dirty="0">
                <a:ln>
                  <a:noFill/>
                </a:ln>
                <a:solidFill>
                  <a:prstClr val="white"/>
                </a:solidFill>
                <a:effectLst/>
                <a:uLnTx/>
                <a:uFillTx/>
                <a:latin typeface="Trebuchet MS" panose="020B0603020202020204"/>
                <a:ea typeface="+mj-ea"/>
                <a:cs typeface="+mj-cs"/>
              </a:rPr>
            </a:br>
            <a:br>
              <a:rPr kumimoji="0" lang="fi-FI" sz="4400" b="0" i="0" u="none" strike="noStrike" kern="1200" cap="none" spc="0" normalizeH="0" baseline="0" noProof="0" dirty="0">
                <a:ln>
                  <a:noFill/>
                </a:ln>
                <a:solidFill>
                  <a:prstClr val="white"/>
                </a:solidFill>
                <a:effectLst/>
                <a:uLnTx/>
                <a:uFillTx/>
                <a:latin typeface="Trebuchet MS" panose="020B0603020202020204"/>
                <a:ea typeface="+mj-ea"/>
                <a:cs typeface="+mj-cs"/>
              </a:rPr>
            </a:br>
            <a:br>
              <a:rPr kumimoji="0" lang="fi-FI" sz="4400" b="0" i="0" u="none" strike="noStrike" kern="1200" cap="none" spc="0" normalizeH="0" baseline="0" noProof="0" dirty="0">
                <a:ln>
                  <a:noFill/>
                </a:ln>
                <a:solidFill>
                  <a:prstClr val="white"/>
                </a:solidFill>
                <a:effectLst/>
                <a:uLnTx/>
                <a:uFillTx/>
                <a:latin typeface="Trebuchet MS" panose="020B0603020202020204"/>
                <a:ea typeface="+mj-ea"/>
                <a:cs typeface="+mj-cs"/>
              </a:rPr>
            </a:br>
            <a:br>
              <a:rPr kumimoji="0" lang="fi-FI" sz="4400" b="0" i="0" u="none" strike="noStrike" kern="1200" cap="none" spc="0" normalizeH="0" baseline="0" noProof="0" dirty="0">
                <a:ln>
                  <a:noFill/>
                </a:ln>
                <a:solidFill>
                  <a:prstClr val="white"/>
                </a:solidFill>
                <a:effectLst/>
                <a:uLnTx/>
                <a:uFillTx/>
                <a:latin typeface="Trebuchet MS" panose="020B0603020202020204"/>
                <a:ea typeface="+mj-ea"/>
                <a:cs typeface="+mj-cs"/>
              </a:rPr>
            </a:br>
            <a:br>
              <a:rPr kumimoji="0" lang="fi-FI" sz="4400" b="0" i="0" u="none" strike="noStrike" kern="1200" cap="none" spc="0" normalizeH="0" baseline="0" noProof="0" dirty="0">
                <a:ln>
                  <a:noFill/>
                </a:ln>
                <a:solidFill>
                  <a:prstClr val="white"/>
                </a:solidFill>
                <a:effectLst/>
                <a:uLnTx/>
                <a:uFillTx/>
                <a:latin typeface="Trebuchet MS" panose="020B0603020202020204"/>
                <a:ea typeface="+mj-ea"/>
                <a:cs typeface="+mj-cs"/>
              </a:rPr>
            </a:br>
            <a:br>
              <a:rPr kumimoji="0" lang="fi-FI" sz="4400" b="0" i="0" u="none" strike="noStrike" kern="1200" cap="none" spc="0" normalizeH="0" baseline="0" noProof="0" dirty="0">
                <a:ln>
                  <a:noFill/>
                </a:ln>
                <a:solidFill>
                  <a:prstClr val="white"/>
                </a:solidFill>
                <a:effectLst/>
                <a:uLnTx/>
                <a:uFillTx/>
                <a:latin typeface="Trebuchet MS" panose="020B0603020202020204"/>
                <a:ea typeface="+mj-ea"/>
                <a:cs typeface="+mj-cs"/>
              </a:rPr>
            </a:br>
            <a:br>
              <a:rPr kumimoji="0" lang="fi-FI" sz="4400" b="0" i="0" u="none" strike="noStrike" kern="1200" cap="none" spc="0" normalizeH="0" baseline="0" noProof="0" dirty="0">
                <a:ln>
                  <a:noFill/>
                </a:ln>
                <a:solidFill>
                  <a:prstClr val="white"/>
                </a:solidFill>
                <a:effectLst/>
                <a:uLnTx/>
                <a:uFillTx/>
                <a:latin typeface="Trebuchet MS" panose="020B0603020202020204"/>
                <a:ea typeface="+mj-ea"/>
                <a:cs typeface="+mj-cs"/>
              </a:rPr>
            </a:br>
            <a:br>
              <a:rPr kumimoji="0" lang="fi-FI" sz="4400" b="0" i="0" u="none" strike="noStrike" kern="1200" cap="none" spc="0" normalizeH="0" baseline="0" noProof="0" dirty="0">
                <a:ln>
                  <a:noFill/>
                </a:ln>
                <a:solidFill>
                  <a:prstClr val="white"/>
                </a:solidFill>
                <a:effectLst/>
                <a:uLnTx/>
                <a:uFillTx/>
                <a:latin typeface="Trebuchet MS" panose="020B0603020202020204"/>
                <a:ea typeface="+mj-ea"/>
                <a:cs typeface="+mj-cs"/>
              </a:rPr>
            </a:br>
            <a:br>
              <a:rPr kumimoji="0" lang="fi-FI" sz="4400" b="0" i="0" u="none" strike="noStrike" kern="1200" cap="none" spc="0" normalizeH="0" baseline="0" noProof="0" dirty="0">
                <a:ln>
                  <a:noFill/>
                </a:ln>
                <a:solidFill>
                  <a:prstClr val="white"/>
                </a:solidFill>
                <a:effectLst/>
                <a:uLnTx/>
                <a:uFillTx/>
                <a:latin typeface="Trebuchet MS" panose="020B0603020202020204"/>
                <a:ea typeface="+mj-ea"/>
                <a:cs typeface="+mj-cs"/>
              </a:rPr>
            </a:br>
            <a:br>
              <a:rPr kumimoji="0" lang="fi-FI" sz="4400" b="0" i="0" u="none" strike="noStrike" kern="1200" cap="none" spc="0" normalizeH="0" baseline="0" noProof="0" dirty="0">
                <a:ln>
                  <a:noFill/>
                </a:ln>
                <a:solidFill>
                  <a:prstClr val="white"/>
                </a:solidFill>
                <a:effectLst/>
                <a:uLnTx/>
                <a:uFillTx/>
                <a:latin typeface="Trebuchet MS" panose="020B0603020202020204"/>
                <a:ea typeface="+mj-ea"/>
                <a:cs typeface="+mj-cs"/>
              </a:rPr>
            </a:br>
            <a:br>
              <a:rPr kumimoji="0" lang="fi-FI" sz="4400" b="0" i="0" u="none" strike="noStrike" kern="1200" cap="none" spc="0" normalizeH="0" baseline="0" noProof="0" dirty="0">
                <a:ln>
                  <a:noFill/>
                </a:ln>
                <a:solidFill>
                  <a:prstClr val="white"/>
                </a:solidFill>
                <a:effectLst/>
                <a:uLnTx/>
                <a:uFillTx/>
                <a:latin typeface="Trebuchet MS" panose="020B0603020202020204"/>
                <a:ea typeface="+mj-ea"/>
                <a:cs typeface="+mj-cs"/>
              </a:rPr>
            </a:br>
            <a:br>
              <a:rPr kumimoji="0" lang="fi-FI" sz="4400" b="0" i="0" u="none" strike="noStrike" kern="1200" cap="none" spc="0" normalizeH="0" baseline="0" noProof="0" dirty="0">
                <a:ln>
                  <a:noFill/>
                </a:ln>
                <a:solidFill>
                  <a:prstClr val="white"/>
                </a:solidFill>
                <a:effectLst/>
                <a:uLnTx/>
                <a:uFillTx/>
                <a:latin typeface="Trebuchet MS" panose="020B0603020202020204"/>
                <a:ea typeface="+mj-ea"/>
                <a:cs typeface="+mj-cs"/>
              </a:rPr>
            </a:br>
            <a:br>
              <a:rPr kumimoji="0" lang="fi-FI" sz="4400" b="0" i="0" u="none" strike="noStrike" kern="1200" cap="none" spc="0" normalizeH="0" baseline="0" noProof="0" dirty="0">
                <a:ln>
                  <a:noFill/>
                </a:ln>
                <a:solidFill>
                  <a:prstClr val="white"/>
                </a:solidFill>
                <a:effectLst/>
                <a:uLnTx/>
                <a:uFillTx/>
                <a:latin typeface="Trebuchet MS" panose="020B0603020202020204"/>
                <a:ea typeface="+mj-ea"/>
                <a:cs typeface="+mj-cs"/>
              </a:rPr>
            </a:br>
            <a:br>
              <a:rPr kumimoji="0" lang="fi-FI" sz="4400" b="0" i="0" u="none" strike="noStrike" kern="1200" cap="none" spc="0" normalizeH="0" baseline="0" noProof="0" dirty="0">
                <a:ln>
                  <a:noFill/>
                </a:ln>
                <a:solidFill>
                  <a:prstClr val="white"/>
                </a:solidFill>
                <a:effectLst/>
                <a:uLnTx/>
                <a:uFillTx/>
                <a:latin typeface="Trebuchet MS" panose="020B0603020202020204"/>
                <a:ea typeface="+mj-ea"/>
                <a:cs typeface="+mj-cs"/>
              </a:rPr>
            </a:br>
            <a:br>
              <a:rPr kumimoji="0" lang="fi-FI" sz="4400" b="0" i="0" u="none" strike="noStrike" kern="1200" cap="none" spc="0" normalizeH="0" baseline="0" noProof="0" dirty="0">
                <a:ln>
                  <a:noFill/>
                </a:ln>
                <a:solidFill>
                  <a:prstClr val="white"/>
                </a:solidFill>
                <a:effectLst/>
                <a:uLnTx/>
                <a:uFillTx/>
                <a:latin typeface="Trebuchet MS" panose="020B0603020202020204"/>
                <a:ea typeface="+mj-ea"/>
                <a:cs typeface="+mj-cs"/>
              </a:rPr>
            </a:br>
            <a:br>
              <a:rPr kumimoji="0" lang="fi-FI" sz="4400" b="0" i="0" u="none" strike="noStrike" kern="1200" cap="none" spc="0" normalizeH="0" baseline="0" noProof="0" dirty="0">
                <a:ln>
                  <a:noFill/>
                </a:ln>
                <a:solidFill>
                  <a:prstClr val="white"/>
                </a:solidFill>
                <a:effectLst/>
                <a:uLnTx/>
                <a:uFillTx/>
                <a:latin typeface="Trebuchet MS" panose="020B0603020202020204"/>
                <a:ea typeface="+mj-ea"/>
                <a:cs typeface="+mj-cs"/>
              </a:rPr>
            </a:br>
            <a:r>
              <a:rPr kumimoji="0" lang="fi-FI" sz="4400" b="0" i="0" u="none" strike="noStrike" kern="1200" cap="none" spc="0" normalizeH="0" baseline="0" noProof="0" dirty="0">
                <a:ln>
                  <a:noFill/>
                </a:ln>
                <a:solidFill>
                  <a:prstClr val="white"/>
                </a:solidFill>
                <a:effectLst/>
                <a:uLnTx/>
                <a:uFillTx/>
                <a:latin typeface="Trebuchet MS" panose="020B0603020202020204"/>
                <a:ea typeface="+mj-ea"/>
                <a:cs typeface="+mj-cs"/>
              </a:rPr>
              <a:t>                                                    </a:t>
            </a:r>
            <a:br>
              <a:rPr kumimoji="0" lang="fi-FI" sz="4400" b="0" i="0" u="none" strike="noStrike" kern="1200" cap="none" spc="0" normalizeH="0" baseline="0" noProof="0" dirty="0">
                <a:ln>
                  <a:noFill/>
                </a:ln>
                <a:solidFill>
                  <a:prstClr val="white"/>
                </a:solidFill>
                <a:effectLst/>
                <a:uLnTx/>
                <a:uFillTx/>
                <a:latin typeface="Trebuchet MS" panose="020B0603020202020204"/>
                <a:ea typeface="+mj-ea"/>
                <a:cs typeface="+mj-cs"/>
              </a:rPr>
            </a:br>
            <a:br>
              <a:rPr kumimoji="0" lang="fi-FI" sz="4400" b="0" i="0" u="none" strike="noStrike" kern="1200" cap="none" spc="0" normalizeH="0" baseline="0" noProof="0" dirty="0">
                <a:ln>
                  <a:noFill/>
                </a:ln>
                <a:solidFill>
                  <a:prstClr val="white"/>
                </a:solidFill>
                <a:effectLst/>
                <a:uLnTx/>
                <a:uFillTx/>
                <a:latin typeface="Trebuchet MS" panose="020B0603020202020204"/>
                <a:ea typeface="+mj-ea"/>
                <a:cs typeface="+mj-cs"/>
              </a:rPr>
            </a:br>
            <a:br>
              <a:rPr kumimoji="0" lang="fi-FI" sz="4400" b="0" i="0" u="none" strike="noStrike" kern="1200" cap="none" spc="0" normalizeH="0" baseline="0" noProof="0" dirty="0">
                <a:ln>
                  <a:noFill/>
                </a:ln>
                <a:solidFill>
                  <a:prstClr val="white"/>
                </a:solidFill>
                <a:effectLst/>
                <a:uLnTx/>
                <a:uFillTx/>
                <a:latin typeface="Trebuchet MS" panose="020B0603020202020204"/>
                <a:ea typeface="+mj-ea"/>
                <a:cs typeface="+mj-cs"/>
              </a:rPr>
            </a:br>
            <a:r>
              <a:rPr kumimoji="0" lang="fi-FI" sz="4200" b="0" i="0" u="none" strike="noStrike" kern="1200" cap="none" spc="0" normalizeH="0" baseline="0" noProof="0" dirty="0">
                <a:ln>
                  <a:noFill/>
                </a:ln>
                <a:solidFill>
                  <a:prstClr val="white"/>
                </a:solidFill>
                <a:effectLst/>
                <a:uLnTx/>
                <a:uFillTx/>
                <a:latin typeface="Trebuchet MS" panose="020B0603020202020204"/>
                <a:ea typeface="+mj-ea"/>
                <a:cs typeface="+mj-cs"/>
              </a:rPr>
              <a:t>Vauvan sairastaminen ja vanhemman </a:t>
            </a:r>
            <a:r>
              <a:rPr kumimoji="0" lang="fi-FI" sz="4200" b="0" i="0" u="none" strike="noStrike" kern="1200" cap="none" spc="0" normalizeH="0" baseline="0" noProof="0" dirty="0" err="1">
                <a:ln>
                  <a:noFill/>
                </a:ln>
                <a:solidFill>
                  <a:prstClr val="white"/>
                </a:solidFill>
                <a:effectLst/>
                <a:uLnTx/>
                <a:uFillTx/>
                <a:latin typeface="Trebuchet MS" panose="020B0603020202020204"/>
                <a:ea typeface="+mj-ea"/>
                <a:cs typeface="+mj-cs"/>
              </a:rPr>
              <a:t>resilienssi</a:t>
            </a:r>
            <a:r>
              <a:rPr kumimoji="0" lang="fi-FI" sz="4200" b="0" i="0" u="none" strike="noStrike" kern="1200" cap="none" spc="0" normalizeH="0" baseline="0" noProof="0" dirty="0">
                <a:ln>
                  <a:noFill/>
                </a:ln>
                <a:solidFill>
                  <a:prstClr val="white"/>
                </a:solidFill>
                <a:effectLst/>
                <a:uLnTx/>
                <a:uFillTx/>
                <a:latin typeface="Trebuchet MS" panose="020B0603020202020204"/>
                <a:ea typeface="+mj-ea"/>
                <a:cs typeface="+mj-cs"/>
              </a:rPr>
              <a:t> </a:t>
            </a:r>
            <a:br>
              <a:rPr kumimoji="0" lang="fi-FI" sz="4200" b="0" i="0" u="none" strike="noStrike" kern="1200" cap="none" spc="0" normalizeH="0" baseline="0" noProof="0" dirty="0">
                <a:ln>
                  <a:noFill/>
                </a:ln>
                <a:solidFill>
                  <a:prstClr val="white"/>
                </a:solidFill>
                <a:effectLst/>
                <a:uLnTx/>
                <a:uFillTx/>
                <a:latin typeface="Trebuchet MS" panose="020B0603020202020204"/>
                <a:ea typeface="+mj-ea"/>
                <a:cs typeface="+mj-cs"/>
              </a:rPr>
            </a:br>
            <a:br>
              <a:rPr kumimoji="0" lang="fi-FI" sz="3200" b="0" i="0" u="none" strike="noStrike" kern="1200" cap="none" spc="0" normalizeH="0" baseline="0" noProof="0" dirty="0">
                <a:ln>
                  <a:noFill/>
                </a:ln>
                <a:solidFill>
                  <a:prstClr val="white"/>
                </a:solidFill>
                <a:effectLst/>
                <a:uLnTx/>
                <a:uFillTx/>
                <a:latin typeface="Trebuchet MS" panose="020B0603020202020204"/>
                <a:ea typeface="+mj-ea"/>
                <a:cs typeface="+mj-cs"/>
              </a:rPr>
            </a:br>
            <a:br>
              <a:rPr kumimoji="0" lang="fi-FI" sz="3200" b="0" i="0" u="none" strike="noStrike" kern="1200" cap="none" spc="0" normalizeH="0" baseline="0" noProof="0" dirty="0">
                <a:ln>
                  <a:noFill/>
                </a:ln>
                <a:solidFill>
                  <a:prstClr val="white"/>
                </a:solidFill>
                <a:effectLst/>
                <a:uLnTx/>
                <a:uFillTx/>
                <a:latin typeface="Trebuchet MS" panose="020B0603020202020204"/>
                <a:ea typeface="+mj-ea"/>
                <a:cs typeface="+mj-cs"/>
              </a:rPr>
            </a:br>
            <a:r>
              <a:rPr kumimoji="0" lang="fi-FI" sz="3200" b="0" i="0" u="none" strike="noStrike" kern="1200" cap="none" spc="0" normalizeH="0" baseline="0" noProof="0" dirty="0">
                <a:ln>
                  <a:noFill/>
                </a:ln>
                <a:solidFill>
                  <a:prstClr val="white"/>
                </a:solidFill>
                <a:effectLst/>
                <a:uLnTx/>
                <a:uFillTx/>
                <a:latin typeface="Trebuchet MS" panose="020B0603020202020204"/>
                <a:ea typeface="+mj-ea"/>
                <a:cs typeface="+mj-cs"/>
              </a:rPr>
              <a:t>Vauvafoorumi 2024</a:t>
            </a:r>
            <a:br>
              <a:rPr kumimoji="0" lang="fi-FI" sz="3200" b="0" i="0" u="none" strike="noStrike" kern="1200" cap="none" spc="0" normalizeH="0" baseline="0" noProof="0" dirty="0">
                <a:ln>
                  <a:noFill/>
                </a:ln>
                <a:solidFill>
                  <a:prstClr val="white"/>
                </a:solidFill>
                <a:effectLst/>
                <a:uLnTx/>
                <a:uFillTx/>
                <a:latin typeface="Trebuchet MS" panose="020B0603020202020204"/>
                <a:ea typeface="+mj-ea"/>
                <a:cs typeface="+mj-cs"/>
              </a:rPr>
            </a:br>
            <a:r>
              <a:rPr lang="fi-FI" sz="3200" dirty="0">
                <a:solidFill>
                  <a:srgbClr val="FFFFFF"/>
                </a:solidFill>
              </a:rPr>
              <a:t>20.11.2024</a:t>
            </a:r>
            <a:br>
              <a:rPr lang="fi-FI" sz="3200" dirty="0">
                <a:solidFill>
                  <a:srgbClr val="FFFFFF"/>
                </a:solidFill>
              </a:rPr>
            </a:br>
            <a:br>
              <a:rPr kumimoji="0" lang="fi-FI" sz="2000" b="0" i="0" u="none" strike="noStrike" kern="1200" cap="none" spc="0" normalizeH="0" baseline="0" noProof="0" dirty="0">
                <a:ln>
                  <a:noFill/>
                </a:ln>
                <a:solidFill>
                  <a:srgbClr val="FFFFFF"/>
                </a:solidFill>
                <a:effectLst/>
                <a:uLnTx/>
                <a:uFillTx/>
                <a:ea typeface="+mn-ea"/>
                <a:cs typeface="+mn-cs"/>
              </a:rPr>
            </a:br>
            <a:endParaRPr lang="fi-FI" sz="2000" dirty="0">
              <a:solidFill>
                <a:srgbClr val="FFFFFF"/>
              </a:solidFill>
            </a:endParaRPr>
          </a:p>
        </p:txBody>
      </p:sp>
      <p:sp>
        <p:nvSpPr>
          <p:cNvPr id="3" name="Alaotsikko 2">
            <a:extLst>
              <a:ext uri="{FF2B5EF4-FFF2-40B4-BE49-F238E27FC236}">
                <a16:creationId xmlns:a16="http://schemas.microsoft.com/office/drawing/2014/main" id="{74F78D62-CEDE-7427-D55C-C99E3BFDE1FE}"/>
              </a:ext>
            </a:extLst>
          </p:cNvPr>
          <p:cNvSpPr>
            <a:spLocks noGrp="1"/>
          </p:cNvSpPr>
          <p:nvPr>
            <p:ph type="subTitle" idx="1"/>
          </p:nvPr>
        </p:nvSpPr>
        <p:spPr>
          <a:xfrm>
            <a:off x="242596" y="4459354"/>
            <a:ext cx="7304152" cy="2034753"/>
          </a:xfrm>
        </p:spPr>
        <p:txBody>
          <a:bodyPr>
            <a:normAutofit/>
          </a:bodyPr>
          <a:lstStyle/>
          <a:p>
            <a:pPr algn="l"/>
            <a:r>
              <a:rPr lang="fi-FI" sz="1800" dirty="0"/>
              <a:t>Krista Koivula</a:t>
            </a:r>
          </a:p>
          <a:p>
            <a:pPr algn="l"/>
            <a:r>
              <a:rPr lang="fi-FI" sz="1800" dirty="0"/>
              <a:t>PsT, perhe- ja traumapsykoterapeutti </a:t>
            </a:r>
          </a:p>
          <a:p>
            <a:pPr algn="l"/>
            <a:r>
              <a:rPr lang="fi-FI" sz="1800" dirty="0"/>
              <a:t>Kuopion yliopistollinen sairaala</a:t>
            </a:r>
          </a:p>
          <a:p>
            <a:pPr algn="l"/>
            <a:r>
              <a:rPr lang="fi-FI" sz="1800" dirty="0"/>
              <a:t>Lasten ja nuorten keskus</a:t>
            </a:r>
          </a:p>
          <a:p>
            <a:pPr algn="l"/>
            <a:r>
              <a:rPr lang="fi-FI" sz="1800" dirty="0"/>
              <a:t>Pohjois-Savon hyvinvointialue</a:t>
            </a:r>
          </a:p>
        </p:txBody>
      </p:sp>
      <p:pic>
        <p:nvPicPr>
          <p:cNvPr id="5" name="Kuva 4">
            <a:extLst>
              <a:ext uri="{FF2B5EF4-FFF2-40B4-BE49-F238E27FC236}">
                <a16:creationId xmlns:a16="http://schemas.microsoft.com/office/drawing/2014/main" id="{EEBBCCEB-7C26-51ED-FAF6-B53131EF9C4F}"/>
              </a:ext>
            </a:extLst>
          </p:cNvPr>
          <p:cNvPicPr>
            <a:picLocks noChangeAspect="1"/>
          </p:cNvPicPr>
          <p:nvPr/>
        </p:nvPicPr>
        <p:blipFill>
          <a:blip r:embed="rId3"/>
          <a:stretch>
            <a:fillRect/>
          </a:stretch>
        </p:blipFill>
        <p:spPr>
          <a:xfrm>
            <a:off x="6407056" y="3322302"/>
            <a:ext cx="4901609" cy="3273836"/>
          </a:xfrm>
          <a:prstGeom prst="rect">
            <a:avLst/>
          </a:prstGeom>
        </p:spPr>
      </p:pic>
    </p:spTree>
    <p:extLst>
      <p:ext uri="{BB962C8B-B14F-4D97-AF65-F5344CB8AC3E}">
        <p14:creationId xmlns:p14="http://schemas.microsoft.com/office/powerpoint/2010/main" val="30282900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28000"/>
              </a:schemeClr>
            </a:gs>
            <a:gs pos="50000">
              <a:schemeClr val="bg2">
                <a:shade val="100000"/>
                <a:hueMod val="100000"/>
                <a:satMod val="110000"/>
                <a:lumMod val="130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8DCA3673-CDE4-40C5-9FA8-F89874CFBA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pic>
        <p:nvPicPr>
          <p:cNvPr id="34" name="Picture 33">
            <a:extLst>
              <a:ext uri="{FF2B5EF4-FFF2-40B4-BE49-F238E27FC236}">
                <a16:creationId xmlns:a16="http://schemas.microsoft.com/office/drawing/2014/main" id="{95756E8F-499C-4533-BBE8-309C3E8D985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sp>
        <p:nvSpPr>
          <p:cNvPr id="36" name="Rectangle 35">
            <a:extLst>
              <a:ext uri="{FF2B5EF4-FFF2-40B4-BE49-F238E27FC236}">
                <a16:creationId xmlns:a16="http://schemas.microsoft.com/office/drawing/2014/main" id="{0FFFD040-32A9-4D2B-86CA-599D030A41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38" name="Rectangle 37">
            <a:extLst>
              <a:ext uri="{FF2B5EF4-FFF2-40B4-BE49-F238E27FC236}">
                <a16:creationId xmlns:a16="http://schemas.microsoft.com/office/drawing/2014/main" id="{863205CA-B7FF-4C25-A4C8-3BBBCE19D9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4959094"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 name="Otsikko 1">
            <a:extLst>
              <a:ext uri="{FF2B5EF4-FFF2-40B4-BE49-F238E27FC236}">
                <a16:creationId xmlns:a16="http://schemas.microsoft.com/office/drawing/2014/main" id="{881203E1-23BD-506B-AF89-7C89589C7B21}"/>
              </a:ext>
            </a:extLst>
          </p:cNvPr>
          <p:cNvSpPr>
            <a:spLocks noGrp="1"/>
          </p:cNvSpPr>
          <p:nvPr>
            <p:ph type="title"/>
          </p:nvPr>
        </p:nvSpPr>
        <p:spPr>
          <a:xfrm>
            <a:off x="680321" y="753228"/>
            <a:ext cx="4136123" cy="1080938"/>
          </a:xfrm>
        </p:spPr>
        <p:txBody>
          <a:bodyPr>
            <a:normAutofit/>
          </a:bodyPr>
          <a:lstStyle/>
          <a:p>
            <a:r>
              <a:rPr lang="fi-FI" sz="2400" dirty="0"/>
              <a:t>Minkälaista tukea perhe tarvitsee?</a:t>
            </a:r>
          </a:p>
        </p:txBody>
      </p:sp>
      <p:pic>
        <p:nvPicPr>
          <p:cNvPr id="40" name="Picture 39">
            <a:extLst>
              <a:ext uri="{FF2B5EF4-FFF2-40B4-BE49-F238E27FC236}">
                <a16:creationId xmlns:a16="http://schemas.microsoft.com/office/drawing/2014/main" id="{306E3F32-3C1A-4B6E-AF26-8A15A788560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 y="1970241"/>
            <a:ext cx="4956048" cy="199787"/>
          </a:xfrm>
          <a:prstGeom prst="rect">
            <a:avLst/>
          </a:prstGeom>
        </p:spPr>
      </p:pic>
      <p:sp>
        <p:nvSpPr>
          <p:cNvPr id="3" name="Sisällön paikkamerkki 2">
            <a:extLst>
              <a:ext uri="{FF2B5EF4-FFF2-40B4-BE49-F238E27FC236}">
                <a16:creationId xmlns:a16="http://schemas.microsoft.com/office/drawing/2014/main" id="{EBFD87C4-26E5-9749-AF00-020DC02C66C6}"/>
              </a:ext>
            </a:extLst>
          </p:cNvPr>
          <p:cNvSpPr>
            <a:spLocks noGrp="1"/>
          </p:cNvSpPr>
          <p:nvPr>
            <p:ph idx="1"/>
          </p:nvPr>
        </p:nvSpPr>
        <p:spPr>
          <a:xfrm>
            <a:off x="182893" y="2070134"/>
            <a:ext cx="4136123" cy="3599316"/>
          </a:xfrm>
        </p:spPr>
        <p:txBody>
          <a:bodyPr>
            <a:noAutofit/>
          </a:bodyPr>
          <a:lstStyle/>
          <a:p>
            <a:pPr marL="0" indent="0">
              <a:buNone/>
            </a:pPr>
            <a:r>
              <a:rPr lang="fi-FI" i="1" dirty="0">
                <a:latin typeface="Calisto MT" panose="02040603050505030304" pitchFamily="18" charset="0"/>
              </a:rPr>
              <a:t>”Myönteinen tuki on </a:t>
            </a:r>
            <a:r>
              <a:rPr lang="fi-FI" i="1" dirty="0" err="1">
                <a:latin typeface="Calisto MT" panose="02040603050505030304" pitchFamily="18" charset="0"/>
              </a:rPr>
              <a:t>semmonen</a:t>
            </a:r>
            <a:r>
              <a:rPr lang="fi-FI" i="1" dirty="0">
                <a:latin typeface="Calisto MT" panose="02040603050505030304" pitchFamily="18" charset="0"/>
              </a:rPr>
              <a:t> avoin kohtaaminen, ihan niin kuin toinen ihminen kohtaa toisen ihmisen missä tahansa. Sellainen, joka uskaltaa katsoa silmiin ja jolla ei ole kiire siitä tilanteesta pois. Ja joka uskaltaa avoimena olla siinä läsnä. Se on </a:t>
            </a:r>
            <a:r>
              <a:rPr lang="fi-FI" i="1" dirty="0" err="1">
                <a:latin typeface="Calisto MT" panose="02040603050505030304" pitchFamily="18" charset="0"/>
              </a:rPr>
              <a:t>semmosta</a:t>
            </a:r>
            <a:r>
              <a:rPr lang="fi-FI" i="1" dirty="0">
                <a:latin typeface="Calisto MT" panose="02040603050505030304" pitchFamily="18" charset="0"/>
              </a:rPr>
              <a:t>, miten </a:t>
            </a:r>
            <a:r>
              <a:rPr lang="fi-FI" i="1" dirty="0" err="1">
                <a:latin typeface="Calisto MT" panose="02040603050505030304" pitchFamily="18" charset="0"/>
              </a:rPr>
              <a:t>mä</a:t>
            </a:r>
            <a:r>
              <a:rPr lang="fi-FI" i="1" dirty="0">
                <a:latin typeface="Calisto MT" panose="02040603050505030304" pitchFamily="18" charset="0"/>
              </a:rPr>
              <a:t> parhaiten sanoisin, että tuntuu, että sen ihmisen silmistä näkee, jos sillä on sielu auki.” </a:t>
            </a:r>
          </a:p>
        </p:txBody>
      </p:sp>
      <p:pic>
        <p:nvPicPr>
          <p:cNvPr id="4" name="Kuva 3">
            <a:extLst>
              <a:ext uri="{FF2B5EF4-FFF2-40B4-BE49-F238E27FC236}">
                <a16:creationId xmlns:a16="http://schemas.microsoft.com/office/drawing/2014/main" id="{4022356D-6A12-D4BF-2F8F-472B6D8656AA}"/>
              </a:ext>
            </a:extLst>
          </p:cNvPr>
          <p:cNvPicPr>
            <a:picLocks noChangeAspect="1"/>
          </p:cNvPicPr>
          <p:nvPr/>
        </p:nvPicPr>
        <p:blipFill>
          <a:blip r:embed="rId5"/>
          <a:stretch>
            <a:fillRect/>
          </a:stretch>
        </p:blipFill>
        <p:spPr>
          <a:xfrm>
            <a:off x="5437697" y="1516808"/>
            <a:ext cx="6269479" cy="3824382"/>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1356191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BEBB7F3-3DC7-D4A2-17B7-191A250953C1}"/>
              </a:ext>
            </a:extLst>
          </p:cNvPr>
          <p:cNvSpPr>
            <a:spLocks noGrp="1"/>
          </p:cNvSpPr>
          <p:nvPr>
            <p:ph type="title"/>
          </p:nvPr>
        </p:nvSpPr>
        <p:spPr/>
        <p:txBody>
          <a:bodyPr/>
          <a:lstStyle/>
          <a:p>
            <a:r>
              <a:rPr lang="fi-FI" dirty="0"/>
              <a:t>Alkuvaiheen psyykkinen tuki</a:t>
            </a:r>
          </a:p>
        </p:txBody>
      </p:sp>
      <p:graphicFrame>
        <p:nvGraphicFramePr>
          <p:cNvPr id="4" name="Sisällön paikkamerkki 3">
            <a:extLst>
              <a:ext uri="{FF2B5EF4-FFF2-40B4-BE49-F238E27FC236}">
                <a16:creationId xmlns:a16="http://schemas.microsoft.com/office/drawing/2014/main" id="{E53FEE3B-7DDE-562E-03C7-74969EB4223B}"/>
              </a:ext>
            </a:extLst>
          </p:cNvPr>
          <p:cNvGraphicFramePr>
            <a:graphicFrameLocks noGrp="1"/>
          </p:cNvGraphicFramePr>
          <p:nvPr>
            <p:ph idx="1"/>
          </p:nvPr>
        </p:nvGraphicFramePr>
        <p:xfrm>
          <a:off x="680321" y="1968844"/>
          <a:ext cx="9613861" cy="47449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31441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28000"/>
              </a:schemeClr>
            </a:gs>
            <a:gs pos="50000">
              <a:schemeClr val="bg2">
                <a:shade val="100000"/>
                <a:hueMod val="100000"/>
                <a:satMod val="110000"/>
                <a:lumMod val="130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1485FFDC-0CAD-450C-A1F1-75E392CC81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pic>
        <p:nvPicPr>
          <p:cNvPr id="7" name="Picture 10">
            <a:extLst>
              <a:ext uri="{FF2B5EF4-FFF2-40B4-BE49-F238E27FC236}">
                <a16:creationId xmlns:a16="http://schemas.microsoft.com/office/drawing/2014/main" id="{F9672BDB-4ABD-40E5-A8B8-F7340E3BD8D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12">
            <a:extLst>
              <a:ext uri="{FF2B5EF4-FFF2-40B4-BE49-F238E27FC236}">
                <a16:creationId xmlns:a16="http://schemas.microsoft.com/office/drawing/2014/main" id="{B1FA2BC7-3F19-4E1C-B3D1-19995D9F6F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pic>
        <p:nvPicPr>
          <p:cNvPr id="10" name="Picture 14">
            <a:extLst>
              <a:ext uri="{FF2B5EF4-FFF2-40B4-BE49-F238E27FC236}">
                <a16:creationId xmlns:a16="http://schemas.microsoft.com/office/drawing/2014/main" id="{62FF40B5-1E36-4442-8D28-D1AA571AD2E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 y="5006045"/>
            <a:ext cx="4965192" cy="144668"/>
          </a:xfrm>
          <a:prstGeom prst="rect">
            <a:avLst/>
          </a:prstGeom>
        </p:spPr>
      </p:pic>
      <p:sp>
        <p:nvSpPr>
          <p:cNvPr id="12" name="Rectangle 16">
            <a:extLst>
              <a:ext uri="{FF2B5EF4-FFF2-40B4-BE49-F238E27FC236}">
                <a16:creationId xmlns:a16="http://schemas.microsoft.com/office/drawing/2014/main" id="{73C09592-2DB2-47C0-A5CB-BD39288D13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 name="Otsikko 1">
            <a:extLst>
              <a:ext uri="{FF2B5EF4-FFF2-40B4-BE49-F238E27FC236}">
                <a16:creationId xmlns:a16="http://schemas.microsoft.com/office/drawing/2014/main" id="{FAD14808-07C3-42E3-9ECF-259AAE8E5120}"/>
              </a:ext>
            </a:extLst>
          </p:cNvPr>
          <p:cNvSpPr>
            <a:spLocks noGrp="1"/>
          </p:cNvSpPr>
          <p:nvPr>
            <p:ph type="title"/>
          </p:nvPr>
        </p:nvSpPr>
        <p:spPr>
          <a:xfrm>
            <a:off x="680321" y="2063262"/>
            <a:ext cx="3739279" cy="2661052"/>
          </a:xfrm>
        </p:spPr>
        <p:txBody>
          <a:bodyPr>
            <a:normAutofit/>
          </a:bodyPr>
          <a:lstStyle/>
          <a:p>
            <a:r>
              <a:rPr lang="fi-FI" dirty="0"/>
              <a:t>Perheiden traumaperäisen stressin lievittäminen</a:t>
            </a:r>
          </a:p>
        </p:txBody>
      </p:sp>
      <p:graphicFrame>
        <p:nvGraphicFramePr>
          <p:cNvPr id="14" name="Sisällön paikkamerkki 2">
            <a:extLst>
              <a:ext uri="{FF2B5EF4-FFF2-40B4-BE49-F238E27FC236}">
                <a16:creationId xmlns:a16="http://schemas.microsoft.com/office/drawing/2014/main" id="{B236B4AC-2A31-EB70-B373-9F38F95AA81B}"/>
              </a:ext>
            </a:extLst>
          </p:cNvPr>
          <p:cNvGraphicFramePr>
            <a:graphicFrameLocks noGrp="1"/>
          </p:cNvGraphicFramePr>
          <p:nvPr>
            <p:ph idx="1"/>
          </p:nvPr>
        </p:nvGraphicFramePr>
        <p:xfrm>
          <a:off x="5284788" y="639763"/>
          <a:ext cx="6261100" cy="557847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4279183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28000"/>
              </a:schemeClr>
            </a:gs>
            <a:gs pos="50000">
              <a:schemeClr val="bg2">
                <a:shade val="100000"/>
                <a:hueMod val="100000"/>
                <a:satMod val="110000"/>
                <a:lumMod val="130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485FFDC-0CAD-450C-A1F1-75E392CC81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pic>
        <p:nvPicPr>
          <p:cNvPr id="11" name="Picture 10">
            <a:extLst>
              <a:ext uri="{FF2B5EF4-FFF2-40B4-BE49-F238E27FC236}">
                <a16:creationId xmlns:a16="http://schemas.microsoft.com/office/drawing/2014/main" id="{F9672BDB-4ABD-40E5-A8B8-F7340E3BD8D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Rectangle 12">
            <a:extLst>
              <a:ext uri="{FF2B5EF4-FFF2-40B4-BE49-F238E27FC236}">
                <a16:creationId xmlns:a16="http://schemas.microsoft.com/office/drawing/2014/main" id="{B1FA2BC7-3F19-4E1C-B3D1-19995D9F6F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pic>
        <p:nvPicPr>
          <p:cNvPr id="15" name="Picture 14">
            <a:extLst>
              <a:ext uri="{FF2B5EF4-FFF2-40B4-BE49-F238E27FC236}">
                <a16:creationId xmlns:a16="http://schemas.microsoft.com/office/drawing/2014/main" id="{62FF40B5-1E36-4442-8D28-D1AA571AD2E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 y="5006045"/>
            <a:ext cx="4965192" cy="144668"/>
          </a:xfrm>
          <a:prstGeom prst="rect">
            <a:avLst/>
          </a:prstGeom>
        </p:spPr>
      </p:pic>
      <p:sp>
        <p:nvSpPr>
          <p:cNvPr id="17" name="Rectangle 16">
            <a:extLst>
              <a:ext uri="{FF2B5EF4-FFF2-40B4-BE49-F238E27FC236}">
                <a16:creationId xmlns:a16="http://schemas.microsoft.com/office/drawing/2014/main" id="{73C09592-2DB2-47C0-A5CB-BD39288D13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 name="Otsikko 1">
            <a:extLst>
              <a:ext uri="{FF2B5EF4-FFF2-40B4-BE49-F238E27FC236}">
                <a16:creationId xmlns:a16="http://schemas.microsoft.com/office/drawing/2014/main" id="{26671CD2-359B-A4A6-C1DE-D403374A924F}"/>
              </a:ext>
            </a:extLst>
          </p:cNvPr>
          <p:cNvSpPr>
            <a:spLocks noGrp="1"/>
          </p:cNvSpPr>
          <p:nvPr>
            <p:ph type="title"/>
          </p:nvPr>
        </p:nvSpPr>
        <p:spPr>
          <a:xfrm>
            <a:off x="261257" y="2063262"/>
            <a:ext cx="4441372" cy="2661052"/>
          </a:xfrm>
        </p:spPr>
        <p:txBody>
          <a:bodyPr>
            <a:normAutofit/>
          </a:bodyPr>
          <a:lstStyle/>
          <a:p>
            <a:r>
              <a:rPr lang="fi-FI" dirty="0"/>
              <a:t>Vireystilan sietoikkuna</a:t>
            </a:r>
          </a:p>
        </p:txBody>
      </p:sp>
      <p:graphicFrame>
        <p:nvGraphicFramePr>
          <p:cNvPr id="5" name="Sisällön paikkamerkki 2">
            <a:extLst>
              <a:ext uri="{FF2B5EF4-FFF2-40B4-BE49-F238E27FC236}">
                <a16:creationId xmlns:a16="http://schemas.microsoft.com/office/drawing/2014/main" id="{95C70708-E24B-E781-AE03-410DF474868E}"/>
              </a:ext>
            </a:extLst>
          </p:cNvPr>
          <p:cNvGraphicFramePr>
            <a:graphicFrameLocks noGrp="1"/>
          </p:cNvGraphicFramePr>
          <p:nvPr>
            <p:ph idx="1"/>
          </p:nvPr>
        </p:nvGraphicFramePr>
        <p:xfrm>
          <a:off x="5284788" y="639763"/>
          <a:ext cx="6261100" cy="557847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 name="Nuoli: Oikea 3">
            <a:extLst>
              <a:ext uri="{FF2B5EF4-FFF2-40B4-BE49-F238E27FC236}">
                <a16:creationId xmlns:a16="http://schemas.microsoft.com/office/drawing/2014/main" id="{233F932C-CC91-0DDF-461D-7AA19D69E816}"/>
              </a:ext>
            </a:extLst>
          </p:cNvPr>
          <p:cNvSpPr/>
          <p:nvPr/>
        </p:nvSpPr>
        <p:spPr>
          <a:xfrm>
            <a:off x="127553" y="2428631"/>
            <a:ext cx="4708780" cy="1930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6" name="Tekstiruutu 5">
            <a:extLst>
              <a:ext uri="{FF2B5EF4-FFF2-40B4-BE49-F238E27FC236}">
                <a16:creationId xmlns:a16="http://schemas.microsoft.com/office/drawing/2014/main" id="{30CEE95D-2C75-54AA-7296-C1475B22B525}"/>
              </a:ext>
            </a:extLst>
          </p:cNvPr>
          <p:cNvSpPr txBox="1"/>
          <p:nvPr/>
        </p:nvSpPr>
        <p:spPr>
          <a:xfrm>
            <a:off x="127553" y="3101400"/>
            <a:ext cx="4894671"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3200" b="0" i="0" u="none" strike="noStrike" kern="1200" cap="none" spc="0" normalizeH="0" baseline="0" noProof="0" dirty="0">
                <a:ln>
                  <a:noFill/>
                </a:ln>
                <a:solidFill>
                  <a:prstClr val="white"/>
                </a:solidFill>
                <a:effectLst/>
                <a:uLnTx/>
                <a:uFillTx/>
                <a:latin typeface="Trebuchet MS" panose="020B0603020202020204"/>
                <a:ea typeface="+mn-ea"/>
                <a:cs typeface="+mn-cs"/>
              </a:rPr>
              <a:t>Vireystilan sietoikkuna</a:t>
            </a:r>
          </a:p>
        </p:txBody>
      </p:sp>
    </p:spTree>
    <p:extLst>
      <p:ext uri="{BB962C8B-B14F-4D97-AF65-F5344CB8AC3E}">
        <p14:creationId xmlns:p14="http://schemas.microsoft.com/office/powerpoint/2010/main" val="28557815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80321" y="753228"/>
            <a:ext cx="7087552" cy="1080938"/>
          </a:xfrm>
        </p:spPr>
        <p:txBody>
          <a:bodyPr>
            <a:normAutofit/>
          </a:bodyPr>
          <a:lstStyle/>
          <a:p>
            <a:r>
              <a:rPr lang="fi-FI" sz="2800"/>
              <a:t>Vanhempien syyllisyyden lievittämisestä: </a:t>
            </a:r>
            <a:br>
              <a:rPr lang="fi-FI" sz="2800"/>
            </a:br>
            <a:r>
              <a:rPr lang="fi-FI" sz="2800" i="1"/>
              <a:t>”Teillä kävi paska säkä.”</a:t>
            </a:r>
            <a:endParaRPr lang="fi-FI" sz="2800"/>
          </a:p>
        </p:txBody>
      </p:sp>
      <p:sp>
        <p:nvSpPr>
          <p:cNvPr id="3" name="Sisällön paikkamerkki 2"/>
          <p:cNvSpPr>
            <a:spLocks noGrp="1"/>
          </p:cNvSpPr>
          <p:nvPr>
            <p:ph idx="1"/>
          </p:nvPr>
        </p:nvSpPr>
        <p:spPr>
          <a:xfrm>
            <a:off x="680321" y="2336873"/>
            <a:ext cx="6423211" cy="3599316"/>
          </a:xfrm>
        </p:spPr>
        <p:txBody>
          <a:bodyPr>
            <a:normAutofit/>
          </a:bodyPr>
          <a:lstStyle/>
          <a:p>
            <a:r>
              <a:rPr lang="fi-FI" dirty="0"/>
              <a:t>Eksistentiaalisen uhan herätessä oman minuuden rajat häilyvät. </a:t>
            </a:r>
          </a:p>
          <a:p>
            <a:r>
              <a:rPr lang="fi-FI" dirty="0"/>
              <a:t>Syyllisyysajatukset voivat auttaa säilyttämään kokemuksen omasta olemassaolosta ja toimijuudesta.</a:t>
            </a:r>
          </a:p>
          <a:p>
            <a:r>
              <a:rPr lang="fi-FI" dirty="0"/>
              <a:t>Vanhempien syyllisyys voi olla lamaannuttavan voimakasta ja vaikeuttaa lapsen tukemista.</a:t>
            </a:r>
          </a:p>
          <a:p>
            <a:endParaRPr lang="fi-FI" sz="2000" dirty="0"/>
          </a:p>
        </p:txBody>
      </p:sp>
      <p:pic>
        <p:nvPicPr>
          <p:cNvPr id="4" name="Kuva 3">
            <a:extLst>
              <a:ext uri="{FF2B5EF4-FFF2-40B4-BE49-F238E27FC236}">
                <a16:creationId xmlns:a16="http://schemas.microsoft.com/office/drawing/2014/main" id="{2AE14732-5DF9-B4E5-8B91-BC8DD6755F96}"/>
              </a:ext>
            </a:extLst>
          </p:cNvPr>
          <p:cNvPicPr>
            <a:picLocks noChangeAspect="1"/>
          </p:cNvPicPr>
          <p:nvPr/>
        </p:nvPicPr>
        <p:blipFill>
          <a:blip r:embed="rId3"/>
          <a:stretch>
            <a:fillRect/>
          </a:stretch>
        </p:blipFill>
        <p:spPr>
          <a:xfrm>
            <a:off x="8187091" y="2078406"/>
            <a:ext cx="3358478" cy="2701188"/>
          </a:xfrm>
          <a:prstGeom prst="rect">
            <a:avLst/>
          </a:prstGeom>
          <a:ln>
            <a:noFill/>
          </a:ln>
          <a:effectLst>
            <a:outerShdw blurRad="76200" dist="63500" dir="5040000" algn="tl" rotWithShape="0">
              <a:srgbClr val="000000">
                <a:alpha val="41000"/>
              </a:srgbClr>
            </a:outerShdw>
          </a:effectLst>
        </p:spPr>
      </p:pic>
      <p:sp>
        <p:nvSpPr>
          <p:cNvPr id="6" name="Tekstiruutu 5">
            <a:extLst>
              <a:ext uri="{FF2B5EF4-FFF2-40B4-BE49-F238E27FC236}">
                <a16:creationId xmlns:a16="http://schemas.microsoft.com/office/drawing/2014/main" id="{BF3376C8-7E6E-A329-BD79-D80C017F2BE0}"/>
              </a:ext>
            </a:extLst>
          </p:cNvPr>
          <p:cNvSpPr txBox="1"/>
          <p:nvPr/>
        </p:nvSpPr>
        <p:spPr>
          <a:xfrm>
            <a:off x="9368554" y="4502595"/>
            <a:ext cx="214312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srgbClr val="DDCC64">
                    <a:lumMod val="75000"/>
                  </a:srgbClr>
                </a:solidFill>
                <a:effectLst/>
                <a:uLnTx/>
                <a:uFillTx/>
                <a:latin typeface="Trebuchet MS" panose="020B0603020202020204"/>
                <a:ea typeface="+mn-ea"/>
                <a:cs typeface="+mn-cs"/>
              </a:rPr>
              <a:t>Hugo Simberg</a:t>
            </a:r>
          </a:p>
        </p:txBody>
      </p:sp>
    </p:spTree>
    <p:extLst>
      <p:ext uri="{BB962C8B-B14F-4D97-AF65-F5344CB8AC3E}">
        <p14:creationId xmlns:p14="http://schemas.microsoft.com/office/powerpoint/2010/main" val="22676311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32CC094-7982-6AD7-977C-6AB3A257C5D7}"/>
              </a:ext>
            </a:extLst>
          </p:cNvPr>
          <p:cNvSpPr>
            <a:spLocks noGrp="1"/>
          </p:cNvSpPr>
          <p:nvPr>
            <p:ph type="title"/>
          </p:nvPr>
        </p:nvSpPr>
        <p:spPr/>
        <p:txBody>
          <a:bodyPr>
            <a:normAutofit/>
          </a:bodyPr>
          <a:lstStyle/>
          <a:p>
            <a:r>
              <a:rPr lang="fi-FI" dirty="0"/>
              <a:t>Lapsen vakava sairaus vaikuttaa vanhempien parisuhteeseen</a:t>
            </a:r>
          </a:p>
        </p:txBody>
      </p:sp>
      <p:sp>
        <p:nvSpPr>
          <p:cNvPr id="3" name="Sisällön paikkamerkki 2">
            <a:extLst>
              <a:ext uri="{FF2B5EF4-FFF2-40B4-BE49-F238E27FC236}">
                <a16:creationId xmlns:a16="http://schemas.microsoft.com/office/drawing/2014/main" id="{4F8A6665-E5C9-5566-D599-0C14B3D97461}"/>
              </a:ext>
            </a:extLst>
          </p:cNvPr>
          <p:cNvSpPr>
            <a:spLocks noGrp="1"/>
          </p:cNvSpPr>
          <p:nvPr>
            <p:ph idx="1"/>
          </p:nvPr>
        </p:nvSpPr>
        <p:spPr>
          <a:xfrm>
            <a:off x="680321" y="2336873"/>
            <a:ext cx="9613861" cy="4081682"/>
          </a:xfrm>
        </p:spPr>
        <p:txBody>
          <a:bodyPr>
            <a:normAutofit lnSpcReduction="10000"/>
          </a:bodyPr>
          <a:lstStyle/>
          <a:p>
            <a:r>
              <a:rPr lang="fi-FI" dirty="0"/>
              <a:t>Lapsen sairastuminen aktivoi vanhempien kiintymystarpeet ja pelot ja saa heidät hakemaan yhteyttä toisiinsa.</a:t>
            </a:r>
          </a:p>
          <a:p>
            <a:r>
              <a:rPr lang="fi-FI" dirty="0"/>
              <a:t>Tarpeisiin vastaaminen saa aikaan turvan kokemuksen, joka saa vanhemmat havaitsemaan ja kokemaan tilanteen vähemmän uhkaavana ja vahvistaa kielteisten tunteiden säätelyä.</a:t>
            </a:r>
          </a:p>
          <a:p>
            <a:r>
              <a:rPr lang="fi-FI" dirty="0"/>
              <a:t>Stressi ja menettämisen pelko voivat vaikeuttaa tarpeiden ja tunteiden tunnistamista, mikä kapeuttaa ihmisen toimintakykyä suhteessa ja saa hänet reagoimaan tunnesuhdetta heikentävällä tavalla.</a:t>
            </a:r>
          </a:p>
          <a:p>
            <a:r>
              <a:rPr lang="fi-FI" dirty="0"/>
              <a:t>Tunneyhteyden menettäminen on haitallista ja pahimmillaan traumatisoivaa.</a:t>
            </a:r>
          </a:p>
          <a:p>
            <a:endParaRPr lang="fi-FI" dirty="0"/>
          </a:p>
        </p:txBody>
      </p:sp>
    </p:spTree>
    <p:extLst>
      <p:ext uri="{BB962C8B-B14F-4D97-AF65-F5344CB8AC3E}">
        <p14:creationId xmlns:p14="http://schemas.microsoft.com/office/powerpoint/2010/main" val="38312204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0B4D09C-757C-BF16-005F-DFB8BA45F120}"/>
              </a:ext>
            </a:extLst>
          </p:cNvPr>
          <p:cNvSpPr>
            <a:spLocks noGrp="1"/>
          </p:cNvSpPr>
          <p:nvPr>
            <p:ph type="title"/>
          </p:nvPr>
        </p:nvSpPr>
        <p:spPr>
          <a:xfrm>
            <a:off x="680321" y="753228"/>
            <a:ext cx="9613861" cy="1080938"/>
          </a:xfrm>
        </p:spPr>
        <p:txBody>
          <a:bodyPr>
            <a:normAutofit fontScale="90000"/>
          </a:bodyPr>
          <a:lstStyle/>
          <a:p>
            <a:pPr marL="0" marR="0" lvl="0" indent="0" defTabSz="457200" rtl="0" eaLnBrk="1" fontAlgn="auto" latinLnBrk="0" hangingPunct="1">
              <a:spcBef>
                <a:spcPts val="1000"/>
              </a:spcBef>
              <a:spcAft>
                <a:spcPts val="0"/>
              </a:spcAft>
              <a:buClr>
                <a:srgbClr val="1E5155">
                  <a:lumMod val="40000"/>
                  <a:lumOff val="60000"/>
                </a:srgbClr>
              </a:buClr>
              <a:buSzPct val="80000"/>
              <a:buFont typeface="Wingdings 3" charset="2"/>
              <a:buNone/>
              <a:tabLst/>
              <a:defRPr/>
            </a:pPr>
            <a:br>
              <a:rPr lang="fi-FI" dirty="0"/>
            </a:br>
            <a:r>
              <a:rPr lang="fi-FI" sz="4000" dirty="0"/>
              <a:t>Dyadinen tunnesäätely</a:t>
            </a:r>
            <a:br>
              <a:rPr kumimoji="0" lang="fi-FI" b="0" i="0" u="none" strike="noStrike" kern="1200" cap="none" spc="0" normalizeH="0" baseline="0" noProof="0" dirty="0">
                <a:ln>
                  <a:noFill/>
                </a:ln>
                <a:effectLst/>
                <a:uLnTx/>
                <a:uFillTx/>
                <a:latin typeface="Century Gothic" panose="020B0502020202020204"/>
                <a:ea typeface="+mj-ea"/>
                <a:cs typeface="+mj-cs"/>
              </a:rPr>
            </a:br>
            <a:r>
              <a:rPr lang="fi-FI" dirty="0"/>
              <a:t> </a:t>
            </a:r>
          </a:p>
        </p:txBody>
      </p:sp>
      <p:graphicFrame>
        <p:nvGraphicFramePr>
          <p:cNvPr id="22" name="Sisällön paikkamerkki 2">
            <a:extLst>
              <a:ext uri="{FF2B5EF4-FFF2-40B4-BE49-F238E27FC236}">
                <a16:creationId xmlns:a16="http://schemas.microsoft.com/office/drawing/2014/main" id="{F3CD01DF-A081-6A8B-A7C4-2F2E91577137}"/>
              </a:ext>
            </a:extLst>
          </p:cNvPr>
          <p:cNvGraphicFramePr>
            <a:graphicFrameLocks noGrp="1"/>
          </p:cNvGraphicFramePr>
          <p:nvPr>
            <p:ph idx="1"/>
          </p:nvPr>
        </p:nvGraphicFramePr>
        <p:xfrm>
          <a:off x="681037" y="2336800"/>
          <a:ext cx="10830641" cy="35988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uorakulmio 3" descr="Käyttäjä">
            <a:extLst>
              <a:ext uri="{FF2B5EF4-FFF2-40B4-BE49-F238E27FC236}">
                <a16:creationId xmlns:a16="http://schemas.microsoft.com/office/drawing/2014/main" id="{077BB46C-6BAC-8AE8-A0DE-7BC29A010836}"/>
              </a:ext>
            </a:extLst>
          </p:cNvPr>
          <p:cNvSpPr/>
          <p:nvPr/>
        </p:nvSpPr>
        <p:spPr>
          <a:xfrm>
            <a:off x="3714661" y="2896571"/>
            <a:ext cx="836393" cy="836393"/>
          </a:xfrm>
          <a:prstGeom prst="rect">
            <a:avLst/>
          </a:prstGeom>
          <a: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txBody>
          <a:bodyPr/>
          <a:lstStyle/>
          <a:p>
            <a:endParaRPr lang="fi-FI"/>
          </a:p>
        </p:txBody>
      </p:sp>
      <p:pic>
        <p:nvPicPr>
          <p:cNvPr id="5" name="Kuva 4">
            <a:extLst>
              <a:ext uri="{FF2B5EF4-FFF2-40B4-BE49-F238E27FC236}">
                <a16:creationId xmlns:a16="http://schemas.microsoft.com/office/drawing/2014/main" id="{17512CB4-3E32-3E37-459A-82C772DBE66F}"/>
              </a:ext>
            </a:extLst>
          </p:cNvPr>
          <p:cNvPicPr>
            <a:picLocks noChangeAspect="1"/>
          </p:cNvPicPr>
          <p:nvPr/>
        </p:nvPicPr>
        <p:blipFill>
          <a:blip r:embed="rId10"/>
          <a:stretch>
            <a:fillRect/>
          </a:stretch>
        </p:blipFill>
        <p:spPr>
          <a:xfrm>
            <a:off x="7164017" y="2794821"/>
            <a:ext cx="841321" cy="841321"/>
          </a:xfrm>
          <a:prstGeom prst="rect">
            <a:avLst/>
          </a:prstGeom>
          <a:scene3d>
            <a:camera prst="orthographicFront">
              <a:rot lat="0" lon="10800000" rev="0"/>
            </a:camera>
            <a:lightRig rig="threePt" dir="t"/>
          </a:scene3d>
        </p:spPr>
      </p:pic>
      <p:pic>
        <p:nvPicPr>
          <p:cNvPr id="3" name="Kuva 2">
            <a:extLst>
              <a:ext uri="{FF2B5EF4-FFF2-40B4-BE49-F238E27FC236}">
                <a16:creationId xmlns:a16="http://schemas.microsoft.com/office/drawing/2014/main" id="{34B2BDA9-6DFC-A53A-1170-C253760E55F1}"/>
              </a:ext>
            </a:extLst>
          </p:cNvPr>
          <p:cNvPicPr>
            <a:picLocks noChangeAspect="1"/>
          </p:cNvPicPr>
          <p:nvPr/>
        </p:nvPicPr>
        <p:blipFill>
          <a:blip r:embed="rId11"/>
          <a:stretch>
            <a:fillRect/>
          </a:stretch>
        </p:blipFill>
        <p:spPr>
          <a:xfrm>
            <a:off x="7000875" y="443562"/>
            <a:ext cx="4621830" cy="2137851"/>
          </a:xfrm>
          <a:prstGeom prst="rect">
            <a:avLst/>
          </a:prstGeom>
          <a:effectLst>
            <a:softEdge rad="31750"/>
          </a:effectLst>
        </p:spPr>
      </p:pic>
    </p:spTree>
    <p:extLst>
      <p:ext uri="{BB962C8B-B14F-4D97-AF65-F5344CB8AC3E}">
        <p14:creationId xmlns:p14="http://schemas.microsoft.com/office/powerpoint/2010/main" val="6635791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80321" y="913026"/>
            <a:ext cx="9613861" cy="1080938"/>
          </a:xfrm>
        </p:spPr>
        <p:txBody>
          <a:bodyPr>
            <a:normAutofit/>
          </a:bodyPr>
          <a:lstStyle/>
          <a:p>
            <a:r>
              <a:rPr lang="fi-FI" dirty="0"/>
              <a:t>Kielellinen tunnesäätely</a:t>
            </a:r>
            <a:br>
              <a:rPr lang="fi-FI" sz="3200" dirty="0"/>
            </a:br>
            <a:endParaRPr lang="fi-FI" sz="3200" dirty="0"/>
          </a:p>
        </p:txBody>
      </p:sp>
      <p:sp>
        <p:nvSpPr>
          <p:cNvPr id="3" name="Sisällön paikkamerkki 2"/>
          <p:cNvSpPr>
            <a:spLocks noGrp="1"/>
          </p:cNvSpPr>
          <p:nvPr>
            <p:ph idx="1"/>
          </p:nvPr>
        </p:nvSpPr>
        <p:spPr>
          <a:xfrm>
            <a:off x="680321" y="2281561"/>
            <a:ext cx="8915400" cy="4576439"/>
          </a:xfrm>
        </p:spPr>
        <p:txBody>
          <a:bodyPr>
            <a:normAutofit/>
          </a:bodyPr>
          <a:lstStyle/>
          <a:p>
            <a:r>
              <a:rPr lang="en-US" sz="2200" dirty="0" err="1"/>
              <a:t>Kasvokkainen</a:t>
            </a:r>
            <a:r>
              <a:rPr lang="en-US" sz="2200" dirty="0"/>
              <a:t> ja </a:t>
            </a:r>
            <a:r>
              <a:rPr lang="en-US" sz="2200" dirty="0" err="1"/>
              <a:t>etäyhteyksin</a:t>
            </a:r>
            <a:r>
              <a:rPr lang="en-US" sz="2200" dirty="0"/>
              <a:t> </a:t>
            </a:r>
            <a:r>
              <a:rPr lang="en-US" sz="2200" dirty="0" err="1"/>
              <a:t>toteutunut</a:t>
            </a:r>
            <a:r>
              <a:rPr lang="en-US" sz="2200" dirty="0"/>
              <a:t> </a:t>
            </a:r>
            <a:r>
              <a:rPr lang="en-US" sz="2200" dirty="0" err="1"/>
              <a:t>kielellinen</a:t>
            </a:r>
            <a:r>
              <a:rPr lang="en-US" sz="2200" dirty="0"/>
              <a:t> </a:t>
            </a:r>
            <a:r>
              <a:rPr lang="en-US" sz="2200" dirty="0" err="1"/>
              <a:t>vuorovaikutus</a:t>
            </a:r>
            <a:r>
              <a:rPr lang="en-US" sz="2200" dirty="0"/>
              <a:t> </a:t>
            </a:r>
            <a:r>
              <a:rPr lang="en-US" sz="2200" dirty="0" err="1"/>
              <a:t>koettiin</a:t>
            </a:r>
            <a:r>
              <a:rPr lang="en-US" sz="2200" dirty="0"/>
              <a:t> </a:t>
            </a:r>
            <a:r>
              <a:rPr lang="en-US" sz="2200" dirty="0" err="1"/>
              <a:t>lohdun</a:t>
            </a:r>
            <a:r>
              <a:rPr lang="en-US" sz="2200" dirty="0"/>
              <a:t>, </a:t>
            </a:r>
            <a:r>
              <a:rPr lang="en-US" sz="2200" dirty="0" err="1"/>
              <a:t>läheisyyden</a:t>
            </a:r>
            <a:r>
              <a:rPr lang="en-US" sz="2200" dirty="0"/>
              <a:t>, </a:t>
            </a:r>
            <a:r>
              <a:rPr lang="en-US" sz="2200" dirty="0" err="1"/>
              <a:t>luottamuksen</a:t>
            </a:r>
            <a:r>
              <a:rPr lang="en-US" sz="2200" dirty="0"/>
              <a:t> ja </a:t>
            </a:r>
            <a:r>
              <a:rPr lang="en-US" sz="2200" dirty="0" err="1"/>
              <a:t>rauhoittumisen</a:t>
            </a:r>
            <a:r>
              <a:rPr lang="en-US" sz="2200" dirty="0"/>
              <a:t> </a:t>
            </a:r>
            <a:r>
              <a:rPr lang="en-US" sz="2200" dirty="0" err="1"/>
              <a:t>lähteenä</a:t>
            </a:r>
            <a:r>
              <a:rPr lang="en-US" sz="2200" dirty="0"/>
              <a:t> </a:t>
            </a:r>
            <a:r>
              <a:rPr lang="en-US" sz="2200" dirty="0" err="1"/>
              <a:t>sekä</a:t>
            </a:r>
            <a:r>
              <a:rPr lang="en-US" sz="2200" dirty="0"/>
              <a:t> </a:t>
            </a:r>
            <a:r>
              <a:rPr lang="en-US" sz="2200" dirty="0" err="1"/>
              <a:t>tiedon</a:t>
            </a:r>
            <a:r>
              <a:rPr lang="en-US" sz="2200" dirty="0"/>
              <a:t> </a:t>
            </a:r>
            <a:r>
              <a:rPr lang="en-US" sz="2200" dirty="0" err="1"/>
              <a:t>jakamisen</a:t>
            </a:r>
            <a:r>
              <a:rPr lang="en-US" sz="2200" dirty="0"/>
              <a:t> ja </a:t>
            </a:r>
            <a:r>
              <a:rPr lang="en-US" sz="2200" dirty="0" err="1"/>
              <a:t>jäsentämisen</a:t>
            </a:r>
            <a:r>
              <a:rPr lang="en-US" sz="2200" dirty="0"/>
              <a:t> </a:t>
            </a:r>
            <a:r>
              <a:rPr lang="en-US" sz="2200" dirty="0" err="1"/>
              <a:t>muotona</a:t>
            </a:r>
            <a:r>
              <a:rPr lang="en-US" sz="2200" dirty="0"/>
              <a:t>.</a:t>
            </a:r>
          </a:p>
          <a:p>
            <a:pPr lvl="1"/>
            <a:r>
              <a:rPr kumimoji="0" lang="en-US" b="0" i="0" u="none" strike="noStrike" kern="1200" cap="none" spc="0" normalizeH="0" baseline="0" noProof="0" dirty="0" err="1">
                <a:ln>
                  <a:noFill/>
                </a:ln>
                <a:solidFill>
                  <a:prstClr val="white"/>
                </a:solidFill>
                <a:effectLst/>
                <a:uLnTx/>
                <a:uFillTx/>
                <a:latin typeface="Trebuchet MS" panose="020B0603020202020204"/>
                <a:ea typeface="+mn-ea"/>
                <a:cs typeface="+mn-cs"/>
              </a:rPr>
              <a:t>Vanhemmat</a:t>
            </a:r>
            <a:r>
              <a:rPr kumimoji="0" lang="en-US" b="0" i="0" u="none" strike="noStrike" kern="1200" cap="none" spc="0" normalizeH="0" baseline="0" noProof="0" dirty="0">
                <a:ln>
                  <a:noFill/>
                </a:ln>
                <a:solidFill>
                  <a:prstClr val="white"/>
                </a:solidFill>
                <a:effectLst/>
                <a:uLnTx/>
                <a:uFillTx/>
                <a:latin typeface="Trebuchet MS" panose="020B0603020202020204"/>
                <a:ea typeface="+mn-ea"/>
                <a:cs typeface="+mn-cs"/>
              </a:rPr>
              <a:t> </a:t>
            </a:r>
            <a:r>
              <a:rPr kumimoji="0" lang="en-US" b="0" i="0" u="none" strike="noStrike" kern="1200" cap="none" spc="0" normalizeH="0" baseline="0" noProof="0" dirty="0" err="1">
                <a:ln>
                  <a:noFill/>
                </a:ln>
                <a:solidFill>
                  <a:prstClr val="white"/>
                </a:solidFill>
                <a:effectLst/>
                <a:uLnTx/>
                <a:uFillTx/>
                <a:latin typeface="Trebuchet MS" panose="020B0603020202020204"/>
                <a:ea typeface="+mn-ea"/>
                <a:cs typeface="+mn-cs"/>
              </a:rPr>
              <a:t>kokivat</a:t>
            </a:r>
            <a:r>
              <a:rPr kumimoji="0" lang="en-US" b="0" i="0" u="none" strike="noStrike" kern="1200" cap="none" spc="0" normalizeH="0" baseline="0" noProof="0" dirty="0">
                <a:ln>
                  <a:noFill/>
                </a:ln>
                <a:solidFill>
                  <a:prstClr val="white"/>
                </a:solidFill>
                <a:effectLst/>
                <a:uLnTx/>
                <a:uFillTx/>
                <a:latin typeface="Trebuchet MS" panose="020B0603020202020204"/>
                <a:ea typeface="+mn-ea"/>
                <a:cs typeface="+mn-cs"/>
              </a:rPr>
              <a:t> </a:t>
            </a:r>
            <a:r>
              <a:rPr kumimoji="0" lang="en-US" b="0" i="0" u="none" strike="noStrike" kern="1200" cap="none" spc="0" normalizeH="0" baseline="0" noProof="0" dirty="0" err="1">
                <a:ln>
                  <a:noFill/>
                </a:ln>
                <a:solidFill>
                  <a:prstClr val="white"/>
                </a:solidFill>
                <a:effectLst/>
                <a:uLnTx/>
                <a:uFillTx/>
                <a:latin typeface="Trebuchet MS" panose="020B0603020202020204"/>
                <a:ea typeface="+mn-ea"/>
                <a:cs typeface="+mn-cs"/>
              </a:rPr>
              <a:t>tärkeäksi</a:t>
            </a:r>
            <a:r>
              <a:rPr kumimoji="0" lang="en-US" b="0" i="0" u="none" strike="noStrike" kern="1200" cap="none" spc="0" normalizeH="0" baseline="0" noProof="0" dirty="0">
                <a:ln>
                  <a:noFill/>
                </a:ln>
                <a:solidFill>
                  <a:prstClr val="white"/>
                </a:solidFill>
                <a:effectLst/>
                <a:uLnTx/>
                <a:uFillTx/>
                <a:latin typeface="Trebuchet MS" panose="020B0603020202020204"/>
                <a:ea typeface="+mn-ea"/>
                <a:cs typeface="+mn-cs"/>
              </a:rPr>
              <a:t> </a:t>
            </a:r>
            <a:r>
              <a:rPr kumimoji="0" lang="en-US" b="0" i="0" u="none" strike="noStrike" kern="1200" cap="none" spc="0" normalizeH="0" baseline="0" noProof="0" dirty="0" err="1">
                <a:ln>
                  <a:noFill/>
                </a:ln>
                <a:solidFill>
                  <a:prstClr val="white"/>
                </a:solidFill>
                <a:effectLst/>
                <a:uLnTx/>
                <a:uFillTx/>
                <a:latin typeface="Trebuchet MS" panose="020B0603020202020204"/>
                <a:ea typeface="+mn-ea"/>
                <a:cs typeface="+mn-cs"/>
              </a:rPr>
              <a:t>saada</a:t>
            </a:r>
            <a:r>
              <a:rPr kumimoji="0" lang="en-US" b="0" i="0" u="none" strike="noStrike" kern="1200" cap="none" spc="0" normalizeH="0" baseline="0" noProof="0" dirty="0">
                <a:ln>
                  <a:noFill/>
                </a:ln>
                <a:solidFill>
                  <a:prstClr val="white"/>
                </a:solidFill>
                <a:effectLst/>
                <a:uLnTx/>
                <a:uFillTx/>
                <a:latin typeface="Trebuchet MS" panose="020B0603020202020204"/>
                <a:ea typeface="+mn-ea"/>
                <a:cs typeface="+mn-cs"/>
              </a:rPr>
              <a:t> </a:t>
            </a:r>
            <a:r>
              <a:rPr kumimoji="0" lang="en-US" b="0" i="0" u="none" strike="noStrike" kern="1200" cap="none" spc="0" normalizeH="0" baseline="0" noProof="0" dirty="0" err="1">
                <a:ln>
                  <a:noFill/>
                </a:ln>
                <a:solidFill>
                  <a:prstClr val="white"/>
                </a:solidFill>
                <a:effectLst/>
                <a:uLnTx/>
                <a:uFillTx/>
                <a:latin typeface="Trebuchet MS" panose="020B0603020202020204"/>
                <a:ea typeface="+mn-ea"/>
                <a:cs typeface="+mn-cs"/>
              </a:rPr>
              <a:t>lapsen</a:t>
            </a:r>
            <a:r>
              <a:rPr kumimoji="0" lang="en-US" b="0" i="0" u="none" strike="noStrike" kern="1200" cap="none" spc="0" normalizeH="0" baseline="0" noProof="0" dirty="0">
                <a:ln>
                  <a:noFill/>
                </a:ln>
                <a:solidFill>
                  <a:prstClr val="white"/>
                </a:solidFill>
                <a:effectLst/>
                <a:uLnTx/>
                <a:uFillTx/>
                <a:latin typeface="Trebuchet MS" panose="020B0603020202020204"/>
                <a:ea typeface="+mn-ea"/>
                <a:cs typeface="+mn-cs"/>
              </a:rPr>
              <a:t> </a:t>
            </a:r>
            <a:r>
              <a:rPr kumimoji="0" lang="en-US" b="0" i="0" u="none" strike="noStrike" kern="1200" cap="none" spc="0" normalizeH="0" baseline="0" noProof="0" dirty="0" err="1">
                <a:ln>
                  <a:noFill/>
                </a:ln>
                <a:solidFill>
                  <a:prstClr val="white"/>
                </a:solidFill>
                <a:effectLst/>
                <a:uLnTx/>
                <a:uFillTx/>
                <a:latin typeface="Trebuchet MS" panose="020B0603020202020204"/>
                <a:ea typeface="+mn-ea"/>
                <a:cs typeface="+mn-cs"/>
              </a:rPr>
              <a:t>sairauteen</a:t>
            </a:r>
            <a:r>
              <a:rPr kumimoji="0" lang="en-US" b="0" i="0" u="none" strike="noStrike" kern="1200" cap="none" spc="0" normalizeH="0" baseline="0" noProof="0" dirty="0">
                <a:ln>
                  <a:noFill/>
                </a:ln>
                <a:solidFill>
                  <a:prstClr val="white"/>
                </a:solidFill>
                <a:effectLst/>
                <a:uLnTx/>
                <a:uFillTx/>
                <a:latin typeface="Trebuchet MS" panose="020B0603020202020204"/>
                <a:ea typeface="+mn-ea"/>
                <a:cs typeface="+mn-cs"/>
              </a:rPr>
              <a:t> ja </a:t>
            </a:r>
            <a:r>
              <a:rPr kumimoji="0" lang="en-US" b="0" i="0" u="none" strike="noStrike" kern="1200" cap="none" spc="0" normalizeH="0" baseline="0" noProof="0" dirty="0" err="1">
                <a:ln>
                  <a:noFill/>
                </a:ln>
                <a:solidFill>
                  <a:prstClr val="white"/>
                </a:solidFill>
                <a:effectLst/>
                <a:uLnTx/>
                <a:uFillTx/>
                <a:latin typeface="Trebuchet MS" panose="020B0603020202020204"/>
                <a:ea typeface="+mn-ea"/>
                <a:cs typeface="+mn-cs"/>
              </a:rPr>
              <a:t>hoitoon</a:t>
            </a:r>
            <a:r>
              <a:rPr kumimoji="0" lang="en-US" b="0" i="0" u="none" strike="noStrike" kern="1200" cap="none" spc="0" normalizeH="0" baseline="0" noProof="0" dirty="0">
                <a:ln>
                  <a:noFill/>
                </a:ln>
                <a:solidFill>
                  <a:prstClr val="white"/>
                </a:solidFill>
                <a:effectLst/>
                <a:uLnTx/>
                <a:uFillTx/>
                <a:latin typeface="Trebuchet MS" panose="020B0603020202020204"/>
                <a:ea typeface="+mn-ea"/>
                <a:cs typeface="+mn-cs"/>
              </a:rPr>
              <a:t> </a:t>
            </a:r>
            <a:r>
              <a:rPr kumimoji="0" lang="en-US" b="0" i="0" u="none" strike="noStrike" kern="1200" cap="none" spc="0" normalizeH="0" baseline="0" noProof="0" dirty="0" err="1">
                <a:ln>
                  <a:noFill/>
                </a:ln>
                <a:solidFill>
                  <a:prstClr val="white"/>
                </a:solidFill>
                <a:effectLst/>
                <a:uLnTx/>
                <a:uFillTx/>
                <a:latin typeface="Trebuchet MS" panose="020B0603020202020204"/>
                <a:ea typeface="+mn-ea"/>
                <a:cs typeface="+mn-cs"/>
              </a:rPr>
              <a:t>liittyvän</a:t>
            </a:r>
            <a:r>
              <a:rPr kumimoji="0" lang="en-US" b="0" i="0" u="none" strike="noStrike" kern="1200" cap="none" spc="0" normalizeH="0" baseline="0" noProof="0" dirty="0">
                <a:ln>
                  <a:noFill/>
                </a:ln>
                <a:solidFill>
                  <a:prstClr val="white"/>
                </a:solidFill>
                <a:effectLst/>
                <a:uLnTx/>
                <a:uFillTx/>
                <a:latin typeface="Trebuchet MS" panose="020B0603020202020204"/>
                <a:ea typeface="+mn-ea"/>
                <a:cs typeface="+mn-cs"/>
              </a:rPr>
              <a:t> </a:t>
            </a:r>
            <a:r>
              <a:rPr kumimoji="0" lang="en-US" b="0" i="0" u="none" strike="noStrike" kern="1200" cap="none" spc="0" normalizeH="0" baseline="0" noProof="0" dirty="0" err="1">
                <a:ln>
                  <a:noFill/>
                </a:ln>
                <a:solidFill>
                  <a:prstClr val="white"/>
                </a:solidFill>
                <a:effectLst/>
                <a:uLnTx/>
                <a:uFillTx/>
                <a:latin typeface="Trebuchet MS" panose="020B0603020202020204"/>
                <a:ea typeface="+mn-ea"/>
                <a:cs typeface="+mn-cs"/>
              </a:rPr>
              <a:t>tiedon</a:t>
            </a:r>
            <a:r>
              <a:rPr kumimoji="0" lang="en-US" b="0" i="0" u="none" strike="noStrike" kern="1200" cap="none" spc="0" normalizeH="0" baseline="0" noProof="0" dirty="0">
                <a:ln>
                  <a:noFill/>
                </a:ln>
                <a:solidFill>
                  <a:prstClr val="white"/>
                </a:solidFill>
                <a:effectLst/>
                <a:uLnTx/>
                <a:uFillTx/>
                <a:latin typeface="Trebuchet MS" panose="020B0603020202020204"/>
                <a:ea typeface="+mn-ea"/>
                <a:cs typeface="+mn-cs"/>
              </a:rPr>
              <a:t> </a:t>
            </a:r>
            <a:r>
              <a:rPr kumimoji="0" lang="en-US" b="0" i="0" u="none" strike="noStrike" kern="1200" cap="none" spc="0" normalizeH="0" baseline="0" noProof="0" dirty="0" err="1">
                <a:ln>
                  <a:noFill/>
                </a:ln>
                <a:solidFill>
                  <a:prstClr val="white"/>
                </a:solidFill>
                <a:effectLst/>
                <a:uLnTx/>
                <a:uFillTx/>
                <a:latin typeface="Trebuchet MS" panose="020B0603020202020204"/>
                <a:ea typeface="+mn-ea"/>
                <a:cs typeface="+mn-cs"/>
              </a:rPr>
              <a:t>yhdessä</a:t>
            </a:r>
            <a:r>
              <a:rPr kumimoji="0" lang="en-US" b="0" i="0" u="none" strike="noStrike" kern="1200" cap="none" spc="0" normalizeH="0" baseline="0" noProof="0" dirty="0">
                <a:ln>
                  <a:noFill/>
                </a:ln>
                <a:solidFill>
                  <a:prstClr val="white"/>
                </a:solidFill>
                <a:effectLst/>
                <a:uLnTx/>
                <a:uFillTx/>
                <a:latin typeface="Trebuchet MS" panose="020B0603020202020204"/>
                <a:ea typeface="+mn-ea"/>
                <a:cs typeface="+mn-cs"/>
              </a:rPr>
              <a:t> ja </a:t>
            </a:r>
            <a:r>
              <a:rPr kumimoji="0" lang="en-US" b="0" i="0" u="none" strike="noStrike" kern="1200" cap="none" spc="0" normalizeH="0" baseline="0" noProof="0" dirty="0" err="1">
                <a:ln>
                  <a:noFill/>
                </a:ln>
                <a:solidFill>
                  <a:prstClr val="white"/>
                </a:solidFill>
                <a:effectLst/>
                <a:uLnTx/>
                <a:uFillTx/>
                <a:latin typeface="Trebuchet MS" panose="020B0603020202020204"/>
                <a:ea typeface="+mn-ea"/>
                <a:cs typeface="+mn-cs"/>
              </a:rPr>
              <a:t>tukivat</a:t>
            </a:r>
            <a:r>
              <a:rPr kumimoji="0" lang="en-US" b="0" i="0" u="none" strike="noStrike" kern="1200" cap="none" spc="0" normalizeH="0" baseline="0" noProof="0" dirty="0">
                <a:ln>
                  <a:noFill/>
                </a:ln>
                <a:solidFill>
                  <a:prstClr val="white"/>
                </a:solidFill>
                <a:effectLst/>
                <a:uLnTx/>
                <a:uFillTx/>
                <a:latin typeface="Trebuchet MS" panose="020B0603020202020204"/>
                <a:ea typeface="+mn-ea"/>
                <a:cs typeface="+mn-cs"/>
              </a:rPr>
              <a:t> </a:t>
            </a:r>
            <a:r>
              <a:rPr kumimoji="0" lang="en-US" b="0" i="0" u="none" strike="noStrike" kern="1200" cap="none" spc="0" normalizeH="0" baseline="0" noProof="0" dirty="0" err="1">
                <a:ln>
                  <a:noFill/>
                </a:ln>
                <a:solidFill>
                  <a:prstClr val="white"/>
                </a:solidFill>
                <a:effectLst/>
                <a:uLnTx/>
                <a:uFillTx/>
                <a:latin typeface="Trebuchet MS" panose="020B0603020202020204"/>
                <a:ea typeface="+mn-ea"/>
                <a:cs typeface="+mn-cs"/>
              </a:rPr>
              <a:t>toisiaan</a:t>
            </a:r>
            <a:r>
              <a:rPr kumimoji="0" lang="en-US" b="0" i="0" u="none" strike="noStrike" kern="1200" cap="none" spc="0" normalizeH="0" baseline="0" noProof="0" dirty="0">
                <a:ln>
                  <a:noFill/>
                </a:ln>
                <a:solidFill>
                  <a:prstClr val="white"/>
                </a:solidFill>
                <a:effectLst/>
                <a:uLnTx/>
                <a:uFillTx/>
                <a:latin typeface="Trebuchet MS" panose="020B0603020202020204"/>
                <a:ea typeface="+mn-ea"/>
                <a:cs typeface="+mn-cs"/>
              </a:rPr>
              <a:t> </a:t>
            </a:r>
            <a:r>
              <a:rPr kumimoji="0" lang="en-US" b="0" i="0" u="none" strike="noStrike" kern="1200" cap="none" spc="0" normalizeH="0" baseline="0" noProof="0" dirty="0" err="1">
                <a:ln>
                  <a:noFill/>
                </a:ln>
                <a:solidFill>
                  <a:prstClr val="white"/>
                </a:solidFill>
                <a:effectLst/>
                <a:uLnTx/>
                <a:uFillTx/>
                <a:latin typeface="Trebuchet MS" panose="020B0603020202020204"/>
                <a:ea typeface="+mn-ea"/>
                <a:cs typeface="+mn-cs"/>
              </a:rPr>
              <a:t>selittämällä</a:t>
            </a:r>
            <a:r>
              <a:rPr kumimoji="0" lang="en-US" b="0" i="0" u="none" strike="noStrike" kern="1200" cap="none" spc="0" normalizeH="0" baseline="0" noProof="0" dirty="0">
                <a:ln>
                  <a:noFill/>
                </a:ln>
                <a:solidFill>
                  <a:prstClr val="white"/>
                </a:solidFill>
                <a:effectLst/>
                <a:uLnTx/>
                <a:uFillTx/>
                <a:latin typeface="Trebuchet MS" panose="020B0603020202020204"/>
                <a:ea typeface="+mn-ea"/>
                <a:cs typeface="+mn-cs"/>
              </a:rPr>
              <a:t> </a:t>
            </a:r>
            <a:r>
              <a:rPr kumimoji="0" lang="en-US" b="0" i="0" u="none" strike="noStrike" kern="1200" cap="none" spc="0" normalizeH="0" baseline="0" noProof="0" dirty="0" err="1">
                <a:ln>
                  <a:noFill/>
                </a:ln>
                <a:solidFill>
                  <a:prstClr val="white"/>
                </a:solidFill>
                <a:effectLst/>
                <a:uLnTx/>
                <a:uFillTx/>
                <a:latin typeface="Trebuchet MS" panose="020B0603020202020204"/>
                <a:ea typeface="+mn-ea"/>
                <a:cs typeface="+mn-cs"/>
              </a:rPr>
              <a:t>asioita</a:t>
            </a:r>
            <a:r>
              <a:rPr kumimoji="0" lang="en-US" b="0" i="0" u="none" strike="noStrike" kern="1200" cap="none" spc="0" normalizeH="0" baseline="0" noProof="0" dirty="0">
                <a:ln>
                  <a:noFill/>
                </a:ln>
                <a:solidFill>
                  <a:prstClr val="white"/>
                </a:solidFill>
                <a:effectLst/>
                <a:uLnTx/>
                <a:uFillTx/>
                <a:latin typeface="Trebuchet MS" panose="020B0603020202020204"/>
                <a:ea typeface="+mn-ea"/>
                <a:cs typeface="+mn-cs"/>
              </a:rPr>
              <a:t> </a:t>
            </a:r>
            <a:r>
              <a:rPr kumimoji="0" lang="en-US" b="0" i="0" u="none" strike="noStrike" kern="1200" cap="none" spc="0" normalizeH="0" baseline="0" noProof="0" dirty="0" err="1">
                <a:ln>
                  <a:noFill/>
                </a:ln>
                <a:solidFill>
                  <a:prstClr val="white"/>
                </a:solidFill>
                <a:effectLst/>
                <a:uLnTx/>
                <a:uFillTx/>
                <a:latin typeface="Trebuchet MS" panose="020B0603020202020204"/>
                <a:ea typeface="+mn-ea"/>
                <a:cs typeface="+mn-cs"/>
              </a:rPr>
              <a:t>toisilleen</a:t>
            </a:r>
            <a:r>
              <a:rPr kumimoji="0" lang="en-US" b="0" i="0" u="none" strike="noStrike" kern="1200" cap="none" spc="0" normalizeH="0" baseline="0" noProof="0" dirty="0">
                <a:ln>
                  <a:noFill/>
                </a:ln>
                <a:solidFill>
                  <a:prstClr val="white"/>
                </a:solidFill>
                <a:effectLst/>
                <a:uLnTx/>
                <a:uFillTx/>
                <a:latin typeface="Trebuchet MS" panose="020B0603020202020204"/>
                <a:ea typeface="+mn-ea"/>
                <a:cs typeface="+mn-cs"/>
              </a:rPr>
              <a:t> </a:t>
            </a:r>
            <a:r>
              <a:rPr kumimoji="0" lang="en-US" b="0" i="0" u="none" strike="noStrike" kern="1200" cap="none" spc="0" normalizeH="0" baseline="0" noProof="0" dirty="0" err="1">
                <a:ln>
                  <a:noFill/>
                </a:ln>
                <a:solidFill>
                  <a:prstClr val="white"/>
                </a:solidFill>
                <a:effectLst/>
                <a:uLnTx/>
                <a:uFillTx/>
                <a:latin typeface="Trebuchet MS" panose="020B0603020202020204"/>
                <a:ea typeface="+mn-ea"/>
                <a:cs typeface="+mn-cs"/>
              </a:rPr>
              <a:t>sekä</a:t>
            </a:r>
            <a:r>
              <a:rPr kumimoji="0" lang="en-US" b="0" i="0" u="none" strike="noStrike" kern="1200" cap="none" spc="0" normalizeH="0" baseline="0" noProof="0" dirty="0">
                <a:ln>
                  <a:noFill/>
                </a:ln>
                <a:solidFill>
                  <a:prstClr val="white"/>
                </a:solidFill>
                <a:effectLst/>
                <a:uLnTx/>
                <a:uFillTx/>
                <a:latin typeface="Trebuchet MS" panose="020B0603020202020204"/>
                <a:ea typeface="+mn-ea"/>
                <a:cs typeface="+mn-cs"/>
              </a:rPr>
              <a:t> </a:t>
            </a:r>
            <a:r>
              <a:rPr kumimoji="0" lang="en-US" b="0" i="0" u="none" strike="noStrike" kern="1200" cap="none" spc="0" normalizeH="0" baseline="0" noProof="0" dirty="0" err="1">
                <a:ln>
                  <a:noFill/>
                </a:ln>
                <a:solidFill>
                  <a:prstClr val="white"/>
                </a:solidFill>
                <a:effectLst/>
                <a:uLnTx/>
                <a:uFillTx/>
                <a:latin typeface="Trebuchet MS" panose="020B0603020202020204"/>
                <a:ea typeface="+mn-ea"/>
                <a:cs typeface="+mn-cs"/>
              </a:rPr>
              <a:t>pohtimalla</a:t>
            </a:r>
            <a:r>
              <a:rPr kumimoji="0" lang="en-US" b="0" i="0" u="none" strike="noStrike" kern="1200" cap="none" spc="0" normalizeH="0" baseline="0" noProof="0" dirty="0">
                <a:ln>
                  <a:noFill/>
                </a:ln>
                <a:solidFill>
                  <a:prstClr val="white"/>
                </a:solidFill>
                <a:effectLst/>
                <a:uLnTx/>
                <a:uFillTx/>
                <a:latin typeface="Trebuchet MS" panose="020B0603020202020204"/>
                <a:ea typeface="+mn-ea"/>
                <a:cs typeface="+mn-cs"/>
              </a:rPr>
              <a:t> </a:t>
            </a:r>
            <a:r>
              <a:rPr kumimoji="0" lang="en-US" b="0" i="0" u="none" strike="noStrike" kern="1200" cap="none" spc="0" normalizeH="0" baseline="0" noProof="0" dirty="0" err="1">
                <a:ln>
                  <a:noFill/>
                </a:ln>
                <a:solidFill>
                  <a:prstClr val="white"/>
                </a:solidFill>
                <a:effectLst/>
                <a:uLnTx/>
                <a:uFillTx/>
                <a:latin typeface="Trebuchet MS" panose="020B0603020202020204"/>
                <a:ea typeface="+mn-ea"/>
                <a:cs typeface="+mn-cs"/>
              </a:rPr>
              <a:t>niitä</a:t>
            </a:r>
            <a:r>
              <a:rPr kumimoji="0" lang="en-US" b="0" i="0" u="none" strike="noStrike" kern="1200" cap="none" spc="0" normalizeH="0" baseline="0" noProof="0" dirty="0">
                <a:ln>
                  <a:noFill/>
                </a:ln>
                <a:solidFill>
                  <a:prstClr val="white"/>
                </a:solidFill>
                <a:effectLst/>
                <a:uLnTx/>
                <a:uFillTx/>
                <a:latin typeface="Trebuchet MS" panose="020B0603020202020204"/>
                <a:ea typeface="+mn-ea"/>
                <a:cs typeface="+mn-cs"/>
              </a:rPr>
              <a:t> </a:t>
            </a:r>
            <a:r>
              <a:rPr kumimoji="0" lang="en-US" b="0" i="0" u="none" strike="noStrike" kern="1200" cap="none" spc="0" normalizeH="0" baseline="0" noProof="0" dirty="0" err="1">
                <a:ln>
                  <a:noFill/>
                </a:ln>
                <a:solidFill>
                  <a:prstClr val="white"/>
                </a:solidFill>
                <a:effectLst/>
                <a:uLnTx/>
                <a:uFillTx/>
                <a:latin typeface="Trebuchet MS" panose="020B0603020202020204"/>
                <a:ea typeface="+mn-ea"/>
                <a:cs typeface="+mn-cs"/>
              </a:rPr>
              <a:t>yhdessä</a:t>
            </a:r>
            <a:r>
              <a:rPr kumimoji="0" lang="en-US" b="0" i="0" u="none" strike="noStrike" kern="1200" cap="none" spc="0" normalizeH="0" baseline="0" noProof="0" dirty="0">
                <a:ln>
                  <a:noFill/>
                </a:ln>
                <a:solidFill>
                  <a:prstClr val="white"/>
                </a:solidFill>
                <a:effectLst/>
                <a:uLnTx/>
                <a:uFillTx/>
                <a:latin typeface="Trebuchet MS" panose="020B0603020202020204"/>
                <a:ea typeface="+mn-ea"/>
                <a:cs typeface="+mn-cs"/>
              </a:rPr>
              <a:t>. </a:t>
            </a:r>
          </a:p>
          <a:p>
            <a:r>
              <a:rPr lang="en-US" sz="2200" dirty="0" err="1"/>
              <a:t>Keskustelu</a:t>
            </a:r>
            <a:r>
              <a:rPr lang="en-US" sz="2200" dirty="0"/>
              <a:t> </a:t>
            </a:r>
            <a:r>
              <a:rPr lang="en-US" sz="2200" dirty="0" err="1"/>
              <a:t>koettiin</a:t>
            </a:r>
            <a:r>
              <a:rPr lang="en-US" sz="2200" dirty="0"/>
              <a:t> </a:t>
            </a:r>
            <a:r>
              <a:rPr lang="en-US" sz="2200" dirty="0" err="1"/>
              <a:t>mahdollisuutena</a:t>
            </a:r>
            <a:r>
              <a:rPr lang="en-US" sz="2200" dirty="0"/>
              <a:t> </a:t>
            </a:r>
            <a:r>
              <a:rPr lang="en-US" sz="2200" dirty="0" err="1"/>
              <a:t>käsitellä</a:t>
            </a:r>
            <a:r>
              <a:rPr lang="en-US" sz="2200" dirty="0"/>
              <a:t> </a:t>
            </a:r>
            <a:r>
              <a:rPr lang="en-US" sz="2200" dirty="0" err="1"/>
              <a:t>lapseen</a:t>
            </a:r>
            <a:r>
              <a:rPr lang="en-US" sz="2200" dirty="0"/>
              <a:t> </a:t>
            </a:r>
            <a:r>
              <a:rPr lang="en-US" sz="2200" dirty="0" err="1"/>
              <a:t>liittyviä</a:t>
            </a:r>
            <a:r>
              <a:rPr lang="en-US" sz="2200" dirty="0"/>
              <a:t> </a:t>
            </a:r>
            <a:r>
              <a:rPr lang="en-US" sz="2200" dirty="0" err="1"/>
              <a:t>tunteita</a:t>
            </a:r>
            <a:r>
              <a:rPr lang="en-US" sz="2200" dirty="0"/>
              <a:t>, </a:t>
            </a:r>
            <a:r>
              <a:rPr lang="en-US" sz="2200" dirty="0" err="1"/>
              <a:t>huolia</a:t>
            </a:r>
            <a:r>
              <a:rPr lang="en-US" sz="2200" dirty="0"/>
              <a:t>, </a:t>
            </a:r>
            <a:r>
              <a:rPr lang="en-US" sz="2200" dirty="0" err="1"/>
              <a:t>toimintatapoja</a:t>
            </a:r>
            <a:r>
              <a:rPr lang="en-US" sz="2200" dirty="0"/>
              <a:t> ja </a:t>
            </a:r>
            <a:r>
              <a:rPr lang="en-US" sz="2200" dirty="0" err="1"/>
              <a:t>työnjakoa</a:t>
            </a:r>
            <a:r>
              <a:rPr lang="en-US" sz="2200" dirty="0"/>
              <a:t>. </a:t>
            </a:r>
          </a:p>
          <a:p>
            <a:r>
              <a:rPr lang="en-US" sz="2200" dirty="0" err="1"/>
              <a:t>Kielellinen</a:t>
            </a:r>
            <a:r>
              <a:rPr lang="en-US" sz="2200" dirty="0"/>
              <a:t> </a:t>
            </a:r>
            <a:r>
              <a:rPr lang="en-US" sz="2200" dirty="0" err="1"/>
              <a:t>tunnesäätely</a:t>
            </a:r>
            <a:r>
              <a:rPr lang="en-US" sz="2200" dirty="0"/>
              <a:t> </a:t>
            </a:r>
            <a:r>
              <a:rPr lang="en-US" sz="2200" dirty="0" err="1"/>
              <a:t>keskittyi</a:t>
            </a:r>
            <a:r>
              <a:rPr lang="en-US" sz="2200" dirty="0"/>
              <a:t> </a:t>
            </a:r>
            <a:r>
              <a:rPr lang="en-US" sz="2200" dirty="0" err="1"/>
              <a:t>tilanteen</a:t>
            </a:r>
            <a:r>
              <a:rPr lang="en-US" sz="2200" dirty="0"/>
              <a:t> </a:t>
            </a:r>
            <a:r>
              <a:rPr lang="en-US" sz="2200" dirty="0" err="1"/>
              <a:t>herättämiin</a:t>
            </a:r>
            <a:r>
              <a:rPr lang="en-US" sz="2200" dirty="0"/>
              <a:t>, </a:t>
            </a:r>
            <a:r>
              <a:rPr lang="en-US" sz="2200" dirty="0" err="1"/>
              <a:t>voimakkaisiin</a:t>
            </a:r>
            <a:r>
              <a:rPr lang="en-US" sz="2200" dirty="0"/>
              <a:t> “</a:t>
            </a:r>
            <a:r>
              <a:rPr lang="en-US" sz="2200" dirty="0" err="1"/>
              <a:t>tunnepiikkeihin</a:t>
            </a:r>
            <a:r>
              <a:rPr lang="en-US" sz="2200" dirty="0"/>
              <a:t>” ja </a:t>
            </a:r>
            <a:r>
              <a:rPr lang="en-US" sz="2200" dirty="0" err="1"/>
              <a:t>sisälsi</a:t>
            </a:r>
            <a:r>
              <a:rPr lang="en-US" sz="2200" dirty="0"/>
              <a:t> </a:t>
            </a:r>
            <a:r>
              <a:rPr lang="en-US" sz="2200" dirty="0" err="1"/>
              <a:t>rationaalista</a:t>
            </a:r>
            <a:r>
              <a:rPr lang="en-US" sz="2200" dirty="0"/>
              <a:t> </a:t>
            </a:r>
            <a:r>
              <a:rPr lang="en-US" sz="2200" dirty="0" err="1"/>
              <a:t>ajattelua</a:t>
            </a:r>
            <a:r>
              <a:rPr lang="en-US" sz="2200" dirty="0"/>
              <a:t>, </a:t>
            </a:r>
            <a:r>
              <a:rPr lang="en-US" sz="2200" dirty="0" err="1"/>
              <a:t>tulevaisuuteen</a:t>
            </a:r>
            <a:r>
              <a:rPr lang="en-US" sz="2200" dirty="0"/>
              <a:t> </a:t>
            </a:r>
            <a:r>
              <a:rPr lang="en-US" sz="2200" dirty="0" err="1"/>
              <a:t>suuntautumista</a:t>
            </a:r>
            <a:r>
              <a:rPr lang="en-US" sz="2200" dirty="0"/>
              <a:t> </a:t>
            </a:r>
            <a:r>
              <a:rPr lang="en-US" sz="2200" dirty="0" err="1"/>
              <a:t>sekä</a:t>
            </a:r>
            <a:r>
              <a:rPr lang="en-US" sz="2200" dirty="0"/>
              <a:t> </a:t>
            </a:r>
            <a:r>
              <a:rPr lang="en-US" sz="2200" dirty="0" err="1"/>
              <a:t>toivon</a:t>
            </a:r>
            <a:r>
              <a:rPr lang="en-US" sz="2200" dirty="0"/>
              <a:t> ja </a:t>
            </a:r>
            <a:r>
              <a:rPr lang="en-US" sz="2200" dirty="0" err="1"/>
              <a:t>positiivisuuden</a:t>
            </a:r>
            <a:r>
              <a:rPr lang="en-US" sz="2200" dirty="0"/>
              <a:t> </a:t>
            </a:r>
            <a:r>
              <a:rPr lang="en-US" sz="2200" dirty="0" err="1"/>
              <a:t>ylläpitämistä</a:t>
            </a:r>
            <a:r>
              <a:rPr lang="en-US" sz="2200" dirty="0"/>
              <a:t>. </a:t>
            </a:r>
          </a:p>
          <a:p>
            <a:endParaRPr lang="en-US" sz="2200" dirty="0"/>
          </a:p>
          <a:p>
            <a:pPr marL="0" indent="0">
              <a:buNone/>
            </a:pPr>
            <a:endParaRPr lang="en-US" sz="2200" dirty="0"/>
          </a:p>
        </p:txBody>
      </p:sp>
    </p:spTree>
    <p:extLst>
      <p:ext uri="{BB962C8B-B14F-4D97-AF65-F5344CB8AC3E}">
        <p14:creationId xmlns:p14="http://schemas.microsoft.com/office/powerpoint/2010/main" val="12826864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2946118-F97C-397A-D38E-FE8D67231D87}"/>
              </a:ext>
            </a:extLst>
          </p:cNvPr>
          <p:cNvSpPr>
            <a:spLocks noGrp="1"/>
          </p:cNvSpPr>
          <p:nvPr>
            <p:ph type="title"/>
          </p:nvPr>
        </p:nvSpPr>
        <p:spPr/>
        <p:txBody>
          <a:bodyPr/>
          <a:lstStyle/>
          <a:p>
            <a:r>
              <a:rPr lang="fi-FI" dirty="0"/>
              <a:t>Sanaton tunnesäätely</a:t>
            </a:r>
          </a:p>
        </p:txBody>
      </p:sp>
      <p:sp>
        <p:nvSpPr>
          <p:cNvPr id="3" name="Sisällön paikkamerkki 2">
            <a:extLst>
              <a:ext uri="{FF2B5EF4-FFF2-40B4-BE49-F238E27FC236}">
                <a16:creationId xmlns:a16="http://schemas.microsoft.com/office/drawing/2014/main" id="{ECA5F9E0-14DA-BB6F-E981-4553FFD90D3A}"/>
              </a:ext>
            </a:extLst>
          </p:cNvPr>
          <p:cNvSpPr>
            <a:spLocks noGrp="1"/>
          </p:cNvSpPr>
          <p:nvPr>
            <p:ph idx="1"/>
          </p:nvPr>
        </p:nvSpPr>
        <p:spPr/>
        <p:txBody>
          <a:bodyPr>
            <a:normAutofit/>
          </a:bodyPr>
          <a:lstStyle/>
          <a:p>
            <a:r>
              <a:rPr lang="fi-FI" sz="2200" dirty="0"/>
              <a:t>Vanhemmat pyrkivät myös suojelemaan toisiaan tilanteen ahdistavilta puolilta ja välttämään kielteisten tunteiden ilmaisua vaikeissa vaiheissa.</a:t>
            </a:r>
          </a:p>
          <a:p>
            <a:r>
              <a:rPr lang="fi-FI" sz="2200" dirty="0"/>
              <a:t>Sanaton vuorovaikutus, läsnäolo ja fyysinen läheisyys koettiin vahvistavaksi, lohduttavaksi ja tunnesäätelyä tukevaksi. </a:t>
            </a:r>
          </a:p>
          <a:p>
            <a:r>
              <a:rPr lang="fi-FI" sz="2200" dirty="0"/>
              <a:t>Vanhemmat kokivat toistensa läsnäolon merkittäväksi erityisesti kohdatessaan sairaalan henkilökuntaa ja saivat tietoa lapsensa tilanteesta. </a:t>
            </a:r>
          </a:p>
          <a:p>
            <a:r>
              <a:rPr lang="fi-FI" sz="2200" dirty="0"/>
              <a:t>Kuunteleminen, huumori ja hyväksyntä koettiin tärkeinä </a:t>
            </a:r>
            <a:r>
              <a:rPr lang="fi-FI" sz="2200" dirty="0" err="1"/>
              <a:t>dyadisen</a:t>
            </a:r>
            <a:r>
              <a:rPr lang="fi-FI" sz="2200" dirty="0"/>
              <a:t> tunnesäätelyn keinoina. </a:t>
            </a:r>
          </a:p>
          <a:p>
            <a:endParaRPr lang="fi-FI" dirty="0"/>
          </a:p>
        </p:txBody>
      </p:sp>
    </p:spTree>
    <p:extLst>
      <p:ext uri="{BB962C8B-B14F-4D97-AF65-F5344CB8AC3E}">
        <p14:creationId xmlns:p14="http://schemas.microsoft.com/office/powerpoint/2010/main" val="26738475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80321" y="753228"/>
            <a:ext cx="9613861" cy="1080938"/>
          </a:xfrm>
        </p:spPr>
        <p:txBody>
          <a:bodyPr>
            <a:normAutofit/>
          </a:bodyPr>
          <a:lstStyle/>
          <a:p>
            <a:r>
              <a:rPr lang="fi-FI" dirty="0" err="1"/>
              <a:t>Dyadisen</a:t>
            </a:r>
            <a:r>
              <a:rPr lang="fi-FI" dirty="0"/>
              <a:t> tunnesäätelyn merkitys selviytymisen kannalta</a:t>
            </a:r>
          </a:p>
        </p:txBody>
      </p:sp>
      <p:sp>
        <p:nvSpPr>
          <p:cNvPr id="3" name="Sisällön paikkamerkki 2"/>
          <p:cNvSpPr>
            <a:spLocks noGrp="1"/>
          </p:cNvSpPr>
          <p:nvPr>
            <p:ph idx="1"/>
          </p:nvPr>
        </p:nvSpPr>
        <p:spPr>
          <a:xfrm>
            <a:off x="680321" y="2336872"/>
            <a:ext cx="5415679" cy="3886645"/>
          </a:xfrm>
        </p:spPr>
        <p:txBody>
          <a:bodyPr>
            <a:normAutofit lnSpcReduction="10000"/>
          </a:bodyPr>
          <a:lstStyle/>
          <a:p>
            <a:r>
              <a:rPr lang="en-US" sz="2200" dirty="0" err="1"/>
              <a:t>Dyadinen</a:t>
            </a:r>
            <a:r>
              <a:rPr lang="en-US" sz="2200" dirty="0"/>
              <a:t> </a:t>
            </a:r>
            <a:r>
              <a:rPr lang="en-US" sz="2200" dirty="0" err="1"/>
              <a:t>tunnesäätely</a:t>
            </a:r>
            <a:r>
              <a:rPr lang="en-US" sz="2200" dirty="0"/>
              <a:t> </a:t>
            </a:r>
            <a:r>
              <a:rPr lang="en-US" sz="2200" dirty="0" err="1"/>
              <a:t>koettiin</a:t>
            </a:r>
            <a:r>
              <a:rPr lang="en-US" sz="2200" dirty="0"/>
              <a:t> </a:t>
            </a:r>
            <a:r>
              <a:rPr lang="en-US" sz="2200" dirty="0" err="1"/>
              <a:t>tärkeänä</a:t>
            </a:r>
            <a:r>
              <a:rPr lang="en-US" sz="2200" dirty="0"/>
              <a:t> ja </a:t>
            </a:r>
            <a:r>
              <a:rPr lang="en-US" sz="2200" dirty="0" err="1"/>
              <a:t>osalle</a:t>
            </a:r>
            <a:r>
              <a:rPr lang="en-US" sz="2200" dirty="0"/>
              <a:t> </a:t>
            </a:r>
            <a:r>
              <a:rPr lang="en-US" sz="2200" dirty="0" err="1"/>
              <a:t>myös</a:t>
            </a:r>
            <a:r>
              <a:rPr lang="en-US" sz="2200" dirty="0"/>
              <a:t> </a:t>
            </a:r>
            <a:r>
              <a:rPr lang="en-US" sz="2200" dirty="0" err="1"/>
              <a:t>ensisijaisena</a:t>
            </a:r>
            <a:r>
              <a:rPr lang="en-US" sz="2200" dirty="0"/>
              <a:t> </a:t>
            </a:r>
            <a:r>
              <a:rPr lang="en-US" sz="2200" dirty="0" err="1"/>
              <a:t>voimavarana</a:t>
            </a:r>
            <a:r>
              <a:rPr lang="en-US" sz="2200" dirty="0"/>
              <a:t>. </a:t>
            </a:r>
          </a:p>
          <a:p>
            <a:r>
              <a:rPr lang="en-US" sz="2200" dirty="0" err="1"/>
              <a:t>Vanhemmat</a:t>
            </a:r>
            <a:r>
              <a:rPr lang="en-US" sz="2200" dirty="0"/>
              <a:t> </a:t>
            </a:r>
            <a:r>
              <a:rPr lang="en-US" sz="2200" dirty="0" err="1"/>
              <a:t>kokivat</a:t>
            </a:r>
            <a:r>
              <a:rPr lang="en-US" sz="2200" dirty="0"/>
              <a:t> </a:t>
            </a:r>
            <a:r>
              <a:rPr lang="en-US" sz="2200" dirty="0" err="1"/>
              <a:t>kumppaninsa</a:t>
            </a:r>
            <a:r>
              <a:rPr lang="en-US" sz="2200" dirty="0"/>
              <a:t> </a:t>
            </a:r>
            <a:r>
              <a:rPr lang="en-US" sz="2200" dirty="0" err="1"/>
              <a:t>läsnäolon</a:t>
            </a:r>
            <a:r>
              <a:rPr lang="en-US" sz="2200" dirty="0"/>
              <a:t> </a:t>
            </a:r>
            <a:r>
              <a:rPr lang="en-US" sz="2200" dirty="0" err="1"/>
              <a:t>rauhoittavana</a:t>
            </a:r>
            <a:r>
              <a:rPr lang="en-US" sz="2200" dirty="0"/>
              <a:t> </a:t>
            </a:r>
            <a:r>
              <a:rPr lang="en-US" sz="2200" dirty="0" err="1"/>
              <a:t>vastaanottaessaan</a:t>
            </a:r>
            <a:r>
              <a:rPr lang="en-US" sz="2200" dirty="0"/>
              <a:t> </a:t>
            </a:r>
            <a:r>
              <a:rPr lang="en-US" sz="2200" dirty="0" err="1"/>
              <a:t>lapseensa</a:t>
            </a:r>
            <a:r>
              <a:rPr lang="en-US" sz="2200" dirty="0"/>
              <a:t> </a:t>
            </a:r>
            <a:r>
              <a:rPr lang="en-US" sz="2200" dirty="0" err="1"/>
              <a:t>liittyvää</a:t>
            </a:r>
            <a:r>
              <a:rPr lang="en-US" sz="2200" dirty="0"/>
              <a:t> </a:t>
            </a:r>
            <a:r>
              <a:rPr lang="en-US" sz="2200" dirty="0" err="1"/>
              <a:t>tietoa</a:t>
            </a:r>
            <a:r>
              <a:rPr lang="en-US" sz="2200" dirty="0"/>
              <a:t>.</a:t>
            </a:r>
          </a:p>
          <a:p>
            <a:r>
              <a:rPr lang="en-US" sz="2200" dirty="0" err="1"/>
              <a:t>Emotionaalisen</a:t>
            </a:r>
            <a:r>
              <a:rPr lang="en-US" sz="2200" dirty="0"/>
              <a:t> </a:t>
            </a:r>
            <a:r>
              <a:rPr lang="en-US" sz="2200" dirty="0" err="1"/>
              <a:t>tuen</a:t>
            </a:r>
            <a:r>
              <a:rPr lang="en-US" sz="2200" dirty="0"/>
              <a:t> </a:t>
            </a:r>
            <a:r>
              <a:rPr lang="en-US" sz="2200" dirty="0" err="1"/>
              <a:t>tarjoaminen</a:t>
            </a:r>
            <a:r>
              <a:rPr lang="en-US" sz="2200" dirty="0"/>
              <a:t> </a:t>
            </a:r>
            <a:r>
              <a:rPr lang="en-US" sz="2200" dirty="0" err="1"/>
              <a:t>toiselle</a:t>
            </a:r>
            <a:r>
              <a:rPr lang="en-US" sz="2200" dirty="0"/>
              <a:t> </a:t>
            </a:r>
            <a:r>
              <a:rPr lang="en-US" sz="2200" dirty="0" err="1"/>
              <a:t>koettiin</a:t>
            </a:r>
            <a:r>
              <a:rPr lang="en-US" sz="2200" dirty="0"/>
              <a:t> </a:t>
            </a:r>
            <a:r>
              <a:rPr lang="en-US" sz="2200" dirty="0" err="1"/>
              <a:t>tärkeänä</a:t>
            </a:r>
            <a:r>
              <a:rPr lang="en-US" sz="2200" dirty="0"/>
              <a:t> </a:t>
            </a:r>
            <a:r>
              <a:rPr lang="en-US" sz="2200" dirty="0" err="1"/>
              <a:t>myös</a:t>
            </a:r>
            <a:r>
              <a:rPr lang="en-US" sz="2200" dirty="0"/>
              <a:t> </a:t>
            </a:r>
            <a:r>
              <a:rPr lang="en-US" sz="2200" dirty="0" err="1"/>
              <a:t>itselle</a:t>
            </a:r>
            <a:r>
              <a:rPr lang="en-US" sz="2200" dirty="0"/>
              <a:t>.</a:t>
            </a:r>
          </a:p>
          <a:p>
            <a:r>
              <a:rPr lang="en-US" sz="2200" dirty="0" err="1"/>
              <a:t>Rakkauden</a:t>
            </a:r>
            <a:r>
              <a:rPr lang="en-US" sz="2200" dirty="0"/>
              <a:t> </a:t>
            </a:r>
            <a:r>
              <a:rPr lang="en-US" sz="2200" dirty="0" err="1"/>
              <a:t>ilmaisut</a:t>
            </a:r>
            <a:r>
              <a:rPr lang="en-US" sz="2200" dirty="0"/>
              <a:t> </a:t>
            </a:r>
            <a:r>
              <a:rPr lang="en-US" sz="2200" dirty="0" err="1"/>
              <a:t>koettiin</a:t>
            </a:r>
            <a:r>
              <a:rPr lang="en-US" sz="2200" dirty="0"/>
              <a:t> </a:t>
            </a:r>
            <a:r>
              <a:rPr lang="en-US" sz="2200" dirty="0" err="1"/>
              <a:t>tärkeänä</a:t>
            </a:r>
            <a:r>
              <a:rPr lang="en-US" sz="2200" dirty="0"/>
              <a:t> </a:t>
            </a:r>
            <a:r>
              <a:rPr lang="en-US" sz="2200" dirty="0" err="1"/>
              <a:t>tapana</a:t>
            </a:r>
            <a:r>
              <a:rPr lang="en-US" sz="2200" dirty="0"/>
              <a:t> </a:t>
            </a:r>
            <a:r>
              <a:rPr lang="en-US" sz="2200" dirty="0" err="1"/>
              <a:t>vahvistaa</a:t>
            </a:r>
            <a:r>
              <a:rPr lang="en-US" sz="2200" dirty="0"/>
              <a:t> </a:t>
            </a:r>
            <a:r>
              <a:rPr lang="en-US" sz="2200" dirty="0" err="1"/>
              <a:t>kumppanin</a:t>
            </a:r>
            <a:r>
              <a:rPr lang="en-US" sz="2200" dirty="0"/>
              <a:t> </a:t>
            </a:r>
            <a:r>
              <a:rPr lang="en-US" sz="2200" dirty="0" err="1"/>
              <a:t>selviytymistä</a:t>
            </a:r>
            <a:r>
              <a:rPr lang="en-US" sz="2200" dirty="0"/>
              <a:t> </a:t>
            </a:r>
            <a:r>
              <a:rPr lang="en-US" sz="2200" dirty="0" err="1"/>
              <a:t>haastavassa</a:t>
            </a:r>
            <a:r>
              <a:rPr lang="en-US" sz="2200" dirty="0"/>
              <a:t> </a:t>
            </a:r>
            <a:r>
              <a:rPr lang="en-US" sz="2200" dirty="0" err="1"/>
              <a:t>tilanteessa</a:t>
            </a:r>
            <a:r>
              <a:rPr lang="en-US" sz="2200" dirty="0"/>
              <a:t>.</a:t>
            </a:r>
          </a:p>
          <a:p>
            <a:endParaRPr lang="fi-FI" sz="2000" dirty="0"/>
          </a:p>
        </p:txBody>
      </p:sp>
      <p:pic>
        <p:nvPicPr>
          <p:cNvPr id="6" name="Kuva 5">
            <a:extLst>
              <a:ext uri="{FF2B5EF4-FFF2-40B4-BE49-F238E27FC236}">
                <a16:creationId xmlns:a16="http://schemas.microsoft.com/office/drawing/2014/main" id="{01A83895-91E5-1B81-8B10-0D31635D4C9E}"/>
              </a:ext>
            </a:extLst>
          </p:cNvPr>
          <p:cNvPicPr>
            <a:picLocks noChangeAspect="1"/>
          </p:cNvPicPr>
          <p:nvPr/>
        </p:nvPicPr>
        <p:blipFill>
          <a:blip r:embed="rId3"/>
          <a:stretch>
            <a:fillRect/>
          </a:stretch>
        </p:blipFill>
        <p:spPr>
          <a:xfrm>
            <a:off x="6218870" y="3083348"/>
            <a:ext cx="3205485" cy="3205485"/>
          </a:xfrm>
          <a:prstGeom prst="rect">
            <a:avLst/>
          </a:prstGeom>
        </p:spPr>
      </p:pic>
      <p:pic>
        <p:nvPicPr>
          <p:cNvPr id="7" name="Kuva 6">
            <a:extLst>
              <a:ext uri="{FF2B5EF4-FFF2-40B4-BE49-F238E27FC236}">
                <a16:creationId xmlns:a16="http://schemas.microsoft.com/office/drawing/2014/main" id="{30D7DEB9-1FCC-39F1-9621-DFDF1A369948}"/>
              </a:ext>
            </a:extLst>
          </p:cNvPr>
          <p:cNvPicPr>
            <a:picLocks noChangeAspect="1"/>
          </p:cNvPicPr>
          <p:nvPr/>
        </p:nvPicPr>
        <p:blipFill>
          <a:blip r:embed="rId4"/>
          <a:stretch>
            <a:fillRect/>
          </a:stretch>
        </p:blipFill>
        <p:spPr>
          <a:xfrm>
            <a:off x="9132809" y="2364890"/>
            <a:ext cx="3205485" cy="3205485"/>
          </a:xfrm>
          <a:prstGeom prst="rect">
            <a:avLst/>
          </a:prstGeom>
        </p:spPr>
      </p:pic>
    </p:spTree>
    <p:extLst>
      <p:ext uri="{BB962C8B-B14F-4D97-AF65-F5344CB8AC3E}">
        <p14:creationId xmlns:p14="http://schemas.microsoft.com/office/powerpoint/2010/main" val="26882581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dirty="0"/>
              <a:t>Lapsen vakava sairaus vaikuttaa vanhempien psyykkiseen hyvinvointiin</a:t>
            </a:r>
          </a:p>
        </p:txBody>
      </p:sp>
      <p:sp>
        <p:nvSpPr>
          <p:cNvPr id="3" name="Sisällön paikkamerkki 2"/>
          <p:cNvSpPr>
            <a:spLocks noGrp="1"/>
          </p:cNvSpPr>
          <p:nvPr>
            <p:ph idx="1"/>
          </p:nvPr>
        </p:nvSpPr>
        <p:spPr>
          <a:xfrm>
            <a:off x="680321" y="2336872"/>
            <a:ext cx="9613861" cy="4321379"/>
          </a:xfrm>
        </p:spPr>
        <p:txBody>
          <a:bodyPr>
            <a:normAutofit/>
          </a:bodyPr>
          <a:lstStyle/>
          <a:p>
            <a:pPr lvl="0"/>
            <a:r>
              <a:rPr lang="fi-FI" dirty="0"/>
              <a:t>Useimmilla vakavasti sairaiden lasten vanhemmilla on traumaperäistä stressiä ja keskimäärin 25–30 %:lla on pitkittyneitä psyykkisiä oireita.</a:t>
            </a:r>
          </a:p>
          <a:p>
            <a:pPr lvl="1"/>
            <a:r>
              <a:rPr lang="fi-FI" dirty="0"/>
              <a:t>15-27 %:lla ahdistusta ja masennusta </a:t>
            </a:r>
          </a:p>
          <a:p>
            <a:pPr lvl="1"/>
            <a:r>
              <a:rPr lang="fi-FI" dirty="0"/>
              <a:t>25-31 %:lla yleistä stressiä</a:t>
            </a:r>
          </a:p>
          <a:p>
            <a:pPr lvl="1"/>
            <a:r>
              <a:rPr lang="fi-FI" dirty="0"/>
              <a:t>50 %:lla akuutti stressihäiriö (ASD)</a:t>
            </a:r>
          </a:p>
          <a:p>
            <a:pPr lvl="1"/>
            <a:r>
              <a:rPr lang="fi-FI" dirty="0"/>
              <a:t>20-30 %:lla traumaperäinen stressihäiriö (PTSD)</a:t>
            </a:r>
          </a:p>
          <a:p>
            <a:r>
              <a:rPr lang="fi-FI" dirty="0"/>
              <a:t>Vanhempien psyykkiset oireet heijastuvat vuorovaikutukseen lapsen kanssa ja voivat aiheuttaa myös parisuhdeongelmia.</a:t>
            </a:r>
            <a:endParaRPr lang="fi-FI" sz="2400" dirty="0">
              <a:solidFill>
                <a:prstClr val="black">
                  <a:lumMod val="75000"/>
                  <a:lumOff val="25000"/>
                </a:prstClr>
              </a:solidFill>
            </a:endParaRPr>
          </a:p>
          <a:p>
            <a:endParaRPr lang="fi-FI" dirty="0"/>
          </a:p>
        </p:txBody>
      </p:sp>
    </p:spTree>
    <p:extLst>
      <p:ext uri="{BB962C8B-B14F-4D97-AF65-F5344CB8AC3E}">
        <p14:creationId xmlns:p14="http://schemas.microsoft.com/office/powerpoint/2010/main" val="12973224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EC45AD9C-F21B-4046-AF68-07A2469479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Picture 46">
            <a:extLst>
              <a:ext uri="{FF2B5EF4-FFF2-40B4-BE49-F238E27FC236}">
                <a16:creationId xmlns:a16="http://schemas.microsoft.com/office/drawing/2014/main" id="{85F5BD6E-AB48-4A2D-AA03-D787D54FAF0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a:ln>
            <a:noFill/>
          </a:ln>
        </p:spPr>
      </p:pic>
      <p:pic>
        <p:nvPicPr>
          <p:cNvPr id="49" name="Picture 48">
            <a:extLst>
              <a:ext uri="{FF2B5EF4-FFF2-40B4-BE49-F238E27FC236}">
                <a16:creationId xmlns:a16="http://schemas.microsoft.com/office/drawing/2014/main" id="{3221115A-B66A-4D35-9D9F-97A91D887F0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1963704"/>
            <a:ext cx="10437812" cy="321164"/>
          </a:xfrm>
          <a:prstGeom prst="rect">
            <a:avLst/>
          </a:prstGeom>
        </p:spPr>
      </p:pic>
      <p:sp>
        <p:nvSpPr>
          <p:cNvPr id="51" name="Rectangle 50">
            <a:extLst>
              <a:ext uri="{FF2B5EF4-FFF2-40B4-BE49-F238E27FC236}">
                <a16:creationId xmlns:a16="http://schemas.microsoft.com/office/drawing/2014/main" id="{ABC72B1C-D4EE-45CF-A99C-0AD017C416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609600"/>
            <a:ext cx="10437812" cy="1368198"/>
          </a:xfrm>
          <a:prstGeom prst="rect">
            <a:avLst/>
          </a:prstGeom>
          <a:solidFill>
            <a:srgbClr val="0D0D0D"/>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i-FI"/>
          </a:p>
        </p:txBody>
      </p:sp>
      <p:sp>
        <p:nvSpPr>
          <p:cNvPr id="2" name="Otsikko 1">
            <a:extLst>
              <a:ext uri="{FF2B5EF4-FFF2-40B4-BE49-F238E27FC236}">
                <a16:creationId xmlns:a16="http://schemas.microsoft.com/office/drawing/2014/main" id="{1F845F9C-C30D-904C-D57F-19FF822FAA17}"/>
              </a:ext>
            </a:extLst>
          </p:cNvPr>
          <p:cNvSpPr>
            <a:spLocks noGrp="1"/>
          </p:cNvSpPr>
          <p:nvPr>
            <p:ph type="title"/>
          </p:nvPr>
        </p:nvSpPr>
        <p:spPr>
          <a:xfrm>
            <a:off x="680321" y="753228"/>
            <a:ext cx="9613861" cy="1080938"/>
          </a:xfrm>
        </p:spPr>
        <p:txBody>
          <a:bodyPr>
            <a:normAutofit/>
          </a:bodyPr>
          <a:lstStyle/>
          <a:p>
            <a:r>
              <a:rPr lang="fi-FI" dirty="0" err="1">
                <a:solidFill>
                  <a:srgbClr val="FFFFFF"/>
                </a:solidFill>
              </a:rPr>
              <a:t>Dyadinen</a:t>
            </a:r>
            <a:r>
              <a:rPr lang="fi-FI" dirty="0">
                <a:solidFill>
                  <a:srgbClr val="FFFFFF"/>
                </a:solidFill>
              </a:rPr>
              <a:t> tunnesäätely</a:t>
            </a:r>
          </a:p>
        </p:txBody>
      </p:sp>
      <p:pic>
        <p:nvPicPr>
          <p:cNvPr id="53" name="Picture 52">
            <a:extLst>
              <a:ext uri="{FF2B5EF4-FFF2-40B4-BE49-F238E27FC236}">
                <a16:creationId xmlns:a16="http://schemas.microsoft.com/office/drawing/2014/main" id="{38AB44AF-E52F-46C5-8C2C-8487AC8B1B6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55" name="Rectangle 54">
            <a:extLst>
              <a:ext uri="{FF2B5EF4-FFF2-40B4-BE49-F238E27FC236}">
                <a16:creationId xmlns:a16="http://schemas.microsoft.com/office/drawing/2014/main" id="{A5B2FDF3-1FF8-4FBF-842A-4EA5719F34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9003"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i-FI"/>
          </a:p>
        </p:txBody>
      </p:sp>
      <p:pic>
        <p:nvPicPr>
          <p:cNvPr id="57" name="Picture 56">
            <a:extLst>
              <a:ext uri="{FF2B5EF4-FFF2-40B4-BE49-F238E27FC236}">
                <a16:creationId xmlns:a16="http://schemas.microsoft.com/office/drawing/2014/main" id="{6389DEC8-49B8-4778-BB47-FF48E8C5B6C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5885714"/>
            <a:ext cx="10437812" cy="321164"/>
          </a:xfrm>
          <a:prstGeom prst="rect">
            <a:avLst/>
          </a:prstGeom>
        </p:spPr>
      </p:pic>
      <p:sp>
        <p:nvSpPr>
          <p:cNvPr id="59" name="Rectangle 58">
            <a:extLst>
              <a:ext uri="{FF2B5EF4-FFF2-40B4-BE49-F238E27FC236}">
                <a16:creationId xmlns:a16="http://schemas.microsoft.com/office/drawing/2014/main" id="{DF550B33-5759-49FD-90FC-11EA4ED58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2116667"/>
            <a:ext cx="10439400" cy="3793206"/>
          </a:xfrm>
          <a:prstGeom prst="rect">
            <a:avLst/>
          </a:prstGeom>
          <a:solidFill>
            <a:srgbClr val="0D0D0D"/>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i-FI"/>
          </a:p>
        </p:txBody>
      </p:sp>
      <p:sp>
        <p:nvSpPr>
          <p:cNvPr id="40" name="Sisällön paikkamerkki 2">
            <a:extLst>
              <a:ext uri="{FF2B5EF4-FFF2-40B4-BE49-F238E27FC236}">
                <a16:creationId xmlns:a16="http://schemas.microsoft.com/office/drawing/2014/main" id="{C09F7F97-76D9-FA30-75C6-B1C2364AA570}"/>
              </a:ext>
            </a:extLst>
          </p:cNvPr>
          <p:cNvSpPr>
            <a:spLocks noGrp="1"/>
          </p:cNvSpPr>
          <p:nvPr>
            <p:ph idx="1"/>
          </p:nvPr>
        </p:nvSpPr>
        <p:spPr>
          <a:xfrm>
            <a:off x="680322" y="2437831"/>
            <a:ext cx="9114023" cy="3150308"/>
          </a:xfrm>
        </p:spPr>
        <p:txBody>
          <a:bodyPr>
            <a:normAutofit/>
          </a:bodyPr>
          <a:lstStyle/>
          <a:p>
            <a:pPr marL="0" indent="0">
              <a:buNone/>
            </a:pPr>
            <a:r>
              <a:rPr lang="fi-FI" sz="1900">
                <a:solidFill>
                  <a:srgbClr val="FFFFFF"/>
                </a:solidFill>
                <a:effectLst/>
                <a:latin typeface="Open Sans" panose="020B0606030504020204" pitchFamily="34" charset="0"/>
                <a:ea typeface="Calibri" panose="020F0502020204030204" pitchFamily="34" charset="0"/>
                <a:cs typeface="Times New Roman" panose="02020603050405020304" pitchFamily="18" charset="0"/>
              </a:rPr>
              <a:t>”</a:t>
            </a:r>
            <a:r>
              <a:rPr lang="fi-FI" sz="1900" i="1">
                <a:solidFill>
                  <a:srgbClr val="FFFFFF"/>
                </a:solidFill>
                <a:effectLst/>
                <a:latin typeface="Open Sans" panose="020B0606030504020204" pitchFamily="34" charset="0"/>
                <a:ea typeface="Calibri" panose="020F0502020204030204" pitchFamily="34" charset="0"/>
                <a:cs typeface="Times New Roman" panose="02020603050405020304" pitchFamily="18" charset="0"/>
              </a:rPr>
              <a:t>Kyllä se on aika paljon, tosi paljon vaikuttanu. Että kyllä mä varmaan enemmän oisin semmonen murhemursu tossa ollu, pelkäis paljon enemmän. Et kyllä se niinku isä läsnäolollaan saa rauhottumaan siinä tilanteessa.” </a:t>
            </a:r>
          </a:p>
          <a:p>
            <a:pPr marL="0" indent="0">
              <a:buNone/>
            </a:pPr>
            <a:r>
              <a:rPr lang="fi-FI" sz="1900" i="1">
                <a:solidFill>
                  <a:srgbClr val="FFFFFF"/>
                </a:solidFill>
                <a:latin typeface="Open Sans" panose="020B0606030504020204" pitchFamily="34" charset="0"/>
                <a:ea typeface="Calibri" panose="020F0502020204030204" pitchFamily="34" charset="0"/>
                <a:cs typeface="Times New Roman" panose="02020603050405020304" pitchFamily="18" charset="0"/>
              </a:rPr>
              <a:t>”</a:t>
            </a:r>
            <a:r>
              <a:rPr lang="fi-FI" sz="1900" i="1">
                <a:solidFill>
                  <a:srgbClr val="FFFFFF"/>
                </a:solidFill>
                <a:effectLst/>
                <a:latin typeface="Open Sans" panose="020B0606030504020204" pitchFamily="34" charset="0"/>
                <a:ea typeface="Calibri" panose="020F0502020204030204" pitchFamily="34" charset="0"/>
                <a:cs typeface="Times New Roman" panose="02020603050405020304" pitchFamily="18" charset="0"/>
              </a:rPr>
              <a:t>Ja sit ihan se, että mä kuulen kun lääkäri ruppee kertomaan, mä kuulen ensimmäiset kolme lausetta, ja sen jälkeen ihan sama mitä sannoo. Et se on ihan hyvä, et isä on varsin loogisena siinä kuuntelemassa, ja tietysti hänellä ei oo silleen fyysisiä kipuja ja semmosta, en minä tiijä, kai miehetkin hormonaalisesti reagoi vauvoihin, mut ei oo semmosta, et sit se aina sannookin, et nyt sä et kuunnellu loppuun asti, et siellä tuli vielä tämmöstä, et se on ihan hyvä. Et ossaa kyllä sit sannoo aika napakastikin mulle, että nyt asia ei ollu ihan noin.” </a:t>
            </a:r>
            <a:endParaRPr lang="fi-FI" sz="1900" i="1">
              <a:solidFill>
                <a:srgbClr val="FFFFFF"/>
              </a:solidFill>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851421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EC45AD9C-F21B-4046-AF68-07A2469479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85F5BD6E-AB48-4A2D-AA03-D787D54FAF0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a:ln>
            <a:noFill/>
          </a:ln>
        </p:spPr>
      </p:pic>
      <p:pic>
        <p:nvPicPr>
          <p:cNvPr id="27" name="Picture 26">
            <a:extLst>
              <a:ext uri="{FF2B5EF4-FFF2-40B4-BE49-F238E27FC236}">
                <a16:creationId xmlns:a16="http://schemas.microsoft.com/office/drawing/2014/main" id="{3221115A-B66A-4D35-9D9F-97A91D887F0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1963704"/>
            <a:ext cx="10437812" cy="321164"/>
          </a:xfrm>
          <a:prstGeom prst="rect">
            <a:avLst/>
          </a:prstGeom>
        </p:spPr>
      </p:pic>
      <p:sp>
        <p:nvSpPr>
          <p:cNvPr id="29" name="Rectangle 28">
            <a:extLst>
              <a:ext uri="{FF2B5EF4-FFF2-40B4-BE49-F238E27FC236}">
                <a16:creationId xmlns:a16="http://schemas.microsoft.com/office/drawing/2014/main" id="{ABC72B1C-D4EE-45CF-A99C-0AD017C416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609600"/>
            <a:ext cx="10437812" cy="1368198"/>
          </a:xfrm>
          <a:prstGeom prst="rect">
            <a:avLst/>
          </a:prstGeom>
          <a:solidFill>
            <a:srgbClr val="0D0D0D"/>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i-FI"/>
          </a:p>
        </p:txBody>
      </p:sp>
      <p:sp>
        <p:nvSpPr>
          <p:cNvPr id="2" name="Otsikko 1">
            <a:extLst>
              <a:ext uri="{FF2B5EF4-FFF2-40B4-BE49-F238E27FC236}">
                <a16:creationId xmlns:a16="http://schemas.microsoft.com/office/drawing/2014/main" id="{0F6FBC61-0A2C-5C8F-54F7-D25BBF36D99C}"/>
              </a:ext>
            </a:extLst>
          </p:cNvPr>
          <p:cNvSpPr>
            <a:spLocks noGrp="1"/>
          </p:cNvSpPr>
          <p:nvPr>
            <p:ph type="title"/>
          </p:nvPr>
        </p:nvSpPr>
        <p:spPr>
          <a:xfrm>
            <a:off x="680321" y="753228"/>
            <a:ext cx="9613861" cy="1080938"/>
          </a:xfrm>
        </p:spPr>
        <p:txBody>
          <a:bodyPr>
            <a:normAutofit/>
          </a:bodyPr>
          <a:lstStyle/>
          <a:p>
            <a:r>
              <a:rPr lang="fi-FI" dirty="0" err="1">
                <a:solidFill>
                  <a:srgbClr val="FFFFFF"/>
                </a:solidFill>
              </a:rPr>
              <a:t>Dyadinen</a:t>
            </a:r>
            <a:r>
              <a:rPr lang="fi-FI" dirty="0">
                <a:solidFill>
                  <a:srgbClr val="FFFFFF"/>
                </a:solidFill>
              </a:rPr>
              <a:t> tunnesäätely</a:t>
            </a:r>
          </a:p>
        </p:txBody>
      </p:sp>
      <p:pic>
        <p:nvPicPr>
          <p:cNvPr id="31" name="Picture 30">
            <a:extLst>
              <a:ext uri="{FF2B5EF4-FFF2-40B4-BE49-F238E27FC236}">
                <a16:creationId xmlns:a16="http://schemas.microsoft.com/office/drawing/2014/main" id="{38AB44AF-E52F-46C5-8C2C-8487AC8B1B6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33" name="Rectangle 32">
            <a:extLst>
              <a:ext uri="{FF2B5EF4-FFF2-40B4-BE49-F238E27FC236}">
                <a16:creationId xmlns:a16="http://schemas.microsoft.com/office/drawing/2014/main" id="{A5B2FDF3-1FF8-4FBF-842A-4EA5719F34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9003"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i-FI"/>
          </a:p>
        </p:txBody>
      </p:sp>
      <p:pic>
        <p:nvPicPr>
          <p:cNvPr id="35" name="Picture 34">
            <a:extLst>
              <a:ext uri="{FF2B5EF4-FFF2-40B4-BE49-F238E27FC236}">
                <a16:creationId xmlns:a16="http://schemas.microsoft.com/office/drawing/2014/main" id="{6389DEC8-49B8-4778-BB47-FF48E8C5B6C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5885714"/>
            <a:ext cx="10437812" cy="321164"/>
          </a:xfrm>
          <a:prstGeom prst="rect">
            <a:avLst/>
          </a:prstGeom>
        </p:spPr>
      </p:pic>
      <p:sp>
        <p:nvSpPr>
          <p:cNvPr id="37" name="Rectangle 36">
            <a:extLst>
              <a:ext uri="{FF2B5EF4-FFF2-40B4-BE49-F238E27FC236}">
                <a16:creationId xmlns:a16="http://schemas.microsoft.com/office/drawing/2014/main" id="{DF550B33-5759-49FD-90FC-11EA4ED58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2116667"/>
            <a:ext cx="10439400" cy="3793206"/>
          </a:xfrm>
          <a:prstGeom prst="rect">
            <a:avLst/>
          </a:prstGeom>
          <a:solidFill>
            <a:srgbClr val="0D0D0D"/>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i-FI"/>
          </a:p>
        </p:txBody>
      </p:sp>
      <p:sp>
        <p:nvSpPr>
          <p:cNvPr id="3" name="Sisällön paikkamerkki 2">
            <a:extLst>
              <a:ext uri="{FF2B5EF4-FFF2-40B4-BE49-F238E27FC236}">
                <a16:creationId xmlns:a16="http://schemas.microsoft.com/office/drawing/2014/main" id="{AD18F958-B03B-6A79-1F0C-B2F03489756A}"/>
              </a:ext>
            </a:extLst>
          </p:cNvPr>
          <p:cNvSpPr>
            <a:spLocks noGrp="1"/>
          </p:cNvSpPr>
          <p:nvPr>
            <p:ph idx="1"/>
          </p:nvPr>
        </p:nvSpPr>
        <p:spPr>
          <a:xfrm>
            <a:off x="680322" y="2437831"/>
            <a:ext cx="9114023" cy="3150308"/>
          </a:xfrm>
        </p:spPr>
        <p:txBody>
          <a:bodyPr>
            <a:normAutofit/>
          </a:bodyPr>
          <a:lstStyle/>
          <a:p>
            <a:pPr marL="0" indent="0">
              <a:buNone/>
            </a:pPr>
            <a:r>
              <a:rPr lang="fi-FI" sz="2000" i="1" dirty="0">
                <a:solidFill>
                  <a:srgbClr val="FFFFFF"/>
                </a:solidFill>
                <a:latin typeface="Open Sans" panose="020B0606030504020204" pitchFamily="34" charset="0"/>
                <a:ea typeface="Calibri" panose="020F0502020204030204" pitchFamily="34" charset="0"/>
                <a:cs typeface="Times New Roman" panose="02020603050405020304" pitchFamily="18" charset="0"/>
              </a:rPr>
              <a:t>”</a:t>
            </a:r>
            <a:r>
              <a:rPr lang="fi-FI" sz="2000" i="1" dirty="0">
                <a:solidFill>
                  <a:srgbClr val="FFFFFF"/>
                </a:solidFill>
                <a:effectLst/>
                <a:latin typeface="Open Sans" panose="020B0606030504020204" pitchFamily="34" charset="0"/>
                <a:ea typeface="Calibri" panose="020F0502020204030204" pitchFamily="34" charset="0"/>
                <a:cs typeface="Times New Roman" panose="02020603050405020304" pitchFamily="18" charset="0"/>
              </a:rPr>
              <a:t>Sitä huolehtimista </a:t>
            </a:r>
            <a:r>
              <a:rPr lang="fi-FI" sz="2000" i="1" dirty="0" err="1">
                <a:solidFill>
                  <a:srgbClr val="FFFFFF"/>
                </a:solidFill>
                <a:effectLst/>
                <a:latin typeface="Open Sans" panose="020B0606030504020204" pitchFamily="34" charset="0"/>
                <a:ea typeface="Calibri" panose="020F0502020204030204" pitchFamily="34" charset="0"/>
                <a:cs typeface="Times New Roman" panose="02020603050405020304" pitchFamily="18" charset="0"/>
              </a:rPr>
              <a:t>mä</a:t>
            </a:r>
            <a:r>
              <a:rPr lang="fi-FI" sz="2000" i="1" dirty="0">
                <a:solidFill>
                  <a:srgbClr val="FFFFFF"/>
                </a:solidFill>
                <a:effectLst/>
                <a:latin typeface="Open Sans" panose="020B0606030504020204" pitchFamily="34" charset="0"/>
                <a:ea typeface="Calibri" panose="020F0502020204030204" pitchFamily="34" charset="0"/>
                <a:cs typeface="Times New Roman" panose="02020603050405020304" pitchFamily="18" charset="0"/>
              </a:rPr>
              <a:t> arvostan, et jaksaa </a:t>
            </a:r>
            <a:r>
              <a:rPr lang="fi-FI" sz="2000" i="1" dirty="0" err="1">
                <a:solidFill>
                  <a:srgbClr val="FFFFFF"/>
                </a:solidFill>
                <a:effectLst/>
                <a:latin typeface="Open Sans" panose="020B0606030504020204" pitchFamily="34" charset="0"/>
                <a:ea typeface="Calibri" panose="020F0502020204030204" pitchFamily="34" charset="0"/>
                <a:cs typeface="Times New Roman" panose="02020603050405020304" pitchFamily="18" charset="0"/>
              </a:rPr>
              <a:t>niinku</a:t>
            </a:r>
            <a:r>
              <a:rPr lang="fi-FI" sz="2000" i="1" dirty="0">
                <a:solidFill>
                  <a:srgbClr val="FFFFFF"/>
                </a:solidFill>
                <a:effectLst/>
                <a:latin typeface="Open Sans" panose="020B0606030504020204" pitchFamily="34" charset="0"/>
                <a:ea typeface="Calibri" panose="020F0502020204030204" pitchFamily="34" charset="0"/>
                <a:cs typeface="Times New Roman" panose="02020603050405020304" pitchFamily="18" charset="0"/>
              </a:rPr>
              <a:t> sanoo </a:t>
            </a:r>
            <a:r>
              <a:rPr lang="fi-FI" sz="2000" i="1" dirty="0" err="1">
                <a:solidFill>
                  <a:srgbClr val="FFFFFF"/>
                </a:solidFill>
                <a:effectLst/>
                <a:latin typeface="Open Sans" panose="020B0606030504020204" pitchFamily="34" charset="0"/>
                <a:ea typeface="Calibri" panose="020F0502020204030204" pitchFamily="34" charset="0"/>
                <a:cs typeface="Times New Roman" panose="02020603050405020304" pitchFamily="18" charset="0"/>
              </a:rPr>
              <a:t>mulle</a:t>
            </a:r>
            <a:r>
              <a:rPr lang="fi-FI" sz="2000" i="1" dirty="0">
                <a:solidFill>
                  <a:srgbClr val="FFFFFF"/>
                </a:solidFill>
                <a:effectLst/>
                <a:latin typeface="Open Sans" panose="020B0606030504020204" pitchFamily="34" charset="0"/>
                <a:ea typeface="Calibri" panose="020F0502020204030204" pitchFamily="34" charset="0"/>
                <a:cs typeface="Times New Roman" panose="02020603050405020304" pitchFamily="18" charset="0"/>
              </a:rPr>
              <a:t>, et kaikki on kuitenkin hyvin ja meillä ei </a:t>
            </a:r>
            <a:r>
              <a:rPr lang="fi-FI" sz="2000" i="1" dirty="0" err="1">
                <a:solidFill>
                  <a:srgbClr val="FFFFFF"/>
                </a:solidFill>
                <a:effectLst/>
                <a:latin typeface="Open Sans" panose="020B0606030504020204" pitchFamily="34" charset="0"/>
                <a:ea typeface="Calibri" panose="020F0502020204030204" pitchFamily="34" charset="0"/>
                <a:cs typeface="Times New Roman" panose="02020603050405020304" pitchFamily="18" charset="0"/>
              </a:rPr>
              <a:t>oo</a:t>
            </a:r>
            <a:r>
              <a:rPr lang="fi-FI" sz="2000" i="1" dirty="0">
                <a:solidFill>
                  <a:srgbClr val="FFFFFF"/>
                </a:solidFill>
                <a:effectLst/>
                <a:latin typeface="Open Sans" panose="020B0606030504020204" pitchFamily="34" charset="0"/>
                <a:ea typeface="Calibri" panose="020F0502020204030204" pitchFamily="34" charset="0"/>
                <a:cs typeface="Times New Roman" panose="02020603050405020304" pitchFamily="18" charset="0"/>
              </a:rPr>
              <a:t> hätäpäivää ja se just et ottaa, ottaa huomioon, et soittaa iltasella, ja </a:t>
            </a:r>
            <a:r>
              <a:rPr lang="fi-FI" sz="2000" i="1" dirty="0" err="1">
                <a:solidFill>
                  <a:srgbClr val="FFFFFF"/>
                </a:solidFill>
                <a:effectLst/>
                <a:latin typeface="Open Sans" panose="020B0606030504020204" pitchFamily="34" charset="0"/>
                <a:ea typeface="Calibri" panose="020F0502020204030204" pitchFamily="34" charset="0"/>
                <a:cs typeface="Times New Roman" panose="02020603050405020304" pitchFamily="18" charset="0"/>
              </a:rPr>
              <a:t>viimeseks</a:t>
            </a:r>
            <a:r>
              <a:rPr lang="fi-FI" sz="2000" i="1" dirty="0">
                <a:solidFill>
                  <a:srgbClr val="FFFFFF"/>
                </a:solidFill>
                <a:effectLst/>
                <a:latin typeface="Open Sans" panose="020B0606030504020204" pitchFamily="34" charset="0"/>
                <a:ea typeface="Calibri" panose="020F0502020204030204" pitchFamily="34" charset="0"/>
                <a:cs typeface="Times New Roman" panose="02020603050405020304" pitchFamily="18" charset="0"/>
              </a:rPr>
              <a:t>. Sitä </a:t>
            </a:r>
            <a:r>
              <a:rPr lang="fi-FI" sz="2000" i="1" dirty="0" err="1">
                <a:solidFill>
                  <a:srgbClr val="FFFFFF"/>
                </a:solidFill>
                <a:effectLst/>
                <a:latin typeface="Open Sans" panose="020B0606030504020204" pitchFamily="34" charset="0"/>
                <a:ea typeface="Calibri" panose="020F0502020204030204" pitchFamily="34" charset="0"/>
                <a:cs typeface="Times New Roman" panose="02020603050405020304" pitchFamily="18" charset="0"/>
              </a:rPr>
              <a:t>mä</a:t>
            </a:r>
            <a:r>
              <a:rPr lang="fi-FI" sz="2000" i="1" dirty="0">
                <a:solidFill>
                  <a:srgbClr val="FFFFFF"/>
                </a:solidFill>
                <a:effectLst/>
                <a:latin typeface="Open Sans" panose="020B0606030504020204" pitchFamily="34" charset="0"/>
                <a:ea typeface="Calibri" panose="020F0502020204030204" pitchFamily="34" charset="0"/>
                <a:cs typeface="Times New Roman" panose="02020603050405020304" pitchFamily="18" charset="0"/>
              </a:rPr>
              <a:t> arvostan </a:t>
            </a:r>
            <a:r>
              <a:rPr lang="fi-FI" sz="2000" i="1" dirty="0" err="1">
                <a:solidFill>
                  <a:srgbClr val="FFFFFF"/>
                </a:solidFill>
                <a:effectLst/>
                <a:latin typeface="Open Sans" panose="020B0606030504020204" pitchFamily="34" charset="0"/>
                <a:ea typeface="Calibri" panose="020F0502020204030204" pitchFamily="34" charset="0"/>
                <a:cs typeface="Times New Roman" panose="02020603050405020304" pitchFamily="18" charset="0"/>
              </a:rPr>
              <a:t>hirveesti</a:t>
            </a:r>
            <a:r>
              <a:rPr lang="fi-FI" sz="2000" i="1" dirty="0">
                <a:solidFill>
                  <a:srgbClr val="FFFFFF"/>
                </a:solidFill>
                <a:effectLst/>
                <a:latin typeface="Open Sans" panose="020B0606030504020204" pitchFamily="34" charset="0"/>
                <a:ea typeface="Calibri" panose="020F0502020204030204" pitchFamily="34" charset="0"/>
                <a:cs typeface="Times New Roman" panose="02020603050405020304" pitchFamily="18" charset="0"/>
              </a:rPr>
              <a:t>. Ja sitä että, just sitä, että ei jää yksin. Et ei jää </a:t>
            </a:r>
            <a:r>
              <a:rPr lang="fi-FI" sz="2000" i="1" dirty="0" err="1">
                <a:solidFill>
                  <a:srgbClr val="FFFFFF"/>
                </a:solidFill>
                <a:effectLst/>
                <a:latin typeface="Open Sans" panose="020B0606030504020204" pitchFamily="34" charset="0"/>
                <a:ea typeface="Calibri" panose="020F0502020204030204" pitchFamily="34" charset="0"/>
                <a:cs typeface="Times New Roman" panose="02020603050405020304" pitchFamily="18" charset="0"/>
              </a:rPr>
              <a:t>niinku</a:t>
            </a:r>
            <a:r>
              <a:rPr lang="fi-FI" sz="2000" i="1" dirty="0">
                <a:solidFill>
                  <a:srgbClr val="FFFFFF"/>
                </a:solidFill>
                <a:effectLst/>
                <a:latin typeface="Open Sans" panose="020B0606030504020204" pitchFamily="34" charset="0"/>
                <a:ea typeface="Calibri" panose="020F0502020204030204" pitchFamily="34" charset="0"/>
                <a:cs typeface="Times New Roman" panose="02020603050405020304" pitchFamily="18" charset="0"/>
              </a:rPr>
              <a:t> henkisesti yksin tähän tilanteeseen. Ja miten on </a:t>
            </a:r>
            <a:r>
              <a:rPr lang="fi-FI" sz="2000" i="1" dirty="0" err="1">
                <a:solidFill>
                  <a:srgbClr val="FFFFFF"/>
                </a:solidFill>
                <a:effectLst/>
                <a:latin typeface="Open Sans" panose="020B0606030504020204" pitchFamily="34" charset="0"/>
                <a:ea typeface="Calibri" panose="020F0502020204030204" pitchFamily="34" charset="0"/>
                <a:cs typeface="Times New Roman" panose="02020603050405020304" pitchFamily="18" charset="0"/>
              </a:rPr>
              <a:t>selkeesti</a:t>
            </a:r>
            <a:r>
              <a:rPr lang="fi-FI" sz="2000" i="1" dirty="0">
                <a:solidFill>
                  <a:srgbClr val="FFFFFF"/>
                </a:solidFill>
                <a:effectLst/>
                <a:latin typeface="Open Sans" panose="020B0606030504020204" pitchFamily="34" charset="0"/>
                <a:ea typeface="Calibri" panose="020F0502020204030204" pitchFamily="34" charset="0"/>
                <a:cs typeface="Times New Roman" panose="02020603050405020304" pitchFamily="18" charset="0"/>
              </a:rPr>
              <a:t> </a:t>
            </a:r>
            <a:r>
              <a:rPr lang="fi-FI" sz="2000" i="1" dirty="0" err="1">
                <a:solidFill>
                  <a:srgbClr val="FFFFFF"/>
                </a:solidFill>
                <a:effectLst/>
                <a:latin typeface="Open Sans" panose="020B0606030504020204" pitchFamily="34" charset="0"/>
                <a:ea typeface="Calibri" panose="020F0502020204030204" pitchFamily="34" charset="0"/>
                <a:cs typeface="Times New Roman" panose="02020603050405020304" pitchFamily="18" charset="0"/>
              </a:rPr>
              <a:t>ite</a:t>
            </a:r>
            <a:r>
              <a:rPr lang="fi-FI" sz="2000" i="1" dirty="0">
                <a:solidFill>
                  <a:srgbClr val="FFFFFF"/>
                </a:solidFill>
                <a:effectLst/>
                <a:latin typeface="Open Sans" panose="020B0606030504020204" pitchFamily="34" charset="0"/>
                <a:ea typeface="Calibri" panose="020F0502020204030204" pitchFamily="34" charset="0"/>
                <a:cs typeface="Times New Roman" panose="02020603050405020304" pitchFamily="18" charset="0"/>
              </a:rPr>
              <a:t> </a:t>
            </a:r>
            <a:r>
              <a:rPr lang="fi-FI" sz="2000" i="1" dirty="0" err="1">
                <a:solidFill>
                  <a:srgbClr val="FFFFFF"/>
                </a:solidFill>
                <a:effectLst/>
                <a:latin typeface="Open Sans" panose="020B0606030504020204" pitchFamily="34" charset="0"/>
                <a:ea typeface="Calibri" panose="020F0502020204030204" pitchFamily="34" charset="0"/>
                <a:cs typeface="Times New Roman" panose="02020603050405020304" pitchFamily="18" charset="0"/>
              </a:rPr>
              <a:t>ilmassu</a:t>
            </a:r>
            <a:r>
              <a:rPr lang="fi-FI" sz="2000" i="1" dirty="0">
                <a:solidFill>
                  <a:srgbClr val="FFFFFF"/>
                </a:solidFill>
                <a:effectLst/>
                <a:latin typeface="Open Sans" panose="020B0606030504020204" pitchFamily="34" charset="0"/>
                <a:ea typeface="Calibri" panose="020F0502020204030204" pitchFamily="34" charset="0"/>
                <a:cs typeface="Times New Roman" panose="02020603050405020304" pitchFamily="18" charset="0"/>
              </a:rPr>
              <a:t> sen, että hän haluaa olla täällä ja haluaa tulla ja </a:t>
            </a:r>
            <a:r>
              <a:rPr lang="fi-FI" sz="2000" i="1" dirty="0" err="1">
                <a:solidFill>
                  <a:srgbClr val="FFFFFF"/>
                </a:solidFill>
                <a:effectLst/>
                <a:latin typeface="Open Sans" panose="020B0606030504020204" pitchFamily="34" charset="0"/>
                <a:ea typeface="Calibri" panose="020F0502020204030204" pitchFamily="34" charset="0"/>
                <a:cs typeface="Times New Roman" panose="02020603050405020304" pitchFamily="18" charset="0"/>
              </a:rPr>
              <a:t>tehä</a:t>
            </a:r>
            <a:r>
              <a:rPr lang="fi-FI" sz="2000" i="1" dirty="0">
                <a:solidFill>
                  <a:srgbClr val="FFFFFF"/>
                </a:solidFill>
                <a:effectLst/>
                <a:latin typeface="Open Sans" panose="020B0606030504020204" pitchFamily="34" charset="0"/>
                <a:ea typeface="Calibri" panose="020F0502020204030204" pitchFamily="34" charset="0"/>
                <a:cs typeface="Times New Roman" panose="02020603050405020304" pitchFamily="18" charset="0"/>
              </a:rPr>
              <a:t> </a:t>
            </a:r>
            <a:r>
              <a:rPr lang="fi-FI" sz="2000" i="1" dirty="0" err="1">
                <a:solidFill>
                  <a:srgbClr val="FFFFFF"/>
                </a:solidFill>
                <a:effectLst/>
                <a:latin typeface="Open Sans" panose="020B0606030504020204" pitchFamily="34" charset="0"/>
                <a:ea typeface="Calibri" panose="020F0502020204030204" pitchFamily="34" charset="0"/>
                <a:cs typeface="Times New Roman" panose="02020603050405020304" pitchFamily="18" charset="0"/>
              </a:rPr>
              <a:t>niinku</a:t>
            </a:r>
            <a:r>
              <a:rPr lang="fi-FI" sz="2000" i="1" dirty="0">
                <a:solidFill>
                  <a:srgbClr val="FFFFFF"/>
                </a:solidFill>
                <a:effectLst/>
                <a:latin typeface="Open Sans" panose="020B0606030504020204" pitchFamily="34" charset="0"/>
                <a:ea typeface="Calibri" panose="020F0502020204030204" pitchFamily="34" charset="0"/>
                <a:cs typeface="Times New Roman" panose="02020603050405020304" pitchFamily="18" charset="0"/>
              </a:rPr>
              <a:t> asiat näin, sitä </a:t>
            </a:r>
            <a:r>
              <a:rPr lang="fi-FI" sz="2000" i="1" dirty="0" err="1">
                <a:solidFill>
                  <a:srgbClr val="FFFFFF"/>
                </a:solidFill>
                <a:effectLst/>
                <a:latin typeface="Open Sans" panose="020B0606030504020204" pitchFamily="34" charset="0"/>
                <a:ea typeface="Calibri" panose="020F0502020204030204" pitchFamily="34" charset="0"/>
                <a:cs typeface="Times New Roman" panose="02020603050405020304" pitchFamily="18" charset="0"/>
              </a:rPr>
              <a:t>mä</a:t>
            </a:r>
            <a:r>
              <a:rPr lang="fi-FI" sz="2000" i="1" dirty="0">
                <a:solidFill>
                  <a:srgbClr val="FFFFFF"/>
                </a:solidFill>
                <a:effectLst/>
                <a:latin typeface="Open Sans" panose="020B0606030504020204" pitchFamily="34" charset="0"/>
                <a:ea typeface="Calibri" panose="020F0502020204030204" pitchFamily="34" charset="0"/>
                <a:cs typeface="Times New Roman" panose="02020603050405020304" pitchFamily="18" charset="0"/>
              </a:rPr>
              <a:t> arvostan.” </a:t>
            </a:r>
            <a:endParaRPr lang="fi-FI" sz="2000" i="1" dirty="0">
              <a:solidFill>
                <a:srgbClr val="FFFFFF"/>
              </a:solidFill>
              <a:latin typeface="Arial" panose="020B0604020202020204" pitchFamily="34" charset="0"/>
              <a:ea typeface="Calibri" panose="020F0502020204030204" pitchFamily="34" charset="0"/>
              <a:cs typeface="Times New Roman" panose="02020603050405020304" pitchFamily="18" charset="0"/>
            </a:endParaRPr>
          </a:p>
          <a:p>
            <a:pPr marL="0" indent="0">
              <a:buNone/>
            </a:pPr>
            <a:r>
              <a:rPr lang="fi-FI" sz="2000" i="1" dirty="0">
                <a:solidFill>
                  <a:srgbClr val="FFFFFF"/>
                </a:solidFill>
                <a:effectLst/>
                <a:latin typeface="Open Sans" panose="020B0606030504020204" pitchFamily="34" charset="0"/>
                <a:ea typeface="Calibri" panose="020F0502020204030204" pitchFamily="34" charset="0"/>
                <a:cs typeface="Times New Roman" panose="02020603050405020304" pitchFamily="18" charset="0"/>
              </a:rPr>
              <a:t>”</a:t>
            </a:r>
            <a:r>
              <a:rPr lang="fi-FI" sz="2000" i="1" dirty="0" err="1">
                <a:solidFill>
                  <a:srgbClr val="FFFFFF"/>
                </a:solidFill>
                <a:effectLst/>
                <a:latin typeface="Open Sans" panose="020B0606030504020204" pitchFamily="34" charset="0"/>
                <a:ea typeface="Calibri" panose="020F0502020204030204" pitchFamily="34" charset="0"/>
                <a:cs typeface="Times New Roman" panose="02020603050405020304" pitchFamily="18" charset="0"/>
              </a:rPr>
              <a:t>Millon</a:t>
            </a:r>
            <a:r>
              <a:rPr lang="fi-FI" sz="2000" i="1" dirty="0">
                <a:solidFill>
                  <a:srgbClr val="FFFFFF"/>
                </a:solidFill>
                <a:effectLst/>
                <a:latin typeface="Open Sans" panose="020B0606030504020204" pitchFamily="34" charset="0"/>
                <a:ea typeface="Calibri" panose="020F0502020204030204" pitchFamily="34" charset="0"/>
                <a:cs typeface="Times New Roman" panose="02020603050405020304" pitchFamily="18" charset="0"/>
              </a:rPr>
              <a:t> mulla pääsee poru, niin </a:t>
            </a:r>
            <a:r>
              <a:rPr lang="fi-FI" sz="2000" i="1" dirty="0" err="1">
                <a:solidFill>
                  <a:srgbClr val="FFFFFF"/>
                </a:solidFill>
                <a:effectLst/>
                <a:latin typeface="Open Sans" panose="020B0606030504020204" pitchFamily="34" charset="0"/>
                <a:ea typeface="Calibri" panose="020F0502020204030204" pitchFamily="34" charset="0"/>
                <a:cs typeface="Times New Roman" panose="02020603050405020304" pitchFamily="18" charset="0"/>
              </a:rPr>
              <a:t>mä</a:t>
            </a:r>
            <a:r>
              <a:rPr lang="fi-FI" sz="2000" i="1" dirty="0">
                <a:solidFill>
                  <a:srgbClr val="FFFFFF"/>
                </a:solidFill>
                <a:effectLst/>
                <a:latin typeface="Open Sans" panose="020B0606030504020204" pitchFamily="34" charset="0"/>
                <a:ea typeface="Calibri" panose="020F0502020204030204" pitchFamily="34" charset="0"/>
                <a:cs typeface="Times New Roman" panose="02020603050405020304" pitchFamily="18" charset="0"/>
              </a:rPr>
              <a:t> pääsen kainaloon. Se on se mikä auttaa ja helpottaa.</a:t>
            </a:r>
            <a:r>
              <a:rPr lang="fi-FI" sz="2000" i="1" dirty="0">
                <a:solidFill>
                  <a:srgbClr val="FFFFFF"/>
                </a:solidFill>
                <a:latin typeface="Open Sans" panose="020B0606030504020204" pitchFamily="34" charset="0"/>
                <a:ea typeface="Calibri" panose="020F0502020204030204" pitchFamily="34" charset="0"/>
                <a:cs typeface="Times New Roman" panose="02020603050405020304" pitchFamily="18" charset="0"/>
              </a:rPr>
              <a:t>”</a:t>
            </a:r>
            <a:endParaRPr lang="fi-FI" sz="2000" i="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endParaRPr>
          </a:p>
          <a:p>
            <a:endParaRPr lang="fi-FI" sz="2000" dirty="0">
              <a:solidFill>
                <a:srgbClr val="FFFFFF"/>
              </a:solidFill>
            </a:endParaRPr>
          </a:p>
          <a:p>
            <a:endParaRPr lang="fi-FI" sz="2000" dirty="0">
              <a:solidFill>
                <a:srgbClr val="FFFFFF"/>
              </a:solidFill>
            </a:endParaRPr>
          </a:p>
        </p:txBody>
      </p:sp>
    </p:spTree>
    <p:extLst>
      <p:ext uri="{BB962C8B-B14F-4D97-AF65-F5344CB8AC3E}">
        <p14:creationId xmlns:p14="http://schemas.microsoft.com/office/powerpoint/2010/main" val="1175935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80321" y="753228"/>
            <a:ext cx="9613861" cy="1080938"/>
          </a:xfrm>
        </p:spPr>
        <p:txBody>
          <a:bodyPr>
            <a:normAutofit/>
          </a:bodyPr>
          <a:lstStyle/>
          <a:p>
            <a:r>
              <a:rPr lang="fi-FI" dirty="0" err="1"/>
              <a:t>Dyadisen</a:t>
            </a:r>
            <a:r>
              <a:rPr lang="fi-FI" dirty="0"/>
              <a:t> tunnesäätelyn haasteet</a:t>
            </a:r>
          </a:p>
        </p:txBody>
      </p:sp>
      <p:sp>
        <p:nvSpPr>
          <p:cNvPr id="3" name="Sisällön paikkamerkki 2"/>
          <p:cNvSpPr>
            <a:spLocks noGrp="1"/>
          </p:cNvSpPr>
          <p:nvPr>
            <p:ph idx="1"/>
          </p:nvPr>
        </p:nvSpPr>
        <p:spPr>
          <a:xfrm>
            <a:off x="3777672" y="2336872"/>
            <a:ext cx="7894924" cy="3839993"/>
          </a:xfrm>
        </p:spPr>
        <p:txBody>
          <a:bodyPr>
            <a:normAutofit/>
          </a:bodyPr>
          <a:lstStyle/>
          <a:p>
            <a:r>
              <a:rPr lang="en-US" sz="2200" dirty="0" err="1"/>
              <a:t>Vanhempien</a:t>
            </a:r>
            <a:r>
              <a:rPr lang="en-US" sz="2200" dirty="0"/>
              <a:t> </a:t>
            </a:r>
            <a:r>
              <a:rPr lang="en-US" sz="2200" dirty="0" err="1"/>
              <a:t>väliset</a:t>
            </a:r>
            <a:r>
              <a:rPr lang="en-US" sz="2200" dirty="0"/>
              <a:t> </a:t>
            </a:r>
            <a:r>
              <a:rPr lang="en-US" sz="2200" dirty="0" err="1"/>
              <a:t>erot</a:t>
            </a:r>
            <a:r>
              <a:rPr lang="en-US" sz="2200" dirty="0"/>
              <a:t> ja </a:t>
            </a:r>
            <a:r>
              <a:rPr lang="en-US" sz="2200" dirty="0" err="1"/>
              <a:t>haasteet</a:t>
            </a:r>
            <a:r>
              <a:rPr lang="en-US" sz="2200" dirty="0"/>
              <a:t> </a:t>
            </a:r>
            <a:r>
              <a:rPr lang="en-US" sz="2200" dirty="0" err="1"/>
              <a:t>tilanteen</a:t>
            </a:r>
            <a:r>
              <a:rPr lang="en-US" sz="2200" dirty="0"/>
              <a:t> </a:t>
            </a:r>
            <a:r>
              <a:rPr lang="en-US" sz="2200" dirty="0" err="1"/>
              <a:t>käsittelyssä</a:t>
            </a:r>
            <a:r>
              <a:rPr lang="en-US" sz="2200" dirty="0"/>
              <a:t> (</a:t>
            </a:r>
            <a:r>
              <a:rPr lang="en-US" sz="2200" dirty="0" err="1"/>
              <a:t>esim</a:t>
            </a:r>
            <a:r>
              <a:rPr lang="en-US" sz="2200" dirty="0"/>
              <a:t>. </a:t>
            </a:r>
            <a:r>
              <a:rPr lang="en-US" sz="2200" dirty="0" err="1"/>
              <a:t>huoli</a:t>
            </a:r>
            <a:r>
              <a:rPr lang="en-US" sz="2200" dirty="0"/>
              <a:t> </a:t>
            </a:r>
            <a:r>
              <a:rPr lang="en-US" sz="2200" dirty="0" err="1"/>
              <a:t>toisen</a:t>
            </a:r>
            <a:r>
              <a:rPr lang="en-US" sz="2200" dirty="0"/>
              <a:t> </a:t>
            </a:r>
            <a:r>
              <a:rPr lang="en-US" sz="2200" dirty="0" err="1"/>
              <a:t>puhumattomuudesta</a:t>
            </a:r>
            <a:r>
              <a:rPr lang="en-US" sz="2200" dirty="0"/>
              <a:t>/</a:t>
            </a:r>
            <a:r>
              <a:rPr lang="en-US" sz="2200" dirty="0" err="1"/>
              <a:t>passiivisuudesta</a:t>
            </a:r>
            <a:r>
              <a:rPr lang="en-US" sz="2200" dirty="0"/>
              <a:t>) </a:t>
            </a:r>
          </a:p>
          <a:p>
            <a:r>
              <a:rPr lang="en-US" sz="2200" dirty="0" err="1"/>
              <a:t>Vaikeiden</a:t>
            </a:r>
            <a:r>
              <a:rPr lang="en-US" sz="2200" dirty="0"/>
              <a:t> </a:t>
            </a:r>
            <a:r>
              <a:rPr lang="en-US" sz="2200" dirty="0" err="1"/>
              <a:t>asioiden</a:t>
            </a:r>
            <a:r>
              <a:rPr lang="en-US" sz="2200" dirty="0"/>
              <a:t> </a:t>
            </a:r>
            <a:r>
              <a:rPr lang="en-US" sz="2200" dirty="0" err="1"/>
              <a:t>käsittelyn</a:t>
            </a:r>
            <a:r>
              <a:rPr lang="en-US" sz="2200" dirty="0"/>
              <a:t>, </a:t>
            </a:r>
            <a:r>
              <a:rPr lang="en-US" sz="2200" dirty="0" err="1"/>
              <a:t>kokemusten</a:t>
            </a:r>
            <a:r>
              <a:rPr lang="en-US" sz="2200" dirty="0"/>
              <a:t> </a:t>
            </a:r>
            <a:r>
              <a:rPr lang="en-US" sz="2200" dirty="0" err="1"/>
              <a:t>jakamisen</a:t>
            </a:r>
            <a:r>
              <a:rPr lang="en-US" sz="2200" dirty="0"/>
              <a:t> ja </a:t>
            </a:r>
            <a:r>
              <a:rPr lang="en-US" sz="2200" dirty="0" err="1"/>
              <a:t>tarpeiden</a:t>
            </a:r>
            <a:r>
              <a:rPr lang="en-US" sz="2200" dirty="0"/>
              <a:t> </a:t>
            </a:r>
            <a:r>
              <a:rPr lang="en-US" sz="2200" dirty="0" err="1"/>
              <a:t>ilmaisun</a:t>
            </a:r>
            <a:r>
              <a:rPr lang="en-US" sz="2200" dirty="0"/>
              <a:t> </a:t>
            </a:r>
            <a:r>
              <a:rPr lang="en-US" sz="2200" dirty="0" err="1"/>
              <a:t>välttäminen</a:t>
            </a:r>
            <a:endParaRPr lang="en-US" sz="2200" dirty="0"/>
          </a:p>
          <a:p>
            <a:r>
              <a:rPr lang="en-US" sz="2200" dirty="0" err="1"/>
              <a:t>Vaikeus</a:t>
            </a:r>
            <a:r>
              <a:rPr lang="en-US" sz="2200" dirty="0"/>
              <a:t> </a:t>
            </a:r>
            <a:r>
              <a:rPr lang="en-US" sz="2200" dirty="0" err="1"/>
              <a:t>tunnistaa</a:t>
            </a:r>
            <a:r>
              <a:rPr lang="en-US" sz="2200" dirty="0"/>
              <a:t> ja </a:t>
            </a:r>
            <a:r>
              <a:rPr lang="en-US" sz="2200" dirty="0" err="1"/>
              <a:t>ilmaista</a:t>
            </a:r>
            <a:r>
              <a:rPr lang="en-US" sz="2200" dirty="0"/>
              <a:t> </a:t>
            </a:r>
            <a:r>
              <a:rPr lang="en-US" sz="2200" dirty="0" err="1"/>
              <a:t>omia</a:t>
            </a:r>
            <a:r>
              <a:rPr lang="en-US" sz="2200" dirty="0"/>
              <a:t> </a:t>
            </a:r>
            <a:r>
              <a:rPr lang="en-US" sz="2200" dirty="0" err="1"/>
              <a:t>tuen</a:t>
            </a:r>
            <a:r>
              <a:rPr lang="en-US" sz="2200" dirty="0"/>
              <a:t> ja </a:t>
            </a:r>
            <a:r>
              <a:rPr lang="en-US" sz="2200" dirty="0" err="1"/>
              <a:t>läheisyyden</a:t>
            </a:r>
            <a:r>
              <a:rPr lang="en-US" sz="2200" dirty="0"/>
              <a:t> </a:t>
            </a:r>
            <a:r>
              <a:rPr lang="en-US" sz="2200" dirty="0" err="1"/>
              <a:t>tarpeita</a:t>
            </a:r>
            <a:endParaRPr lang="en-US" sz="2200" dirty="0"/>
          </a:p>
          <a:p>
            <a:r>
              <a:rPr lang="en-US" sz="2200" dirty="0" err="1"/>
              <a:t>Pyrkimys</a:t>
            </a:r>
            <a:r>
              <a:rPr lang="en-US" sz="2200" dirty="0"/>
              <a:t> </a:t>
            </a:r>
            <a:r>
              <a:rPr lang="en-US" sz="2200" dirty="0" err="1"/>
              <a:t>suojella</a:t>
            </a:r>
            <a:r>
              <a:rPr lang="en-US" sz="2200" dirty="0"/>
              <a:t> </a:t>
            </a:r>
            <a:r>
              <a:rPr lang="en-US" sz="2200" dirty="0" err="1"/>
              <a:t>toista</a:t>
            </a:r>
            <a:r>
              <a:rPr lang="en-US" sz="2200" dirty="0"/>
              <a:t> </a:t>
            </a:r>
            <a:r>
              <a:rPr lang="en-US" sz="2200" dirty="0" err="1"/>
              <a:t>voimakkailta</a:t>
            </a:r>
            <a:r>
              <a:rPr lang="en-US" sz="2200" dirty="0"/>
              <a:t> </a:t>
            </a:r>
            <a:r>
              <a:rPr lang="en-US" sz="2200" dirty="0" err="1"/>
              <a:t>tunnereaktioilta</a:t>
            </a:r>
            <a:r>
              <a:rPr lang="en-US" sz="2200" dirty="0"/>
              <a:t> </a:t>
            </a:r>
            <a:r>
              <a:rPr lang="en-US" sz="2200" dirty="0" err="1"/>
              <a:t>esti</a:t>
            </a:r>
            <a:r>
              <a:rPr lang="en-US" sz="2200" dirty="0"/>
              <a:t> </a:t>
            </a:r>
            <a:r>
              <a:rPr lang="en-US" sz="2200" dirty="0" err="1"/>
              <a:t>omien</a:t>
            </a:r>
            <a:r>
              <a:rPr lang="en-US" sz="2200" dirty="0"/>
              <a:t> </a:t>
            </a:r>
            <a:r>
              <a:rPr lang="en-US" sz="2200" dirty="0" err="1"/>
              <a:t>tunteiden</a:t>
            </a:r>
            <a:r>
              <a:rPr lang="en-US" sz="2200" dirty="0"/>
              <a:t> </a:t>
            </a:r>
            <a:r>
              <a:rPr lang="en-US" sz="2200" dirty="0" err="1"/>
              <a:t>jakamista</a:t>
            </a:r>
            <a:r>
              <a:rPr lang="en-US" sz="2200" dirty="0"/>
              <a:t> </a:t>
            </a:r>
            <a:r>
              <a:rPr lang="en-US" sz="2200" dirty="0" err="1"/>
              <a:t>toiselle</a:t>
            </a:r>
            <a:endParaRPr lang="en-US" sz="2200" dirty="0"/>
          </a:p>
          <a:p>
            <a:r>
              <a:rPr lang="en-US" sz="2200" dirty="0" err="1"/>
              <a:t>Epävarmuus</a:t>
            </a:r>
            <a:r>
              <a:rPr lang="en-US" sz="2200" dirty="0"/>
              <a:t> ja </a:t>
            </a:r>
            <a:r>
              <a:rPr lang="en-US" sz="2200" dirty="0" err="1"/>
              <a:t>toive</a:t>
            </a:r>
            <a:r>
              <a:rPr lang="en-US" sz="2200" dirty="0"/>
              <a:t> </a:t>
            </a:r>
            <a:r>
              <a:rPr lang="en-US" sz="2200" dirty="0" err="1"/>
              <a:t>toisen</a:t>
            </a:r>
            <a:r>
              <a:rPr lang="en-US" sz="2200" dirty="0"/>
              <a:t> </a:t>
            </a:r>
            <a:r>
              <a:rPr lang="en-US" sz="2200" dirty="0" err="1"/>
              <a:t>arvostuksesta</a:t>
            </a:r>
            <a:r>
              <a:rPr lang="en-US" sz="2200" dirty="0"/>
              <a:t> </a:t>
            </a:r>
          </a:p>
          <a:p>
            <a:r>
              <a:rPr lang="en-US" sz="2200" dirty="0" err="1"/>
              <a:t>Epävarmuus</a:t>
            </a:r>
            <a:r>
              <a:rPr lang="en-US" sz="2200" dirty="0"/>
              <a:t> </a:t>
            </a:r>
            <a:r>
              <a:rPr lang="en-US" sz="2200" dirty="0" err="1"/>
              <a:t>siitä</a:t>
            </a:r>
            <a:r>
              <a:rPr lang="en-US" sz="2200" dirty="0"/>
              <a:t>, </a:t>
            </a:r>
            <a:r>
              <a:rPr lang="en-US" sz="2200" dirty="0" err="1"/>
              <a:t>tietääkö</a:t>
            </a:r>
            <a:r>
              <a:rPr lang="en-US" sz="2200" dirty="0"/>
              <a:t> </a:t>
            </a:r>
            <a:r>
              <a:rPr lang="en-US" sz="2200" dirty="0" err="1"/>
              <a:t>toinen</a:t>
            </a:r>
            <a:r>
              <a:rPr lang="en-US" sz="2200" dirty="0"/>
              <a:t> </a:t>
            </a:r>
            <a:r>
              <a:rPr lang="en-US" sz="2200" dirty="0" err="1"/>
              <a:t>omasta</a:t>
            </a:r>
            <a:r>
              <a:rPr lang="en-US" sz="2200" dirty="0"/>
              <a:t> </a:t>
            </a:r>
            <a:r>
              <a:rPr lang="en-US" sz="2200" dirty="0" err="1"/>
              <a:t>arvostuksesta</a:t>
            </a:r>
            <a:endParaRPr lang="fi-FI" sz="2200" dirty="0"/>
          </a:p>
        </p:txBody>
      </p:sp>
      <p:pic>
        <p:nvPicPr>
          <p:cNvPr id="4" name="Kuva 3">
            <a:extLst>
              <a:ext uri="{FF2B5EF4-FFF2-40B4-BE49-F238E27FC236}">
                <a16:creationId xmlns:a16="http://schemas.microsoft.com/office/drawing/2014/main" id="{527A3EF0-D729-3446-B47A-FCB6FD1B624E}"/>
              </a:ext>
            </a:extLst>
          </p:cNvPr>
          <p:cNvPicPr>
            <a:picLocks noChangeAspect="1"/>
          </p:cNvPicPr>
          <p:nvPr/>
        </p:nvPicPr>
        <p:blipFill>
          <a:blip r:embed="rId3"/>
          <a:stretch>
            <a:fillRect/>
          </a:stretch>
        </p:blipFill>
        <p:spPr>
          <a:xfrm>
            <a:off x="794325" y="2789813"/>
            <a:ext cx="2692907" cy="2692907"/>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5659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90CBBBB-CE81-74A0-0DF3-A62ECA7B103A}"/>
              </a:ext>
            </a:extLst>
          </p:cNvPr>
          <p:cNvSpPr>
            <a:spLocks noGrp="1"/>
          </p:cNvSpPr>
          <p:nvPr>
            <p:ph type="title"/>
          </p:nvPr>
        </p:nvSpPr>
        <p:spPr/>
        <p:txBody>
          <a:bodyPr/>
          <a:lstStyle/>
          <a:p>
            <a:r>
              <a:rPr lang="fi-FI"/>
              <a:t>Tunnekeskeinen pariterapia (S. Johnson) </a:t>
            </a:r>
            <a:endParaRPr lang="fi-FI" dirty="0"/>
          </a:p>
        </p:txBody>
      </p:sp>
      <p:sp>
        <p:nvSpPr>
          <p:cNvPr id="3" name="Sisällön paikkamerkki 2">
            <a:extLst>
              <a:ext uri="{FF2B5EF4-FFF2-40B4-BE49-F238E27FC236}">
                <a16:creationId xmlns:a16="http://schemas.microsoft.com/office/drawing/2014/main" id="{D88AC999-FC9E-5618-EDCC-B1B55AA32A91}"/>
              </a:ext>
            </a:extLst>
          </p:cNvPr>
          <p:cNvSpPr>
            <a:spLocks noGrp="1"/>
          </p:cNvSpPr>
          <p:nvPr>
            <p:ph idx="1"/>
          </p:nvPr>
        </p:nvSpPr>
        <p:spPr>
          <a:xfrm>
            <a:off x="680321" y="2336873"/>
            <a:ext cx="5887627" cy="4349062"/>
          </a:xfrm>
        </p:spPr>
        <p:txBody>
          <a:bodyPr>
            <a:normAutofit/>
          </a:bodyPr>
          <a:lstStyle/>
          <a:p>
            <a:r>
              <a:rPr lang="fi-FI" dirty="0"/>
              <a:t>strukturoitu ja lyhytkestoinen terapiamuoto, joka on havaittu tehokkaaksi mm. pitkäaikaissairaiden lasten vanhempien parisuhteen hoitamisessa </a:t>
            </a:r>
          </a:p>
          <a:p>
            <a:pPr lvl="1"/>
            <a:r>
              <a:rPr lang="fi-FI" dirty="0"/>
              <a:t>lisäsi koettua parisuhdetyytyväisyyttä ja läheisyyttä</a:t>
            </a:r>
          </a:p>
          <a:p>
            <a:pPr lvl="1"/>
            <a:r>
              <a:rPr lang="fi-FI" dirty="0"/>
              <a:t>vähensi kielteistä vuorovaikutusta </a:t>
            </a:r>
          </a:p>
          <a:p>
            <a:pPr lvl="1"/>
            <a:r>
              <a:rPr lang="fi-FI" dirty="0"/>
              <a:t>lisäsi psyykkistä hyvinvointia </a:t>
            </a:r>
          </a:p>
          <a:p>
            <a:pPr lvl="1"/>
            <a:r>
              <a:rPr lang="fi-FI" dirty="0"/>
              <a:t>vähensi masentuneisuutta ja vanhemmuuteen liittyvää ahdistuneisuutta</a:t>
            </a:r>
          </a:p>
          <a:p>
            <a:pPr lvl="1"/>
            <a:r>
              <a:rPr lang="fi-FI" dirty="0"/>
              <a:t>vahvisti lapsen ja vanhemman välistä suhdetta</a:t>
            </a:r>
          </a:p>
          <a:p>
            <a:endParaRPr lang="fi-FI" dirty="0"/>
          </a:p>
        </p:txBody>
      </p:sp>
      <p:pic>
        <p:nvPicPr>
          <p:cNvPr id="4" name="Kuva 3">
            <a:extLst>
              <a:ext uri="{FF2B5EF4-FFF2-40B4-BE49-F238E27FC236}">
                <a16:creationId xmlns:a16="http://schemas.microsoft.com/office/drawing/2014/main" id="{E065FE7E-C63D-61E4-4D3A-AC7EDC8B837B}"/>
              </a:ext>
            </a:extLst>
          </p:cNvPr>
          <p:cNvPicPr>
            <a:picLocks noChangeAspect="1"/>
          </p:cNvPicPr>
          <p:nvPr/>
        </p:nvPicPr>
        <p:blipFill>
          <a:blip r:embed="rId2"/>
          <a:stretch>
            <a:fillRect/>
          </a:stretch>
        </p:blipFill>
        <p:spPr>
          <a:xfrm>
            <a:off x="7033887" y="2823479"/>
            <a:ext cx="4810161" cy="3078747"/>
          </a:xfrm>
          <a:prstGeom prst="rect">
            <a:avLst/>
          </a:prstGeom>
        </p:spPr>
      </p:pic>
    </p:spTree>
    <p:extLst>
      <p:ext uri="{BB962C8B-B14F-4D97-AF65-F5344CB8AC3E}">
        <p14:creationId xmlns:p14="http://schemas.microsoft.com/office/powerpoint/2010/main" val="3047980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en-US" dirty="0"/>
              <a:t>”It's hard to talk when your child has a life- threatening illness“ </a:t>
            </a:r>
            <a:r>
              <a:rPr lang="en-US" sz="2400" dirty="0"/>
              <a:t>(Hooghe </a:t>
            </a:r>
            <a:r>
              <a:rPr lang="en-US" sz="2400" dirty="0" err="1"/>
              <a:t>ym</a:t>
            </a:r>
            <a:r>
              <a:rPr lang="en-US" sz="2400" dirty="0"/>
              <a:t>. 2020)</a:t>
            </a:r>
            <a:r>
              <a:rPr lang="en-US" dirty="0"/>
              <a:t> </a:t>
            </a:r>
            <a:endParaRPr lang="fi-FI" dirty="0"/>
          </a:p>
        </p:txBody>
      </p:sp>
      <p:sp>
        <p:nvSpPr>
          <p:cNvPr id="3" name="Sisällön paikkamerkki 2"/>
          <p:cNvSpPr>
            <a:spLocks noGrp="1"/>
          </p:cNvSpPr>
          <p:nvPr>
            <p:ph idx="1"/>
          </p:nvPr>
        </p:nvSpPr>
        <p:spPr/>
        <p:txBody>
          <a:bodyPr>
            <a:normAutofit/>
          </a:bodyPr>
          <a:lstStyle/>
          <a:p>
            <a:r>
              <a:rPr lang="en-US" dirty="0" err="1"/>
              <a:t>Sairaalan</a:t>
            </a:r>
            <a:r>
              <a:rPr lang="en-US" dirty="0"/>
              <a:t> </a:t>
            </a:r>
            <a:r>
              <a:rPr lang="en-US" dirty="0" err="1"/>
              <a:t>olosuhteet</a:t>
            </a:r>
            <a:r>
              <a:rPr lang="en-US" dirty="0"/>
              <a:t> </a:t>
            </a:r>
            <a:r>
              <a:rPr lang="en-US" dirty="0" err="1"/>
              <a:t>vaikuttivat</a:t>
            </a:r>
            <a:r>
              <a:rPr lang="en-US" dirty="0"/>
              <a:t> </a:t>
            </a:r>
            <a:r>
              <a:rPr lang="en-US" dirty="0" err="1"/>
              <a:t>vanhempien</a:t>
            </a:r>
            <a:r>
              <a:rPr lang="en-US" dirty="0"/>
              <a:t> </a:t>
            </a:r>
            <a:r>
              <a:rPr lang="en-US" dirty="0" err="1"/>
              <a:t>keskinäiseen</a:t>
            </a:r>
            <a:r>
              <a:rPr lang="en-US" dirty="0"/>
              <a:t> </a:t>
            </a:r>
            <a:r>
              <a:rPr lang="en-US" dirty="0" err="1"/>
              <a:t>vuorovaikutukseen</a:t>
            </a:r>
            <a:r>
              <a:rPr lang="en-US" dirty="0"/>
              <a:t>.</a:t>
            </a:r>
          </a:p>
          <a:p>
            <a:r>
              <a:rPr lang="en-US" dirty="0" err="1"/>
              <a:t>Vanhempien</a:t>
            </a:r>
            <a:r>
              <a:rPr lang="en-US" dirty="0"/>
              <a:t> </a:t>
            </a:r>
            <a:r>
              <a:rPr lang="en-US" dirty="0" err="1"/>
              <a:t>tuottamat</a:t>
            </a:r>
            <a:r>
              <a:rPr lang="en-US" dirty="0"/>
              <a:t> </a:t>
            </a:r>
            <a:r>
              <a:rPr lang="en-US" dirty="0" err="1"/>
              <a:t>merkitykset</a:t>
            </a:r>
            <a:r>
              <a:rPr lang="en-US" dirty="0"/>
              <a:t> </a:t>
            </a:r>
            <a:r>
              <a:rPr lang="en-US" dirty="0" err="1"/>
              <a:t>puhumisen</a:t>
            </a:r>
            <a:r>
              <a:rPr lang="en-US" dirty="0"/>
              <a:t> </a:t>
            </a:r>
            <a:r>
              <a:rPr lang="en-US" dirty="0" err="1"/>
              <a:t>rajoittamiselle</a:t>
            </a:r>
            <a:r>
              <a:rPr lang="en-US" dirty="0"/>
              <a:t>: </a:t>
            </a:r>
          </a:p>
          <a:p>
            <a:pPr lvl="1">
              <a:buAutoNum type="alphaLcParenR"/>
            </a:pPr>
            <a:r>
              <a:rPr lang="en-US" sz="2400" dirty="0"/>
              <a:t> </a:t>
            </a:r>
            <a:r>
              <a:rPr lang="en-US" dirty="0" err="1"/>
              <a:t>sairaalaympäristöön</a:t>
            </a:r>
            <a:r>
              <a:rPr lang="en-US" dirty="0"/>
              <a:t> ja </a:t>
            </a:r>
            <a:r>
              <a:rPr lang="en-US" dirty="0" err="1"/>
              <a:t>hoitokontekstiin</a:t>
            </a:r>
            <a:r>
              <a:rPr lang="en-US" dirty="0"/>
              <a:t> </a:t>
            </a:r>
            <a:r>
              <a:rPr lang="en-US" dirty="0" err="1"/>
              <a:t>liittyvät</a:t>
            </a:r>
            <a:r>
              <a:rPr lang="en-US" dirty="0"/>
              <a:t> </a:t>
            </a:r>
            <a:r>
              <a:rPr lang="en-US" dirty="0" err="1"/>
              <a:t>tekijät</a:t>
            </a:r>
            <a:r>
              <a:rPr lang="en-US" dirty="0"/>
              <a:t> </a:t>
            </a:r>
          </a:p>
          <a:p>
            <a:pPr lvl="1">
              <a:buAutoNum type="alphaLcParenR"/>
            </a:pPr>
            <a:r>
              <a:rPr lang="en-US" dirty="0"/>
              <a:t> </a:t>
            </a:r>
            <a:r>
              <a:rPr lang="en-US" dirty="0" err="1"/>
              <a:t>itsestä</a:t>
            </a:r>
            <a:r>
              <a:rPr lang="en-US" dirty="0"/>
              <a:t> </a:t>
            </a:r>
            <a:r>
              <a:rPr lang="en-US" dirty="0" err="1"/>
              <a:t>huolehtimista</a:t>
            </a:r>
            <a:r>
              <a:rPr lang="en-US" dirty="0"/>
              <a:t>/</a:t>
            </a:r>
            <a:r>
              <a:rPr lang="en-US" dirty="0" err="1"/>
              <a:t>itsesuojelua</a:t>
            </a:r>
            <a:r>
              <a:rPr lang="en-US" dirty="0"/>
              <a:t> </a:t>
            </a:r>
            <a:r>
              <a:rPr lang="en-US" dirty="0" err="1"/>
              <a:t>palveleva</a:t>
            </a:r>
            <a:r>
              <a:rPr lang="en-US" dirty="0"/>
              <a:t> </a:t>
            </a:r>
            <a:r>
              <a:rPr lang="en-US" dirty="0" err="1"/>
              <a:t>tunteiden</a:t>
            </a:r>
            <a:r>
              <a:rPr lang="en-US" dirty="0"/>
              <a:t> </a:t>
            </a:r>
            <a:r>
              <a:rPr lang="en-US" dirty="0" err="1"/>
              <a:t>tukahduttaminen</a:t>
            </a:r>
            <a:endParaRPr lang="en-US" dirty="0"/>
          </a:p>
          <a:p>
            <a:pPr lvl="1">
              <a:buAutoNum type="alphaLcParenR"/>
            </a:pPr>
            <a:r>
              <a:rPr lang="en-US" dirty="0"/>
              <a:t> </a:t>
            </a:r>
            <a:r>
              <a:rPr lang="en-US" dirty="0" err="1"/>
              <a:t>toisiinsa</a:t>
            </a:r>
            <a:r>
              <a:rPr lang="en-US" dirty="0"/>
              <a:t> </a:t>
            </a:r>
            <a:r>
              <a:rPr lang="en-US" dirty="0" err="1"/>
              <a:t>liittyvät</a:t>
            </a:r>
            <a:r>
              <a:rPr lang="en-US" dirty="0"/>
              <a:t> </a:t>
            </a:r>
            <a:r>
              <a:rPr lang="en-US" dirty="0" err="1"/>
              <a:t>tekijät</a:t>
            </a:r>
            <a:r>
              <a:rPr lang="en-US" sz="2400" dirty="0"/>
              <a:t> </a:t>
            </a:r>
          </a:p>
          <a:p>
            <a:r>
              <a:rPr lang="en-US" dirty="0" err="1"/>
              <a:t>Sekä</a:t>
            </a:r>
            <a:r>
              <a:rPr lang="en-US" dirty="0"/>
              <a:t> </a:t>
            </a:r>
            <a:r>
              <a:rPr lang="en-US" dirty="0" err="1"/>
              <a:t>puhumisella</a:t>
            </a:r>
            <a:r>
              <a:rPr lang="en-US" dirty="0"/>
              <a:t> </a:t>
            </a:r>
            <a:r>
              <a:rPr lang="en-US" dirty="0" err="1"/>
              <a:t>että</a:t>
            </a:r>
            <a:r>
              <a:rPr lang="en-US" dirty="0"/>
              <a:t> </a:t>
            </a:r>
            <a:r>
              <a:rPr lang="en-US" dirty="0" err="1"/>
              <a:t>puhumattomuudella</a:t>
            </a:r>
            <a:r>
              <a:rPr lang="en-US" dirty="0"/>
              <a:t> on </a:t>
            </a:r>
            <a:r>
              <a:rPr lang="en-US" dirty="0" err="1"/>
              <a:t>tarkoituksensa</a:t>
            </a:r>
            <a:r>
              <a:rPr lang="en-US" dirty="0"/>
              <a:t> </a:t>
            </a:r>
            <a:r>
              <a:rPr lang="en-US" dirty="0" err="1"/>
              <a:t>lapsen</a:t>
            </a:r>
            <a:r>
              <a:rPr lang="en-US" dirty="0"/>
              <a:t> </a:t>
            </a:r>
            <a:r>
              <a:rPr lang="en-US" dirty="0" err="1"/>
              <a:t>sairastuessa</a:t>
            </a:r>
            <a:r>
              <a:rPr lang="en-US" dirty="0"/>
              <a:t> </a:t>
            </a:r>
            <a:r>
              <a:rPr lang="en-US" dirty="0" err="1"/>
              <a:t>vakavasti</a:t>
            </a:r>
            <a:r>
              <a:rPr lang="en-US" dirty="0"/>
              <a:t>.</a:t>
            </a:r>
          </a:p>
        </p:txBody>
      </p:sp>
    </p:spTree>
    <p:extLst>
      <p:ext uri="{BB962C8B-B14F-4D97-AF65-F5344CB8AC3E}">
        <p14:creationId xmlns:p14="http://schemas.microsoft.com/office/powerpoint/2010/main" val="21491768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en-US" dirty="0"/>
              <a:t>“We hardly ever talk about It” </a:t>
            </a:r>
            <a:r>
              <a:rPr lang="en-US" sz="2400" dirty="0"/>
              <a:t>(Hooghe </a:t>
            </a:r>
            <a:r>
              <a:rPr lang="en-US" sz="2400" dirty="0" err="1"/>
              <a:t>ym</a:t>
            </a:r>
            <a:r>
              <a:rPr lang="en-US" sz="2400" dirty="0"/>
              <a:t>. 2017)</a:t>
            </a:r>
            <a:endParaRPr lang="fi-FI" sz="2400" dirty="0"/>
          </a:p>
        </p:txBody>
      </p:sp>
      <p:sp>
        <p:nvSpPr>
          <p:cNvPr id="3" name="Sisällön paikkamerkki 2"/>
          <p:cNvSpPr>
            <a:spLocks noGrp="1"/>
          </p:cNvSpPr>
          <p:nvPr>
            <p:ph idx="1"/>
          </p:nvPr>
        </p:nvSpPr>
        <p:spPr>
          <a:xfrm>
            <a:off x="680321" y="2441691"/>
            <a:ext cx="8915400" cy="3777622"/>
          </a:xfrm>
        </p:spPr>
        <p:txBody>
          <a:bodyPr>
            <a:normAutofit/>
          </a:bodyPr>
          <a:lstStyle/>
          <a:p>
            <a:r>
              <a:rPr lang="en-US" dirty="0" err="1"/>
              <a:t>Tutkimuksessa</a:t>
            </a:r>
            <a:r>
              <a:rPr lang="en-US" dirty="0"/>
              <a:t> </a:t>
            </a:r>
            <a:r>
              <a:rPr lang="en-US" dirty="0" err="1"/>
              <a:t>selvitettiin</a:t>
            </a:r>
            <a:r>
              <a:rPr lang="en-US" dirty="0"/>
              <a:t> </a:t>
            </a:r>
            <a:r>
              <a:rPr lang="en-US" dirty="0" err="1"/>
              <a:t>lapsensa</a:t>
            </a:r>
            <a:r>
              <a:rPr lang="en-US" dirty="0"/>
              <a:t> </a:t>
            </a:r>
            <a:r>
              <a:rPr lang="en-US" dirty="0" err="1"/>
              <a:t>menettäneiden</a:t>
            </a:r>
            <a:r>
              <a:rPr lang="en-US" dirty="0"/>
              <a:t> </a:t>
            </a:r>
            <a:r>
              <a:rPr lang="en-US" dirty="0" err="1"/>
              <a:t>vanhempien</a:t>
            </a:r>
            <a:r>
              <a:rPr lang="en-US" dirty="0"/>
              <a:t> </a:t>
            </a:r>
            <a:r>
              <a:rPr lang="en-US" dirty="0" err="1"/>
              <a:t>kokemuksia</a:t>
            </a:r>
            <a:r>
              <a:rPr lang="en-US" dirty="0"/>
              <a:t> </a:t>
            </a:r>
            <a:r>
              <a:rPr lang="en-US" dirty="0" err="1"/>
              <a:t>puhumisesta</a:t>
            </a:r>
            <a:r>
              <a:rPr lang="en-US" dirty="0"/>
              <a:t> ja </a:t>
            </a:r>
            <a:r>
              <a:rPr lang="en-US" dirty="0" err="1"/>
              <a:t>puhumattomuudesta</a:t>
            </a:r>
            <a:r>
              <a:rPr lang="en-US" dirty="0"/>
              <a:t>.</a:t>
            </a:r>
          </a:p>
          <a:p>
            <a:r>
              <a:rPr lang="en-US" dirty="0" err="1"/>
              <a:t>Tulosten</a:t>
            </a:r>
            <a:r>
              <a:rPr lang="en-US" dirty="0"/>
              <a:t> </a:t>
            </a:r>
            <a:r>
              <a:rPr lang="en-US" dirty="0" err="1"/>
              <a:t>analyysissä</a:t>
            </a:r>
            <a:r>
              <a:rPr lang="en-US" dirty="0"/>
              <a:t> </a:t>
            </a:r>
            <a:r>
              <a:rPr lang="en-US" dirty="0" err="1"/>
              <a:t>ilmeni</a:t>
            </a:r>
            <a:r>
              <a:rPr lang="en-US" dirty="0"/>
              <a:t> </a:t>
            </a:r>
            <a:r>
              <a:rPr lang="en-US" dirty="0" err="1"/>
              <a:t>neljänlaisia</a:t>
            </a:r>
            <a:r>
              <a:rPr lang="en-US" dirty="0"/>
              <a:t> </a:t>
            </a:r>
            <a:r>
              <a:rPr lang="en-US" dirty="0" err="1"/>
              <a:t>merkityksiä</a:t>
            </a:r>
            <a:r>
              <a:rPr lang="en-US" dirty="0"/>
              <a:t> </a:t>
            </a:r>
            <a:r>
              <a:rPr lang="en-US" dirty="0" err="1"/>
              <a:t>puhumattomuudelle</a:t>
            </a:r>
            <a:r>
              <a:rPr lang="en-US" dirty="0"/>
              <a:t>: </a:t>
            </a:r>
          </a:p>
          <a:p>
            <a:pPr lvl="1"/>
            <a:r>
              <a:rPr lang="en-US" dirty="0" err="1"/>
              <a:t>sanojen</a:t>
            </a:r>
            <a:r>
              <a:rPr lang="en-US" dirty="0"/>
              <a:t> </a:t>
            </a:r>
            <a:r>
              <a:rPr lang="en-US" dirty="0" err="1"/>
              <a:t>riittämättömyys</a:t>
            </a:r>
            <a:r>
              <a:rPr lang="en-US" dirty="0"/>
              <a:t> </a:t>
            </a:r>
            <a:r>
              <a:rPr lang="en-US" dirty="0" err="1"/>
              <a:t>surun</a:t>
            </a:r>
            <a:r>
              <a:rPr lang="en-US" dirty="0"/>
              <a:t> </a:t>
            </a:r>
            <a:r>
              <a:rPr lang="en-US" dirty="0" err="1"/>
              <a:t>kuvaamiseen</a:t>
            </a:r>
            <a:endParaRPr lang="en-US" dirty="0"/>
          </a:p>
          <a:p>
            <a:pPr lvl="1"/>
            <a:r>
              <a:rPr lang="en-US" dirty="0" err="1"/>
              <a:t>tunteiden</a:t>
            </a:r>
            <a:r>
              <a:rPr lang="en-US" dirty="0"/>
              <a:t> </a:t>
            </a:r>
            <a:r>
              <a:rPr lang="en-US" dirty="0" err="1"/>
              <a:t>säätely</a:t>
            </a:r>
            <a:r>
              <a:rPr lang="en-US" dirty="0"/>
              <a:t> </a:t>
            </a:r>
            <a:r>
              <a:rPr lang="en-US" dirty="0" err="1"/>
              <a:t>arjessa</a:t>
            </a:r>
            <a:endParaRPr lang="en-US" dirty="0"/>
          </a:p>
          <a:p>
            <a:pPr lvl="1"/>
            <a:r>
              <a:rPr lang="en-US" dirty="0" err="1"/>
              <a:t>henkilökohtaisen</a:t>
            </a:r>
            <a:r>
              <a:rPr lang="en-US" dirty="0"/>
              <a:t> </a:t>
            </a:r>
            <a:r>
              <a:rPr lang="en-US" dirty="0" err="1"/>
              <a:t>prosessin</a:t>
            </a:r>
            <a:r>
              <a:rPr lang="en-US" dirty="0"/>
              <a:t> </a:t>
            </a:r>
            <a:r>
              <a:rPr lang="en-US" dirty="0" err="1"/>
              <a:t>ilmentäminen</a:t>
            </a:r>
            <a:endParaRPr lang="en-US" dirty="0"/>
          </a:p>
          <a:p>
            <a:pPr lvl="1"/>
            <a:r>
              <a:rPr lang="en-US" dirty="0" err="1"/>
              <a:t>kumppanilla</a:t>
            </a:r>
            <a:r>
              <a:rPr lang="en-US" dirty="0"/>
              <a:t> </a:t>
            </a:r>
            <a:r>
              <a:rPr lang="en-US" dirty="0" err="1"/>
              <a:t>sama</a:t>
            </a:r>
            <a:r>
              <a:rPr lang="en-US" dirty="0"/>
              <a:t> </a:t>
            </a:r>
            <a:r>
              <a:rPr lang="en-US" dirty="0" err="1"/>
              <a:t>menetys</a:t>
            </a:r>
            <a:r>
              <a:rPr lang="en-US" dirty="0"/>
              <a:t>, </a:t>
            </a:r>
            <a:r>
              <a:rPr lang="en-US" dirty="0" err="1"/>
              <a:t>mutta</a:t>
            </a:r>
            <a:r>
              <a:rPr lang="en-US" dirty="0"/>
              <a:t> </a:t>
            </a:r>
            <a:r>
              <a:rPr lang="en-US" dirty="0" err="1"/>
              <a:t>erilainen</a:t>
            </a:r>
            <a:r>
              <a:rPr lang="en-US" dirty="0"/>
              <a:t> </a:t>
            </a:r>
            <a:r>
              <a:rPr lang="en-US" dirty="0" err="1"/>
              <a:t>suruprosessin</a:t>
            </a:r>
            <a:r>
              <a:rPr lang="en-US" dirty="0"/>
              <a:t> </a:t>
            </a:r>
            <a:r>
              <a:rPr lang="en-US" dirty="0" err="1"/>
              <a:t>vaihe</a:t>
            </a:r>
            <a:r>
              <a:rPr lang="en-US" dirty="0"/>
              <a:t> </a:t>
            </a:r>
          </a:p>
        </p:txBody>
      </p:sp>
    </p:spTree>
    <p:extLst>
      <p:ext uri="{BB962C8B-B14F-4D97-AF65-F5344CB8AC3E}">
        <p14:creationId xmlns:p14="http://schemas.microsoft.com/office/powerpoint/2010/main" val="23269603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dirty="0"/>
              <a:t>Puhumisesta ja vaikenemisesta</a:t>
            </a:r>
          </a:p>
        </p:txBody>
      </p:sp>
      <p:sp>
        <p:nvSpPr>
          <p:cNvPr id="3" name="Sisällön paikkamerkki 2"/>
          <p:cNvSpPr>
            <a:spLocks noGrp="1"/>
          </p:cNvSpPr>
          <p:nvPr>
            <p:ph idx="1"/>
          </p:nvPr>
        </p:nvSpPr>
        <p:spPr>
          <a:xfrm>
            <a:off x="1319705" y="2327150"/>
            <a:ext cx="5060096" cy="3777622"/>
          </a:xfrm>
        </p:spPr>
        <p:txBody>
          <a:bodyPr>
            <a:normAutofit lnSpcReduction="10000"/>
          </a:bodyPr>
          <a:lstStyle/>
          <a:p>
            <a:pPr marL="0" indent="0">
              <a:buNone/>
            </a:pPr>
            <a:r>
              <a:rPr lang="en-US" dirty="0">
                <a:latin typeface="Segoe Print" panose="02000600000000000000" pitchFamily="2" charset="0"/>
              </a:rPr>
              <a:t>“…process of talking and not talking can partly be understood as an emotional responsive process on an intrapersonal and interpersonal level. In this process partners search for a bearable distance from their own grief and their partner's, and attune with their relational context.” </a:t>
            </a:r>
          </a:p>
          <a:p>
            <a:pPr marL="0" indent="0">
              <a:buNone/>
            </a:pPr>
            <a:r>
              <a:rPr lang="en-US" dirty="0">
                <a:latin typeface="Segoe Print" panose="02000600000000000000" pitchFamily="2" charset="0"/>
              </a:rPr>
              <a:t>(An </a:t>
            </a:r>
            <a:r>
              <a:rPr lang="en-US" dirty="0" err="1">
                <a:latin typeface="Segoe Print" panose="02000600000000000000" pitchFamily="2" charset="0"/>
              </a:rPr>
              <a:t>Hooghe</a:t>
            </a:r>
            <a:r>
              <a:rPr lang="en-US" dirty="0">
                <a:latin typeface="Segoe Print" panose="02000600000000000000" pitchFamily="2" charset="0"/>
              </a:rPr>
              <a:t>)</a:t>
            </a:r>
          </a:p>
          <a:p>
            <a:pPr marL="0" indent="0" algn="ctr">
              <a:buNone/>
            </a:pPr>
            <a:endParaRPr lang="fi-FI" dirty="0"/>
          </a:p>
        </p:txBody>
      </p:sp>
      <p:pic>
        <p:nvPicPr>
          <p:cNvPr id="5" name="Kuva 4">
            <a:extLst>
              <a:ext uri="{FF2B5EF4-FFF2-40B4-BE49-F238E27FC236}">
                <a16:creationId xmlns:a16="http://schemas.microsoft.com/office/drawing/2014/main" id="{102399EA-B826-43FF-6F5C-A6FA792B55EA}"/>
              </a:ext>
            </a:extLst>
          </p:cNvPr>
          <p:cNvPicPr>
            <a:picLocks noChangeAspect="1"/>
          </p:cNvPicPr>
          <p:nvPr/>
        </p:nvPicPr>
        <p:blipFill>
          <a:blip r:embed="rId3"/>
          <a:stretch>
            <a:fillRect/>
          </a:stretch>
        </p:blipFill>
        <p:spPr>
          <a:xfrm>
            <a:off x="6677401" y="2398644"/>
            <a:ext cx="5222033" cy="3459597"/>
          </a:xfrm>
          <a:prstGeom prst="rect">
            <a:avLst/>
          </a:prstGeom>
        </p:spPr>
      </p:pic>
    </p:spTree>
    <p:extLst>
      <p:ext uri="{BB962C8B-B14F-4D97-AF65-F5344CB8AC3E}">
        <p14:creationId xmlns:p14="http://schemas.microsoft.com/office/powerpoint/2010/main" val="18846839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D1E7D91-CD16-1D5B-D589-171D9D9474DA}"/>
              </a:ext>
            </a:extLst>
          </p:cNvPr>
          <p:cNvSpPr>
            <a:spLocks noGrp="1"/>
          </p:cNvSpPr>
          <p:nvPr>
            <p:ph type="title"/>
          </p:nvPr>
        </p:nvSpPr>
        <p:spPr/>
        <p:txBody>
          <a:bodyPr/>
          <a:lstStyle/>
          <a:p>
            <a:r>
              <a:rPr lang="fi-FI" dirty="0"/>
              <a:t>Suositukset</a:t>
            </a:r>
          </a:p>
        </p:txBody>
      </p:sp>
      <p:sp>
        <p:nvSpPr>
          <p:cNvPr id="3" name="Sisällön paikkamerkki 2">
            <a:extLst>
              <a:ext uri="{FF2B5EF4-FFF2-40B4-BE49-F238E27FC236}">
                <a16:creationId xmlns:a16="http://schemas.microsoft.com/office/drawing/2014/main" id="{820F0EE7-BFE4-3527-77B1-03C77D206908}"/>
              </a:ext>
            </a:extLst>
          </p:cNvPr>
          <p:cNvSpPr>
            <a:spLocks noGrp="1"/>
          </p:cNvSpPr>
          <p:nvPr>
            <p:ph idx="1"/>
          </p:nvPr>
        </p:nvSpPr>
        <p:spPr>
          <a:xfrm>
            <a:off x="761309" y="2348922"/>
            <a:ext cx="10015548" cy="3880773"/>
          </a:xfrm>
        </p:spPr>
        <p:txBody>
          <a:bodyPr>
            <a:noAutofit/>
          </a:bodyPr>
          <a:lstStyle/>
          <a:p>
            <a:r>
              <a:rPr lang="fi-FI" sz="2400" dirty="0">
                <a:latin typeface="+mn-lt"/>
                <a:ea typeface="Calibri" panose="020F0502020204030204" pitchFamily="34" charset="0"/>
                <a:cs typeface="Times New Roman" panose="02020603050405020304" pitchFamily="18" charset="0"/>
              </a:rPr>
              <a:t>Vanhempien psyykkisen hyvinvoinnin arviointi ja tuen tarpeen tunnistaminen</a:t>
            </a:r>
          </a:p>
          <a:p>
            <a:r>
              <a:rPr lang="fi-FI" sz="2400" dirty="0">
                <a:latin typeface="+mn-lt"/>
                <a:ea typeface="Calibri" panose="020F0502020204030204" pitchFamily="34" charset="0"/>
                <a:cs typeface="Times New Roman" panose="02020603050405020304" pitchFamily="18" charset="0"/>
              </a:rPr>
              <a:t>Vanhempien psyykkisen hyvinvoinnin, varhaisen vuorovaikutuksen ja parisuhteen tukeminen</a:t>
            </a:r>
          </a:p>
          <a:p>
            <a:r>
              <a:rPr lang="fi-FI" dirty="0">
                <a:ea typeface="Calibri" panose="020F0502020204030204" pitchFamily="34" charset="0"/>
                <a:cs typeface="Times New Roman" panose="02020603050405020304" pitchFamily="18" charset="0"/>
              </a:rPr>
              <a:t>Perheen v</a:t>
            </a:r>
            <a:r>
              <a:rPr lang="fi-FI" sz="2400" dirty="0">
                <a:latin typeface="+mn-lt"/>
                <a:ea typeface="Calibri" panose="020F0502020204030204" pitchFamily="34" charset="0"/>
                <a:cs typeface="Times New Roman" panose="02020603050405020304" pitchFamily="18" charset="0"/>
              </a:rPr>
              <a:t>oimavarojen tunnistaminen ja tukeminen</a:t>
            </a:r>
          </a:p>
          <a:p>
            <a:r>
              <a:rPr lang="fi-FI" dirty="0">
                <a:ea typeface="Calibri" panose="020F0502020204030204" pitchFamily="34" charset="0"/>
                <a:cs typeface="Times New Roman" panose="02020603050405020304" pitchFamily="18" charset="0"/>
              </a:rPr>
              <a:t>Vanhempien s</a:t>
            </a:r>
            <a:r>
              <a:rPr lang="fi-FI" sz="2400" dirty="0">
                <a:latin typeface="+mn-lt"/>
                <a:ea typeface="Calibri" panose="020F0502020204030204" pitchFamily="34" charset="0"/>
                <a:cs typeface="Times New Roman" panose="02020603050405020304" pitchFamily="18" charset="0"/>
              </a:rPr>
              <a:t>tressin ja traumaperäisten oireiden lievittäminen </a:t>
            </a:r>
          </a:p>
          <a:p>
            <a:r>
              <a:rPr lang="fi-FI" sz="2400" dirty="0">
                <a:latin typeface="+mn-lt"/>
                <a:ea typeface="Calibri" panose="020F0502020204030204" pitchFamily="34" charset="0"/>
                <a:cs typeface="Times New Roman" panose="02020603050405020304" pitchFamily="18" charset="0"/>
              </a:rPr>
              <a:t>Vanhempien osallistaminen lapsen hoitoon ja keskusteluihin </a:t>
            </a:r>
          </a:p>
          <a:p>
            <a:r>
              <a:rPr lang="fi-FI" dirty="0">
                <a:ea typeface="Calibri" panose="020F0502020204030204" pitchFamily="34" charset="0"/>
                <a:cs typeface="Times New Roman" panose="02020603050405020304" pitchFamily="18" charset="0"/>
              </a:rPr>
              <a:t>K</a:t>
            </a:r>
            <a:r>
              <a:rPr lang="fi-FI" sz="2400" dirty="0">
                <a:latin typeface="+mn-lt"/>
                <a:ea typeface="Calibri" panose="020F0502020204030204" pitchFamily="34" charset="0"/>
                <a:cs typeface="Times New Roman" panose="02020603050405020304" pitchFamily="18" charset="0"/>
              </a:rPr>
              <a:t>oulutuksen tarjoaminen terveysalan ammattilaisille </a:t>
            </a:r>
          </a:p>
          <a:p>
            <a:r>
              <a:rPr lang="fi-FI" dirty="0">
                <a:ea typeface="Calibri" panose="020F0502020204030204" pitchFamily="34" charset="0"/>
                <a:cs typeface="Times New Roman" panose="02020603050405020304" pitchFamily="18" charset="0"/>
              </a:rPr>
              <a:t>T</a:t>
            </a:r>
            <a:r>
              <a:rPr lang="fi-FI" sz="2400" dirty="0">
                <a:latin typeface="+mn-lt"/>
                <a:ea typeface="Calibri" panose="020F0502020204030204" pitchFamily="34" charset="0"/>
                <a:cs typeface="Times New Roman" panose="02020603050405020304" pitchFamily="18" charset="0"/>
              </a:rPr>
              <a:t>unnesäätelyä tukevien parisuhdeinterventioiden kehittäminen</a:t>
            </a:r>
            <a:endParaRPr lang="fi-FI" sz="2400" dirty="0"/>
          </a:p>
        </p:txBody>
      </p:sp>
    </p:spTree>
    <p:extLst>
      <p:ext uri="{BB962C8B-B14F-4D97-AF65-F5344CB8AC3E}">
        <p14:creationId xmlns:p14="http://schemas.microsoft.com/office/powerpoint/2010/main" val="23255560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01EF3F1-E8DB-61DA-06FC-2AEF378F21A2}"/>
              </a:ext>
            </a:extLst>
          </p:cNvPr>
          <p:cNvSpPr>
            <a:spLocks noGrp="1"/>
          </p:cNvSpPr>
          <p:nvPr>
            <p:ph type="title"/>
          </p:nvPr>
        </p:nvSpPr>
        <p:spPr/>
        <p:txBody>
          <a:bodyPr/>
          <a:lstStyle/>
          <a:p>
            <a:r>
              <a:rPr lang="fi-FI" dirty="0"/>
              <a:t>Tietoa &amp; tukea</a:t>
            </a:r>
          </a:p>
        </p:txBody>
      </p:sp>
      <p:sp>
        <p:nvSpPr>
          <p:cNvPr id="3" name="Sisällön paikkamerkki 2">
            <a:extLst>
              <a:ext uri="{FF2B5EF4-FFF2-40B4-BE49-F238E27FC236}">
                <a16:creationId xmlns:a16="http://schemas.microsoft.com/office/drawing/2014/main" id="{859957F9-9C3D-AD53-2928-D2508BFA4A30}"/>
              </a:ext>
            </a:extLst>
          </p:cNvPr>
          <p:cNvSpPr>
            <a:spLocks noGrp="1"/>
          </p:cNvSpPr>
          <p:nvPr>
            <p:ph idx="4294967295"/>
          </p:nvPr>
        </p:nvSpPr>
        <p:spPr>
          <a:xfrm>
            <a:off x="398652" y="2200499"/>
            <a:ext cx="8991434" cy="4176714"/>
          </a:xfrm>
        </p:spPr>
        <p:txBody>
          <a:bodyPr>
            <a:normAutofit/>
          </a:bodyPr>
          <a:lstStyle/>
          <a:p>
            <a:r>
              <a:rPr lang="fi-FI" sz="2400" dirty="0" err="1"/>
              <a:t>TerveyskyläPRO:n</a:t>
            </a:r>
            <a:r>
              <a:rPr lang="fi-FI" sz="2400" dirty="0"/>
              <a:t> kurssit: </a:t>
            </a:r>
          </a:p>
          <a:p>
            <a:pPr lvl="1"/>
            <a:r>
              <a:rPr lang="fi-FI" sz="2000" dirty="0" err="1"/>
              <a:t>Resilienssi</a:t>
            </a:r>
            <a:r>
              <a:rPr lang="fi-FI" sz="2000" dirty="0"/>
              <a:t>- ja traumatietoisuutta vahvistava verkkokurssi</a:t>
            </a:r>
          </a:p>
          <a:p>
            <a:pPr lvl="1"/>
            <a:r>
              <a:rPr lang="fi-FI" sz="2000" dirty="0"/>
              <a:t>Pal­lia­tii­vi­sen vai­heen psy­ko­so­si­aa­li­nen tuki lap­selle, nuo­relle ja hä­nen per­heel­leen -verkkokurssi</a:t>
            </a:r>
          </a:p>
          <a:p>
            <a:r>
              <a:rPr kumimoji="0" lang="fi-FI" sz="2400" b="0" i="0" u="none" strike="noStrike" kern="1200" cap="none" spc="0" normalizeH="0" baseline="0" noProof="0" dirty="0">
                <a:ln>
                  <a:noFill/>
                </a:ln>
                <a:effectLst/>
                <a:uLnTx/>
                <a:uFillTx/>
                <a:latin typeface="Trebuchet MS" panose="020B0603020202020204" pitchFamily="34" charset="0"/>
              </a:rPr>
              <a:t>The National Traumatic </a:t>
            </a:r>
            <a:r>
              <a:rPr kumimoji="0" lang="fi-FI" sz="2400" b="0" i="0" u="none" strike="noStrike" kern="1200" cap="none" spc="0" normalizeH="0" baseline="0" noProof="0" dirty="0" err="1">
                <a:ln>
                  <a:noFill/>
                </a:ln>
                <a:effectLst/>
                <a:uLnTx/>
                <a:uFillTx/>
                <a:latin typeface="Trebuchet MS" panose="020B0603020202020204" pitchFamily="34" charset="0"/>
              </a:rPr>
              <a:t>Stress</a:t>
            </a:r>
            <a:r>
              <a:rPr kumimoji="0" lang="fi-FI" sz="2400" b="0" i="0" u="none" strike="noStrike" kern="1200" cap="none" spc="0" normalizeH="0" baseline="0" noProof="0" dirty="0">
                <a:ln>
                  <a:noFill/>
                </a:ln>
                <a:effectLst/>
                <a:uLnTx/>
                <a:uFillTx/>
                <a:latin typeface="Trebuchet MS" panose="020B0603020202020204" pitchFamily="34" charset="0"/>
              </a:rPr>
              <a:t> Network NCTSN: </a:t>
            </a:r>
            <a:r>
              <a:rPr kumimoji="0" lang="fi-FI" sz="2400" b="0" i="0" u="none" strike="noStrike" kern="1200" cap="none" spc="0" normalizeH="0" baseline="0" noProof="0" dirty="0">
                <a:ln>
                  <a:noFill/>
                </a:ln>
                <a:effectLst/>
                <a:uLnTx/>
                <a:uFillTx/>
                <a:latin typeface="Trebuchet MS" panose="020B0603020202020204" pitchFamily="34" charset="0"/>
                <a:hlinkClick r:id="rId2"/>
              </a:rPr>
              <a:t>https://www.nctsn.org/</a:t>
            </a:r>
            <a:endParaRPr kumimoji="0" lang="fi-FI" sz="2400" b="0" i="0" u="none" strike="noStrike" kern="1200" cap="none" spc="0" normalizeH="0" baseline="0" noProof="0" dirty="0">
              <a:ln>
                <a:noFill/>
              </a:ln>
              <a:effectLst/>
              <a:uLnTx/>
              <a:uFillTx/>
              <a:latin typeface="Trebuchet MS" panose="020B0603020202020204" pitchFamily="34" charset="0"/>
            </a:endParaRPr>
          </a:p>
          <a:p>
            <a:r>
              <a:rPr lang="fi-FI" sz="2400" dirty="0"/>
              <a:t>Vanhemmille tarkoitettu internet-sivusto Ehjänä eteenpäin: </a:t>
            </a:r>
            <a:r>
              <a:rPr lang="fi-FI" sz="2400" dirty="0">
                <a:hlinkClick r:id="rId3"/>
              </a:rPr>
              <a:t>https://pshyvinvointialue.fi/ehjänä-eteenpäin</a:t>
            </a:r>
            <a:endParaRPr lang="fi-FI" sz="2400" dirty="0"/>
          </a:p>
          <a:p>
            <a:r>
              <a:rPr lang="fi-FI" dirty="0"/>
              <a:t>Väestöliiton nettiparisuhdekurssi: </a:t>
            </a:r>
            <a:r>
              <a:rPr lang="fi-FI" dirty="0">
                <a:hlinkClick r:id="rId4"/>
              </a:rPr>
              <a:t>https://www.hyvakysymys.fi/kurssi/tunnekeskeinen-parisuhdekurssi/</a:t>
            </a:r>
            <a:endParaRPr lang="fi-FI" dirty="0"/>
          </a:p>
          <a:p>
            <a:endParaRPr lang="fi-FI" dirty="0"/>
          </a:p>
        </p:txBody>
      </p:sp>
      <p:pic>
        <p:nvPicPr>
          <p:cNvPr id="4" name="Kuva 3">
            <a:extLst>
              <a:ext uri="{FF2B5EF4-FFF2-40B4-BE49-F238E27FC236}">
                <a16:creationId xmlns:a16="http://schemas.microsoft.com/office/drawing/2014/main" id="{8B5F7F20-2BF3-5CB6-F1CB-13EA404A8F8D}"/>
              </a:ext>
            </a:extLst>
          </p:cNvPr>
          <p:cNvPicPr>
            <a:picLocks noChangeAspect="1"/>
          </p:cNvPicPr>
          <p:nvPr/>
        </p:nvPicPr>
        <p:blipFill>
          <a:blip r:embed="rId5"/>
          <a:stretch>
            <a:fillRect/>
          </a:stretch>
        </p:blipFill>
        <p:spPr>
          <a:xfrm>
            <a:off x="5173361" y="280775"/>
            <a:ext cx="6265290" cy="2025843"/>
          </a:xfrm>
          <a:prstGeom prst="rect">
            <a:avLst/>
          </a:prstGeom>
        </p:spPr>
      </p:pic>
      <p:pic>
        <p:nvPicPr>
          <p:cNvPr id="5" name="Kuva 4">
            <a:extLst>
              <a:ext uri="{FF2B5EF4-FFF2-40B4-BE49-F238E27FC236}">
                <a16:creationId xmlns:a16="http://schemas.microsoft.com/office/drawing/2014/main" id="{A16917A3-E232-A557-8B9A-DF173183C178}"/>
              </a:ext>
            </a:extLst>
          </p:cNvPr>
          <p:cNvPicPr>
            <a:picLocks noChangeAspect="1"/>
          </p:cNvPicPr>
          <p:nvPr/>
        </p:nvPicPr>
        <p:blipFill>
          <a:blip r:embed="rId6"/>
          <a:stretch>
            <a:fillRect/>
          </a:stretch>
        </p:blipFill>
        <p:spPr>
          <a:xfrm>
            <a:off x="9571319" y="2579640"/>
            <a:ext cx="2403261" cy="3418432"/>
          </a:xfrm>
          <a:prstGeom prst="rect">
            <a:avLst/>
          </a:prstGeom>
        </p:spPr>
      </p:pic>
    </p:spTree>
    <p:extLst>
      <p:ext uri="{BB962C8B-B14F-4D97-AF65-F5344CB8AC3E}">
        <p14:creationId xmlns:p14="http://schemas.microsoft.com/office/powerpoint/2010/main" val="37569686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Lähteet</a:t>
            </a:r>
          </a:p>
        </p:txBody>
      </p:sp>
      <p:sp>
        <p:nvSpPr>
          <p:cNvPr id="3" name="Sisällön paikkamerkki 2"/>
          <p:cNvSpPr>
            <a:spLocks noGrp="1"/>
          </p:cNvSpPr>
          <p:nvPr>
            <p:ph idx="1"/>
          </p:nvPr>
        </p:nvSpPr>
        <p:spPr>
          <a:xfrm>
            <a:off x="680321" y="2600088"/>
            <a:ext cx="8915400" cy="4847493"/>
          </a:xfrm>
        </p:spPr>
        <p:txBody>
          <a:bodyPr>
            <a:normAutofit/>
          </a:bodyPr>
          <a:lstStyle/>
          <a:p>
            <a:pPr marL="0" indent="0">
              <a:buNone/>
            </a:pPr>
            <a:r>
              <a:rPr lang="fi-FI" sz="1500" dirty="0" err="1"/>
              <a:t>Bakula</a:t>
            </a:r>
            <a:r>
              <a:rPr lang="fi-FI" sz="1500" dirty="0"/>
              <a:t>, D. M., </a:t>
            </a:r>
            <a:r>
              <a:rPr lang="fi-FI" sz="1500" dirty="0" err="1"/>
              <a:t>Traino</a:t>
            </a:r>
            <a:r>
              <a:rPr lang="fi-FI" sz="1500" dirty="0"/>
              <a:t>, K. A., </a:t>
            </a:r>
            <a:r>
              <a:rPr lang="fi-FI" sz="1500" dirty="0" err="1"/>
              <a:t>Dattilo</a:t>
            </a:r>
            <a:r>
              <a:rPr lang="fi-FI" sz="1500" dirty="0"/>
              <a:t>, T. M., Davis, M. P., </a:t>
            </a:r>
            <a:r>
              <a:rPr lang="fi-FI" sz="1500" dirty="0" err="1"/>
              <a:t>Sharkey</a:t>
            </a:r>
            <a:r>
              <a:rPr lang="fi-FI" sz="1500" dirty="0"/>
              <a:t>, C. M., </a:t>
            </a:r>
            <a:r>
              <a:rPr lang="fi-FI" sz="1500" dirty="0" err="1"/>
              <a:t>Espeleta</a:t>
            </a:r>
            <a:r>
              <a:rPr lang="fi-FI" sz="1500" dirty="0"/>
              <a:t>, H. C., </a:t>
            </a:r>
            <a:r>
              <a:rPr lang="fi-FI" sz="1500" dirty="0" err="1"/>
              <a:t>Cherry</a:t>
            </a:r>
            <a:r>
              <a:rPr lang="fi-FI" sz="1500" dirty="0"/>
              <a:t>, A. S., </a:t>
            </a:r>
            <a:r>
              <a:rPr lang="fi-FI" sz="1500" dirty="0" err="1"/>
              <a:t>McMichael</a:t>
            </a:r>
            <a:r>
              <a:rPr lang="fi-FI" sz="1500" dirty="0"/>
              <a:t>, T., Johnson, M., Wallace, R. &amp; </a:t>
            </a:r>
            <a:r>
              <a:rPr lang="fi-FI" sz="1500" dirty="0" err="1"/>
              <a:t>Mullins</a:t>
            </a:r>
            <a:r>
              <a:rPr lang="fi-FI" sz="1500" dirty="0"/>
              <a:t>, L. L. (2023). </a:t>
            </a:r>
            <a:r>
              <a:rPr lang="fi-FI" sz="1500" dirty="0" err="1"/>
              <a:t>Parent</a:t>
            </a:r>
            <a:r>
              <a:rPr lang="fi-FI" sz="1500" dirty="0"/>
              <a:t> </a:t>
            </a:r>
            <a:r>
              <a:rPr lang="fi-FI" sz="1500" dirty="0" err="1"/>
              <a:t>psychosocial</a:t>
            </a:r>
            <a:r>
              <a:rPr lang="fi-FI" sz="1500" dirty="0"/>
              <a:t> </a:t>
            </a:r>
            <a:r>
              <a:rPr lang="fi-FI" sz="1500" dirty="0" err="1"/>
              <a:t>adjustment</a:t>
            </a:r>
            <a:r>
              <a:rPr lang="fi-FI" sz="1500" dirty="0"/>
              <a:t> to </a:t>
            </a:r>
            <a:r>
              <a:rPr lang="fi-FI" sz="1500" dirty="0" err="1"/>
              <a:t>inpatient</a:t>
            </a:r>
            <a:r>
              <a:rPr lang="fi-FI" sz="1500" dirty="0"/>
              <a:t> </a:t>
            </a:r>
            <a:r>
              <a:rPr lang="fi-FI" sz="1500" dirty="0" err="1"/>
              <a:t>pediatric</a:t>
            </a:r>
            <a:r>
              <a:rPr lang="fi-FI" sz="1500" dirty="0"/>
              <a:t> </a:t>
            </a:r>
            <a:r>
              <a:rPr lang="fi-FI" sz="1500" dirty="0" err="1"/>
              <a:t>rehabilitation</a:t>
            </a:r>
            <a:r>
              <a:rPr lang="fi-FI" sz="1500" dirty="0"/>
              <a:t>, and </a:t>
            </a:r>
            <a:r>
              <a:rPr lang="fi-FI" sz="1500" dirty="0" err="1"/>
              <a:t>the</a:t>
            </a:r>
            <a:r>
              <a:rPr lang="fi-FI" sz="1500" dirty="0"/>
              <a:t> </a:t>
            </a:r>
            <a:r>
              <a:rPr lang="fi-FI" sz="1500" dirty="0" err="1"/>
              <a:t>role</a:t>
            </a:r>
            <a:r>
              <a:rPr lang="fi-FI" sz="1500" dirty="0"/>
              <a:t> of </a:t>
            </a:r>
            <a:r>
              <a:rPr lang="fi-FI" sz="1500" dirty="0" err="1"/>
              <a:t>uncertainty</a:t>
            </a:r>
            <a:r>
              <a:rPr lang="fi-FI" sz="1500" dirty="0"/>
              <a:t> and </a:t>
            </a:r>
            <a:r>
              <a:rPr lang="fi-FI" sz="1500" dirty="0" err="1"/>
              <a:t>self-care</a:t>
            </a:r>
            <a:r>
              <a:rPr lang="fi-FI" sz="1500" dirty="0"/>
              <a:t>. </a:t>
            </a:r>
            <a:r>
              <a:rPr lang="fi-FI" sz="1500" dirty="0" err="1"/>
              <a:t>Rehabilitation</a:t>
            </a:r>
            <a:r>
              <a:rPr lang="fi-FI" sz="1500" dirty="0"/>
              <a:t> </a:t>
            </a:r>
            <a:r>
              <a:rPr lang="fi-FI" sz="1500" dirty="0" err="1"/>
              <a:t>Psychology</a:t>
            </a:r>
            <a:r>
              <a:rPr lang="fi-FI" sz="1500" dirty="0"/>
              <a:t>, 68(2), 146–154. </a:t>
            </a:r>
          </a:p>
          <a:p>
            <a:pPr marL="0" indent="0">
              <a:buNone/>
            </a:pPr>
            <a:r>
              <a:rPr lang="fi-FI" sz="1500" dirty="0"/>
              <a:t>Burns, W., </a:t>
            </a:r>
            <a:r>
              <a:rPr lang="fi-FI" sz="1500" dirty="0" err="1"/>
              <a:t>Péloquin</a:t>
            </a:r>
            <a:r>
              <a:rPr lang="fi-FI" sz="1500" dirty="0"/>
              <a:t>, K., </a:t>
            </a:r>
            <a:r>
              <a:rPr lang="fi-FI" sz="1500" dirty="0" err="1"/>
              <a:t>Rondeau</a:t>
            </a:r>
            <a:r>
              <a:rPr lang="fi-FI" sz="1500" dirty="0"/>
              <a:t>, É., </a:t>
            </a:r>
            <a:r>
              <a:rPr lang="fi-FI" sz="1500" dirty="0" err="1"/>
              <a:t>Drouin</a:t>
            </a:r>
            <a:r>
              <a:rPr lang="fi-FI" sz="1500" dirty="0"/>
              <a:t>, S., </a:t>
            </a:r>
            <a:r>
              <a:rPr lang="fi-FI" sz="1500" dirty="0" err="1"/>
              <a:t>Bertout</a:t>
            </a:r>
            <a:r>
              <a:rPr lang="fi-FI" sz="1500" dirty="0"/>
              <a:t>, L., Lacoste-Julien, A., </a:t>
            </a:r>
            <a:r>
              <a:rPr lang="fi-FI" sz="1500" dirty="0" err="1"/>
              <a:t>Krajinovic</a:t>
            </a:r>
            <a:r>
              <a:rPr lang="fi-FI" sz="1500" dirty="0"/>
              <a:t>, M., </a:t>
            </a:r>
            <a:r>
              <a:rPr lang="fi-FI" sz="1500" dirty="0" err="1"/>
              <a:t>Laverdière</a:t>
            </a:r>
            <a:r>
              <a:rPr lang="fi-FI" sz="1500" dirty="0"/>
              <a:t>, C., </a:t>
            </a:r>
            <a:r>
              <a:rPr lang="fi-FI" sz="1500" dirty="0" err="1"/>
              <a:t>Sinnett</a:t>
            </a:r>
            <a:r>
              <a:rPr lang="fi-FI" sz="1500" dirty="0"/>
              <a:t>, D., &amp; Sultan, S. (2018). </a:t>
            </a:r>
            <a:r>
              <a:rPr lang="fi-FI" sz="1500" dirty="0" err="1"/>
              <a:t>Cancer-related</a:t>
            </a:r>
            <a:r>
              <a:rPr lang="fi-FI" sz="1500" dirty="0"/>
              <a:t> </a:t>
            </a:r>
            <a:r>
              <a:rPr lang="fi-FI" sz="1500" dirty="0" err="1"/>
              <a:t>effects</a:t>
            </a:r>
            <a:r>
              <a:rPr lang="fi-FI" sz="1500" dirty="0"/>
              <a:t> on </a:t>
            </a:r>
            <a:r>
              <a:rPr lang="fi-FI" sz="1500" dirty="0" err="1"/>
              <a:t>relationships</a:t>
            </a:r>
            <a:r>
              <a:rPr lang="fi-FI" sz="1500" dirty="0"/>
              <a:t>, long-</a:t>
            </a:r>
            <a:r>
              <a:rPr lang="fi-FI" sz="1500" dirty="0" err="1"/>
              <a:t>term</a:t>
            </a:r>
            <a:r>
              <a:rPr lang="fi-FI" sz="1500" dirty="0"/>
              <a:t> </a:t>
            </a:r>
            <a:r>
              <a:rPr lang="fi-FI" sz="1500" dirty="0" err="1"/>
              <a:t>psychological</a:t>
            </a:r>
            <a:r>
              <a:rPr lang="fi-FI" sz="1500" dirty="0"/>
              <a:t> status and </a:t>
            </a:r>
            <a:r>
              <a:rPr lang="fi-FI" sz="1500" dirty="0" err="1"/>
              <a:t>relationship</a:t>
            </a:r>
            <a:r>
              <a:rPr lang="fi-FI" sz="1500" dirty="0"/>
              <a:t> </a:t>
            </a:r>
            <a:r>
              <a:rPr lang="fi-FI" sz="1500" dirty="0" err="1"/>
              <a:t>satisfaction</a:t>
            </a:r>
            <a:r>
              <a:rPr lang="fi-FI" sz="1500" dirty="0"/>
              <a:t> in </a:t>
            </a:r>
            <a:r>
              <a:rPr lang="fi-FI" sz="1500" dirty="0" err="1"/>
              <a:t>couples</a:t>
            </a:r>
            <a:r>
              <a:rPr lang="fi-FI" sz="1500" dirty="0"/>
              <a:t> </a:t>
            </a:r>
            <a:r>
              <a:rPr lang="fi-FI" sz="1500" dirty="0" err="1"/>
              <a:t>whose</a:t>
            </a:r>
            <a:r>
              <a:rPr lang="fi-FI" sz="1500" dirty="0"/>
              <a:t> </a:t>
            </a:r>
            <a:r>
              <a:rPr lang="fi-FI" sz="1500" dirty="0" err="1"/>
              <a:t>child</a:t>
            </a:r>
            <a:r>
              <a:rPr lang="fi-FI" sz="1500" dirty="0"/>
              <a:t> </a:t>
            </a:r>
            <a:r>
              <a:rPr lang="fi-FI" sz="1500" dirty="0" err="1"/>
              <a:t>was</a:t>
            </a:r>
            <a:r>
              <a:rPr lang="fi-FI" sz="1500" dirty="0"/>
              <a:t> </a:t>
            </a:r>
            <a:r>
              <a:rPr lang="fi-FI" sz="1500" dirty="0" err="1"/>
              <a:t>treated</a:t>
            </a:r>
            <a:r>
              <a:rPr lang="fi-FI" sz="1500" dirty="0"/>
              <a:t> for leukemia: A PETALE </a:t>
            </a:r>
            <a:r>
              <a:rPr lang="fi-FI" sz="1500" dirty="0" err="1"/>
              <a:t>study</a:t>
            </a:r>
            <a:r>
              <a:rPr lang="fi-FI" sz="1500" dirty="0"/>
              <a:t>. </a:t>
            </a:r>
            <a:r>
              <a:rPr lang="fi-FI" sz="1500" dirty="0" err="1"/>
              <a:t>PLoS</a:t>
            </a:r>
            <a:r>
              <a:rPr lang="fi-FI" sz="1500" dirty="0"/>
              <a:t> ONE, 13(9). </a:t>
            </a:r>
          </a:p>
          <a:p>
            <a:pPr marL="0" indent="0">
              <a:buNone/>
            </a:pPr>
            <a:r>
              <a:rPr lang="fi-FI" sz="1500" dirty="0" err="1"/>
              <a:t>Cabizuca</a:t>
            </a:r>
            <a:r>
              <a:rPr lang="fi-FI" sz="1500" dirty="0"/>
              <a:t>, M., </a:t>
            </a:r>
            <a:r>
              <a:rPr lang="fi-FI" sz="1500" dirty="0" err="1"/>
              <a:t>Marques-Portella</a:t>
            </a:r>
            <a:r>
              <a:rPr lang="fi-FI" sz="1500" dirty="0"/>
              <a:t>, C., </a:t>
            </a:r>
            <a:r>
              <a:rPr lang="fi-FI" sz="1500" dirty="0" err="1"/>
              <a:t>Mendlowicz</a:t>
            </a:r>
            <a:r>
              <a:rPr lang="fi-FI" sz="1500" dirty="0"/>
              <a:t>, M. V., </a:t>
            </a:r>
            <a:r>
              <a:rPr lang="fi-FI" sz="1500" dirty="0" err="1"/>
              <a:t>Coutinho</a:t>
            </a:r>
            <a:r>
              <a:rPr lang="fi-FI" sz="1500" dirty="0"/>
              <a:t>, E. S. &amp; </a:t>
            </a:r>
            <a:r>
              <a:rPr lang="fi-FI" sz="1500" dirty="0" err="1"/>
              <a:t>Figueira</a:t>
            </a:r>
            <a:r>
              <a:rPr lang="fi-FI" sz="1500" dirty="0"/>
              <a:t>, I. (2009). Posttraumatic </a:t>
            </a:r>
            <a:r>
              <a:rPr lang="fi-FI" sz="1500" dirty="0" err="1"/>
              <a:t>stress</a:t>
            </a:r>
            <a:r>
              <a:rPr lang="fi-FI" sz="1500" dirty="0"/>
              <a:t> </a:t>
            </a:r>
            <a:r>
              <a:rPr lang="fi-FI" sz="1500" dirty="0" err="1"/>
              <a:t>disorder</a:t>
            </a:r>
            <a:r>
              <a:rPr lang="fi-FI" sz="1500" dirty="0"/>
              <a:t> in </a:t>
            </a:r>
            <a:r>
              <a:rPr lang="fi-FI" sz="1500" dirty="0" err="1"/>
              <a:t>parents</a:t>
            </a:r>
            <a:r>
              <a:rPr lang="fi-FI" sz="1500" dirty="0"/>
              <a:t> of </a:t>
            </a:r>
            <a:r>
              <a:rPr lang="fi-FI" sz="1500" dirty="0" err="1"/>
              <a:t>children</a:t>
            </a:r>
            <a:r>
              <a:rPr lang="fi-FI" sz="1500" dirty="0"/>
              <a:t> </a:t>
            </a:r>
            <a:r>
              <a:rPr lang="fi-FI" sz="1500" dirty="0" err="1"/>
              <a:t>with</a:t>
            </a:r>
            <a:r>
              <a:rPr lang="fi-FI" sz="1500" dirty="0"/>
              <a:t> </a:t>
            </a:r>
            <a:r>
              <a:rPr lang="fi-FI" sz="1500" dirty="0" err="1"/>
              <a:t>chronic</a:t>
            </a:r>
            <a:r>
              <a:rPr lang="fi-FI" sz="1500" dirty="0"/>
              <a:t> </a:t>
            </a:r>
            <a:r>
              <a:rPr lang="fi-FI" sz="1500" dirty="0" err="1"/>
              <a:t>illnesses</a:t>
            </a:r>
            <a:r>
              <a:rPr lang="fi-FI" sz="1500" dirty="0"/>
              <a:t>: A meta-</a:t>
            </a:r>
            <a:r>
              <a:rPr lang="fi-FI" sz="1500" dirty="0" err="1"/>
              <a:t>analysis</a:t>
            </a:r>
            <a:r>
              <a:rPr lang="fi-FI" sz="1500" dirty="0"/>
              <a:t>. Health </a:t>
            </a:r>
            <a:r>
              <a:rPr lang="fi-FI" sz="1500" dirty="0" err="1"/>
              <a:t>Psychology</a:t>
            </a:r>
            <a:r>
              <a:rPr lang="fi-FI" sz="1500" dirty="0"/>
              <a:t>: </a:t>
            </a:r>
            <a:r>
              <a:rPr lang="fi-FI" sz="1500" dirty="0" err="1"/>
              <a:t>Official</a:t>
            </a:r>
            <a:r>
              <a:rPr lang="fi-FI" sz="1500" dirty="0"/>
              <a:t> Journal of </a:t>
            </a:r>
            <a:r>
              <a:rPr lang="fi-FI" sz="1500" dirty="0" err="1"/>
              <a:t>the</a:t>
            </a:r>
            <a:r>
              <a:rPr lang="fi-FI" sz="1500" dirty="0"/>
              <a:t> Division of Health </a:t>
            </a:r>
            <a:r>
              <a:rPr lang="fi-FI" sz="1500" dirty="0" err="1"/>
              <a:t>Psychology</a:t>
            </a:r>
            <a:r>
              <a:rPr lang="fi-FI" sz="1500" dirty="0"/>
              <a:t>, American </a:t>
            </a:r>
            <a:r>
              <a:rPr lang="fi-FI" sz="1500" dirty="0" err="1"/>
              <a:t>Psychological</a:t>
            </a:r>
            <a:r>
              <a:rPr lang="fi-FI" sz="1500" dirty="0"/>
              <a:t> Association, 28(3), 379–388. </a:t>
            </a:r>
          </a:p>
          <a:p>
            <a:pPr marL="0" indent="0">
              <a:buNone/>
            </a:pPr>
            <a:r>
              <a:rPr lang="fi-FI" sz="1500" dirty="0"/>
              <a:t>Carter, B. (2014). </a:t>
            </a:r>
            <a:r>
              <a:rPr lang="fi-FI" sz="1500" dirty="0" err="1"/>
              <a:t>Parenting</a:t>
            </a:r>
            <a:r>
              <a:rPr lang="fi-FI" sz="1500" dirty="0"/>
              <a:t> a </a:t>
            </a:r>
            <a:r>
              <a:rPr lang="fi-FI" sz="1500" dirty="0" err="1"/>
              <a:t>sick</a:t>
            </a:r>
            <a:r>
              <a:rPr lang="fi-FI" sz="1500" dirty="0"/>
              <a:t> </a:t>
            </a:r>
            <a:r>
              <a:rPr lang="fi-FI" sz="1500" dirty="0" err="1"/>
              <a:t>child</a:t>
            </a:r>
            <a:r>
              <a:rPr lang="fi-FI" sz="1500" dirty="0"/>
              <a:t>: Challenge and </a:t>
            </a:r>
            <a:r>
              <a:rPr lang="fi-FI" sz="1500" dirty="0" err="1"/>
              <a:t>resilience</a:t>
            </a:r>
            <a:r>
              <a:rPr lang="fi-FI" sz="1500" dirty="0"/>
              <a:t>. Journal of Child Health Care, 18(2), 99–100.  </a:t>
            </a:r>
          </a:p>
          <a:p>
            <a:pPr marL="0" indent="0">
              <a:buNone/>
            </a:pPr>
            <a:r>
              <a:rPr lang="fi-FI" sz="1500" dirty="0"/>
              <a:t>Carter, J. D., </a:t>
            </a:r>
            <a:r>
              <a:rPr lang="fi-FI" sz="1500" dirty="0" err="1"/>
              <a:t>Mulder</a:t>
            </a:r>
            <a:r>
              <a:rPr lang="fi-FI" sz="1500" dirty="0"/>
              <a:t>, R. T., </a:t>
            </a:r>
            <a:r>
              <a:rPr lang="fi-FI" sz="1500" dirty="0" err="1"/>
              <a:t>Frampton</a:t>
            </a:r>
            <a:r>
              <a:rPr lang="fi-FI" sz="1500" dirty="0"/>
              <a:t>, C. M. &amp; </a:t>
            </a:r>
            <a:r>
              <a:rPr lang="fi-FI" sz="1500" dirty="0" err="1"/>
              <a:t>Darlow</a:t>
            </a:r>
            <a:r>
              <a:rPr lang="fi-FI" sz="1500" dirty="0"/>
              <a:t>, B. A. (2007). </a:t>
            </a:r>
            <a:r>
              <a:rPr lang="fi-FI" sz="1500" dirty="0" err="1"/>
              <a:t>Infants</a:t>
            </a:r>
            <a:r>
              <a:rPr lang="fi-FI" sz="1500" dirty="0"/>
              <a:t> </a:t>
            </a:r>
            <a:r>
              <a:rPr lang="fi-FI" sz="1500" dirty="0" err="1"/>
              <a:t>admitted</a:t>
            </a:r>
            <a:r>
              <a:rPr lang="fi-FI" sz="1500" dirty="0"/>
              <a:t> to a </a:t>
            </a:r>
            <a:r>
              <a:rPr lang="fi-FI" sz="1500" dirty="0" err="1"/>
              <a:t>neonatal</a:t>
            </a:r>
            <a:r>
              <a:rPr lang="fi-FI" sz="1500" dirty="0"/>
              <a:t> </a:t>
            </a:r>
            <a:r>
              <a:rPr lang="fi-FI" sz="1500" dirty="0" err="1"/>
              <a:t>intensive</a:t>
            </a:r>
            <a:r>
              <a:rPr lang="fi-FI" sz="1500" dirty="0"/>
              <a:t> </a:t>
            </a:r>
            <a:r>
              <a:rPr lang="fi-FI" sz="1500" dirty="0" err="1"/>
              <a:t>care</a:t>
            </a:r>
            <a:r>
              <a:rPr lang="fi-FI" sz="1500" dirty="0"/>
              <a:t> </a:t>
            </a:r>
            <a:r>
              <a:rPr lang="fi-FI" sz="1500" dirty="0" err="1"/>
              <a:t>unit</a:t>
            </a:r>
            <a:r>
              <a:rPr lang="fi-FI" sz="1500" dirty="0"/>
              <a:t>: </a:t>
            </a:r>
            <a:r>
              <a:rPr lang="fi-FI" sz="1500" dirty="0" err="1"/>
              <a:t>Parental</a:t>
            </a:r>
            <a:r>
              <a:rPr lang="fi-FI" sz="1500" dirty="0"/>
              <a:t> </a:t>
            </a:r>
            <a:r>
              <a:rPr lang="fi-FI" sz="1500" dirty="0" err="1"/>
              <a:t>psychological</a:t>
            </a:r>
            <a:r>
              <a:rPr lang="fi-FI" sz="1500" dirty="0"/>
              <a:t> status at 9 </a:t>
            </a:r>
            <a:r>
              <a:rPr lang="fi-FI" sz="1500" dirty="0" err="1"/>
              <a:t>months</a:t>
            </a:r>
            <a:r>
              <a:rPr lang="fi-FI" sz="1500" dirty="0"/>
              <a:t>. Acta </a:t>
            </a:r>
            <a:r>
              <a:rPr lang="fi-FI" sz="1500" dirty="0" err="1"/>
              <a:t>Paediatrica</a:t>
            </a:r>
            <a:r>
              <a:rPr lang="fi-FI" sz="1500" dirty="0"/>
              <a:t>, 96(9), 1286–1289. </a:t>
            </a:r>
          </a:p>
          <a:p>
            <a:pPr marL="0" indent="0">
              <a:buNone/>
            </a:pPr>
            <a:endParaRPr lang="fi-FI" dirty="0"/>
          </a:p>
        </p:txBody>
      </p:sp>
    </p:spTree>
    <p:extLst>
      <p:ext uri="{BB962C8B-B14F-4D97-AF65-F5344CB8AC3E}">
        <p14:creationId xmlns:p14="http://schemas.microsoft.com/office/powerpoint/2010/main" val="11408758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28000"/>
              </a:schemeClr>
            </a:gs>
            <a:gs pos="50000">
              <a:schemeClr val="bg2">
                <a:shade val="100000"/>
                <a:hueMod val="100000"/>
                <a:satMod val="110000"/>
                <a:lumMod val="130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485FFDC-0CAD-450C-A1F1-75E392CC81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pic>
        <p:nvPicPr>
          <p:cNvPr id="11" name="Picture 10">
            <a:extLst>
              <a:ext uri="{FF2B5EF4-FFF2-40B4-BE49-F238E27FC236}">
                <a16:creationId xmlns:a16="http://schemas.microsoft.com/office/drawing/2014/main" id="{F9672BDB-4ABD-40E5-A8B8-F7340E3BD8D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Rectangle 12">
            <a:extLst>
              <a:ext uri="{FF2B5EF4-FFF2-40B4-BE49-F238E27FC236}">
                <a16:creationId xmlns:a16="http://schemas.microsoft.com/office/drawing/2014/main" id="{B1FA2BC7-3F19-4E1C-B3D1-19995D9F6F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pic>
        <p:nvPicPr>
          <p:cNvPr id="15" name="Picture 14">
            <a:extLst>
              <a:ext uri="{FF2B5EF4-FFF2-40B4-BE49-F238E27FC236}">
                <a16:creationId xmlns:a16="http://schemas.microsoft.com/office/drawing/2014/main" id="{62FF40B5-1E36-4442-8D28-D1AA571AD2E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 y="5006045"/>
            <a:ext cx="4965192" cy="144668"/>
          </a:xfrm>
          <a:prstGeom prst="rect">
            <a:avLst/>
          </a:prstGeom>
        </p:spPr>
      </p:pic>
      <p:sp>
        <p:nvSpPr>
          <p:cNvPr id="17" name="Rectangle 16">
            <a:extLst>
              <a:ext uri="{FF2B5EF4-FFF2-40B4-BE49-F238E27FC236}">
                <a16:creationId xmlns:a16="http://schemas.microsoft.com/office/drawing/2014/main" id="{73C09592-2DB2-47C0-A5CB-BD39288D13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 name="Otsikko 1">
            <a:extLst>
              <a:ext uri="{FF2B5EF4-FFF2-40B4-BE49-F238E27FC236}">
                <a16:creationId xmlns:a16="http://schemas.microsoft.com/office/drawing/2014/main" id="{9DDF6846-C3DB-8682-4403-0635365E9F85}"/>
              </a:ext>
            </a:extLst>
          </p:cNvPr>
          <p:cNvSpPr>
            <a:spLocks noGrp="1"/>
          </p:cNvSpPr>
          <p:nvPr>
            <p:ph type="title"/>
          </p:nvPr>
        </p:nvSpPr>
        <p:spPr>
          <a:xfrm>
            <a:off x="248575" y="2063262"/>
            <a:ext cx="4171025" cy="2661052"/>
          </a:xfrm>
        </p:spPr>
        <p:txBody>
          <a:bodyPr>
            <a:normAutofit/>
          </a:bodyPr>
          <a:lstStyle/>
          <a:p>
            <a:endParaRPr lang="fi-FI" dirty="0"/>
          </a:p>
        </p:txBody>
      </p:sp>
      <p:graphicFrame>
        <p:nvGraphicFramePr>
          <p:cNvPr id="5" name="Sisällön paikkamerkki 2">
            <a:extLst>
              <a:ext uri="{FF2B5EF4-FFF2-40B4-BE49-F238E27FC236}">
                <a16:creationId xmlns:a16="http://schemas.microsoft.com/office/drawing/2014/main" id="{C109377C-59D4-2B08-1754-21147E947EA8}"/>
              </a:ext>
            </a:extLst>
          </p:cNvPr>
          <p:cNvGraphicFramePr>
            <a:graphicFrameLocks noGrp="1"/>
          </p:cNvGraphicFramePr>
          <p:nvPr>
            <p:ph idx="1"/>
          </p:nvPr>
        </p:nvGraphicFramePr>
        <p:xfrm>
          <a:off x="5284788" y="639763"/>
          <a:ext cx="6261100" cy="557847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3" name="Kuva 2">
            <a:extLst>
              <a:ext uri="{FF2B5EF4-FFF2-40B4-BE49-F238E27FC236}">
                <a16:creationId xmlns:a16="http://schemas.microsoft.com/office/drawing/2014/main" id="{8E5BE6F6-36C9-7F07-D3DD-34633F474BC6}"/>
              </a:ext>
            </a:extLst>
          </p:cNvPr>
          <p:cNvPicPr>
            <a:picLocks noChangeAspect="1"/>
          </p:cNvPicPr>
          <p:nvPr/>
        </p:nvPicPr>
        <p:blipFill>
          <a:blip r:embed="rId10"/>
          <a:stretch>
            <a:fillRect/>
          </a:stretch>
        </p:blipFill>
        <p:spPr>
          <a:xfrm>
            <a:off x="3176" y="2510550"/>
            <a:ext cx="4961390" cy="1766476"/>
          </a:xfrm>
          <a:prstGeom prst="rect">
            <a:avLst/>
          </a:prstGeom>
          <a:effectLst>
            <a:softEdge rad="31750"/>
          </a:effectLst>
        </p:spPr>
      </p:pic>
    </p:spTree>
    <p:extLst>
      <p:ext uri="{BB962C8B-B14F-4D97-AF65-F5344CB8AC3E}">
        <p14:creationId xmlns:p14="http://schemas.microsoft.com/office/powerpoint/2010/main" val="13818271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err="1"/>
              <a:t>Lähteet</a:t>
            </a:r>
            <a:r>
              <a:rPr lang="fi-FI" dirty="0" err="1">
                <a:solidFill>
                  <a:prstClr val="black">
                    <a:lumMod val="85000"/>
                    <a:lumOff val="15000"/>
                  </a:prstClr>
                </a:solidFill>
              </a:rPr>
              <a:t>eet</a:t>
            </a:r>
            <a:endParaRPr lang="fi-FI" dirty="0"/>
          </a:p>
        </p:txBody>
      </p:sp>
      <p:sp>
        <p:nvSpPr>
          <p:cNvPr id="3" name="Sisällön paikkamerkki 2"/>
          <p:cNvSpPr>
            <a:spLocks noGrp="1"/>
          </p:cNvSpPr>
          <p:nvPr>
            <p:ph idx="1"/>
          </p:nvPr>
        </p:nvSpPr>
        <p:spPr>
          <a:xfrm>
            <a:off x="680321" y="2597459"/>
            <a:ext cx="8915400" cy="3777622"/>
          </a:xfrm>
        </p:spPr>
        <p:txBody>
          <a:bodyPr>
            <a:noAutofit/>
          </a:bodyPr>
          <a:lstStyle/>
          <a:p>
            <a:pPr marL="0" indent="0">
              <a:buNone/>
            </a:pPr>
            <a:r>
              <a:rPr lang="en-US" sz="1500" dirty="0" err="1"/>
              <a:t>Davydow</a:t>
            </a:r>
            <a:r>
              <a:rPr lang="en-US" sz="1500" dirty="0"/>
              <a:t>, D. S., Richardson, L. P., </a:t>
            </a:r>
            <a:r>
              <a:rPr lang="en-US" sz="1500" dirty="0" err="1"/>
              <a:t>Zatzick</a:t>
            </a:r>
            <a:r>
              <a:rPr lang="en-US" sz="1500" dirty="0"/>
              <a:t>, D. F. &amp; </a:t>
            </a:r>
            <a:r>
              <a:rPr lang="en-US" sz="1500" dirty="0" err="1"/>
              <a:t>Katon</a:t>
            </a:r>
            <a:r>
              <a:rPr lang="en-US" sz="1500" dirty="0"/>
              <a:t>, W. J. (2010). Psychiatric morbidity in pediatric critical illness survivors: A comprehensive review of the literature.</a:t>
            </a:r>
          </a:p>
          <a:p>
            <a:pPr marL="0" indent="0">
              <a:buNone/>
            </a:pPr>
            <a:r>
              <a:rPr lang="en-US" sz="1500" dirty="0"/>
              <a:t>Archives of Pediatric &amp; Adolescent Medicine, 164, 377–385. </a:t>
            </a:r>
          </a:p>
          <a:p>
            <a:pPr marL="0" indent="0">
              <a:buNone/>
            </a:pPr>
            <a:r>
              <a:rPr lang="en-US" sz="1500" dirty="0" err="1"/>
              <a:t>Fladeboe</a:t>
            </a:r>
            <a:r>
              <a:rPr lang="en-US" sz="1500" dirty="0"/>
              <a:t>, K., </a:t>
            </a:r>
            <a:r>
              <a:rPr lang="en-US" sz="1500" dirty="0" err="1"/>
              <a:t>Gurtovenko</a:t>
            </a:r>
            <a:r>
              <a:rPr lang="en-US" sz="1500" dirty="0"/>
              <a:t>, K., </a:t>
            </a:r>
            <a:r>
              <a:rPr lang="en-US" sz="1500" dirty="0" err="1"/>
              <a:t>Keim</a:t>
            </a:r>
            <a:r>
              <a:rPr lang="en-US" sz="1500" dirty="0"/>
              <a:t>, M., Kawamura, J., King, K. M., Friedman, D. L., </a:t>
            </a:r>
            <a:r>
              <a:rPr lang="en-US" sz="1500" dirty="0" err="1"/>
              <a:t>Compas</a:t>
            </a:r>
            <a:r>
              <a:rPr lang="en-US" sz="1500" dirty="0"/>
              <a:t>, B. E., </a:t>
            </a:r>
            <a:r>
              <a:rPr lang="en-US" sz="1500" dirty="0" err="1"/>
              <a:t>Breiger</a:t>
            </a:r>
            <a:r>
              <a:rPr lang="en-US" sz="1500" dirty="0"/>
              <a:t>, D., Lengua, L. J., &amp; Katz, L. F. (2018). Patterns of spillover between marital adjustment and parent–child conflict during pediatric cancer treatment. Journal of Pediatric Psychology, 43(7), 769–778. </a:t>
            </a:r>
          </a:p>
          <a:p>
            <a:pPr marL="0" indent="0">
              <a:buNone/>
            </a:pPr>
            <a:r>
              <a:rPr lang="en-US" sz="1500" dirty="0"/>
              <a:t>Franich-Ray, C., Bright, M. A., Anderson, V., Northam, E., Cochrane, A., Menahem, S. &amp; Jordan, B. (2013). Trauma reactions in mothers and fathers after their infant’s cardiac surgery. Journal of Pediatric Psychology, 38(5), 494–505. </a:t>
            </a:r>
          </a:p>
          <a:p>
            <a:pPr marL="0" indent="0">
              <a:buNone/>
            </a:pPr>
            <a:r>
              <a:rPr lang="en-US" sz="1500" dirty="0" err="1"/>
              <a:t>Hooghe</a:t>
            </a:r>
            <a:r>
              <a:rPr lang="en-US" sz="1500" dirty="0"/>
              <a:t>, A., Rosenblatt, P. C., &amp; </a:t>
            </a:r>
            <a:r>
              <a:rPr lang="en-US" sz="1500" dirty="0" err="1"/>
              <a:t>Rober</a:t>
            </a:r>
            <a:r>
              <a:rPr lang="en-US" sz="1500" dirty="0"/>
              <a:t>, P. (2017). “We hardly ever talk about it”: Emotional responsive attunement on couples after a child’s death. Family Process 1(5), 1-15.  </a:t>
            </a:r>
            <a:endParaRPr lang="fi-FI" sz="1500" dirty="0"/>
          </a:p>
          <a:p>
            <a:pPr marL="0" indent="0">
              <a:buNone/>
            </a:pPr>
            <a:r>
              <a:rPr lang="en-US" sz="1500" dirty="0"/>
              <a:t>Hooghe, A., Rosenblatt, P. C., </a:t>
            </a:r>
            <a:r>
              <a:rPr lang="en-US" sz="1500" dirty="0" err="1"/>
              <a:t>Vercruysse</a:t>
            </a:r>
            <a:r>
              <a:rPr lang="en-US" sz="1500" dirty="0"/>
              <a:t>, T., </a:t>
            </a:r>
            <a:r>
              <a:rPr lang="en-US" sz="1500" dirty="0" err="1"/>
              <a:t>Cosyns</a:t>
            </a:r>
            <a:r>
              <a:rPr lang="en-US" sz="1500" dirty="0"/>
              <a:t>, V., </a:t>
            </a:r>
            <a:r>
              <a:rPr lang="en-US" sz="1500" dirty="0" err="1"/>
              <a:t>Lambrecht</a:t>
            </a:r>
            <a:r>
              <a:rPr lang="en-US" sz="1500" dirty="0"/>
              <a:t>, K., &amp; </a:t>
            </a:r>
            <a:r>
              <a:rPr lang="en-US" sz="1500" dirty="0" err="1"/>
              <a:t>Rober</a:t>
            </a:r>
            <a:r>
              <a:rPr lang="en-US" sz="1500" dirty="0"/>
              <a:t>, P. (2020). "It's hard to talk when your child has a life threatening illness": A qualitative study of couples whose child Is diagnosed with cancer. Journal of Pediatric Oncology Nursing: Official Journal of the Association of Pediatric Oncology Nurses, 37(6), 398–407. </a:t>
            </a:r>
          </a:p>
          <a:p>
            <a:pPr marL="0" indent="0">
              <a:buNone/>
            </a:pPr>
            <a:endParaRPr lang="en-US" sz="1500" dirty="0"/>
          </a:p>
        </p:txBody>
      </p:sp>
    </p:spTree>
    <p:extLst>
      <p:ext uri="{BB962C8B-B14F-4D97-AF65-F5344CB8AC3E}">
        <p14:creationId xmlns:p14="http://schemas.microsoft.com/office/powerpoint/2010/main" val="25835202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Lähteet</a:t>
            </a:r>
          </a:p>
        </p:txBody>
      </p:sp>
      <p:sp>
        <p:nvSpPr>
          <p:cNvPr id="3" name="Sisällön paikkamerkki 2"/>
          <p:cNvSpPr>
            <a:spLocks noGrp="1"/>
          </p:cNvSpPr>
          <p:nvPr>
            <p:ph idx="1"/>
          </p:nvPr>
        </p:nvSpPr>
        <p:spPr>
          <a:xfrm>
            <a:off x="680321" y="2718612"/>
            <a:ext cx="9613861" cy="3599316"/>
          </a:xfrm>
        </p:spPr>
        <p:txBody>
          <a:bodyPr>
            <a:normAutofit fontScale="92500" lnSpcReduction="10000"/>
          </a:bodyPr>
          <a:lstStyle/>
          <a:p>
            <a:pPr marL="0" lvl="0" indent="0">
              <a:buClr>
                <a:schemeClr val="tx1"/>
              </a:buClr>
              <a:buNone/>
            </a:pPr>
            <a:r>
              <a:rPr lang="en-US" sz="1600" dirty="0"/>
              <a:t>Isokääntä, S., Koivula, K., </a:t>
            </a:r>
            <a:r>
              <a:rPr lang="en-US" sz="1600" dirty="0" err="1"/>
              <a:t>Honkalampi</a:t>
            </a:r>
            <a:r>
              <a:rPr lang="en-US" sz="1600" dirty="0"/>
              <a:t>, K. &amp; </a:t>
            </a:r>
            <a:r>
              <a:rPr lang="en-US" sz="1600" dirty="0" err="1"/>
              <a:t>Kokki</a:t>
            </a:r>
            <a:r>
              <a:rPr lang="en-US" sz="1600" dirty="0"/>
              <a:t>, H. (2019). Resilience in children and their parents enduring pediatric medical traumatic stress. </a:t>
            </a:r>
            <a:r>
              <a:rPr lang="en-US" sz="1600" dirty="0" err="1"/>
              <a:t>Paediatric</a:t>
            </a:r>
            <a:r>
              <a:rPr lang="en-US" sz="1600" dirty="0"/>
              <a:t> </a:t>
            </a:r>
            <a:r>
              <a:rPr lang="en-US" sz="1600" dirty="0" err="1"/>
              <a:t>Anaesthesia</a:t>
            </a:r>
            <a:r>
              <a:rPr lang="en-US" sz="1600" dirty="0"/>
              <a:t>, 29(3), 218–225.</a:t>
            </a:r>
          </a:p>
          <a:p>
            <a:pPr marL="0" lvl="0" indent="0">
              <a:buClr>
                <a:schemeClr val="tx1"/>
              </a:buClr>
              <a:buNone/>
            </a:pPr>
            <a:r>
              <a:rPr lang="en-US" sz="1600" dirty="0"/>
              <a:t>Koivula, K. (2024). </a:t>
            </a:r>
            <a:r>
              <a:rPr lang="fi-FI" sz="1600" dirty="0"/>
              <a:t>Vanhempien traumaperäiset reaktiot ja psyykkinen tukeminen lapsen sairastaessa vakavasti. Teoksessa S. </a:t>
            </a:r>
            <a:r>
              <a:rPr lang="fi-FI" sz="1600" dirty="0" err="1"/>
              <a:t>Isosävi</a:t>
            </a:r>
            <a:r>
              <a:rPr lang="fi-FI" sz="1600" dirty="0"/>
              <a:t>, M. Ruismäki &amp; S-L. Kaunisto (toim.), Traumatisoituminen ja perhesuhteet. Traumaterapiakeskus. Helsinki. </a:t>
            </a:r>
            <a:endParaRPr lang="en-US" sz="1600" dirty="0"/>
          </a:p>
          <a:p>
            <a:pPr marL="0" lvl="0" indent="0">
              <a:buClr>
                <a:schemeClr val="tx1"/>
              </a:buClr>
              <a:buNone/>
            </a:pPr>
            <a:r>
              <a:rPr lang="en-US" sz="1600" dirty="0"/>
              <a:t>Koivula, K., Kokki, H., Korhonen, M., </a:t>
            </a:r>
            <a:r>
              <a:rPr lang="en-US" sz="1600" dirty="0" err="1"/>
              <a:t>Laitila</a:t>
            </a:r>
            <a:r>
              <a:rPr lang="en-US" sz="1600" dirty="0"/>
              <a:t>, A., &amp; </a:t>
            </a:r>
            <a:r>
              <a:rPr lang="en-US" sz="1600" dirty="0" err="1"/>
              <a:t>Honkalampi</a:t>
            </a:r>
            <a:r>
              <a:rPr lang="en-US" sz="1600" dirty="0"/>
              <a:t>, K. (2019). Experienced dyadic emotion regulation and coping of parents with a seriously ill child. Couple and Family Psychology: Research and Practice, 8(1), 45–61. </a:t>
            </a:r>
          </a:p>
          <a:p>
            <a:pPr marL="0" indent="0">
              <a:buClr>
                <a:schemeClr val="tx1"/>
              </a:buClr>
              <a:buNone/>
            </a:pPr>
            <a:r>
              <a:rPr lang="en-US" sz="1600" dirty="0" err="1"/>
              <a:t>Landolt</a:t>
            </a:r>
            <a:r>
              <a:rPr lang="en-US" sz="1600" dirty="0"/>
              <a:t>, M. A., </a:t>
            </a:r>
            <a:r>
              <a:rPr lang="en-US" sz="1600" dirty="0" err="1"/>
              <a:t>Ystrom</a:t>
            </a:r>
            <a:r>
              <a:rPr lang="en-US" sz="1600" dirty="0"/>
              <a:t>, E., </a:t>
            </a:r>
            <a:r>
              <a:rPr lang="en-US" sz="1600" dirty="0" err="1"/>
              <a:t>Sennhauser</a:t>
            </a:r>
            <a:r>
              <a:rPr lang="en-US" sz="1600" dirty="0"/>
              <a:t>, F. H., Gnehm, H. E. &amp; Vollrath, M. E. (2012). The mutual prospective inﬂuence of child and parental post-traumatic stress symptoms in pediatric patients. Journal of Child Psychology and Psychiatry, 53, 767–774. </a:t>
            </a:r>
          </a:p>
          <a:p>
            <a:pPr marL="0" indent="0">
              <a:buClr>
                <a:schemeClr val="tx1"/>
              </a:buClr>
              <a:buNone/>
            </a:pPr>
            <a:r>
              <a:rPr lang="en-US" sz="1600" dirty="0" err="1"/>
              <a:t>Muscara</a:t>
            </a:r>
            <a:r>
              <a:rPr lang="en-US" sz="1600" dirty="0"/>
              <a:t>, F., McCarthy, M. C., Woolf, C., </a:t>
            </a:r>
            <a:r>
              <a:rPr lang="en-US" sz="1600" dirty="0" err="1"/>
              <a:t>Hearps</a:t>
            </a:r>
            <a:r>
              <a:rPr lang="en-US" sz="1600" dirty="0"/>
              <a:t>, S. J. C., Burke, K., &amp; Anderson, V. A. (2015). Early psychological reactions in parents of children with a life threatening illness within a pediatric hospital setting. European Psychiatry, 30(5), 555-561. </a:t>
            </a:r>
          </a:p>
          <a:p>
            <a:pPr marL="0" lvl="0" indent="0">
              <a:buClr>
                <a:schemeClr val="tx1"/>
              </a:buClr>
              <a:buNone/>
            </a:pPr>
            <a:r>
              <a:rPr lang="en-US" sz="1600" dirty="0"/>
              <a:t> </a:t>
            </a:r>
          </a:p>
          <a:p>
            <a:pPr lvl="0">
              <a:buClr>
                <a:srgbClr val="E78712"/>
              </a:buClr>
            </a:pPr>
            <a:endParaRPr lang="fi-FI" sz="1200" dirty="0">
              <a:solidFill>
                <a:prstClr val="black">
                  <a:lumMod val="75000"/>
                  <a:lumOff val="25000"/>
                </a:prstClr>
              </a:solidFill>
            </a:endParaRPr>
          </a:p>
        </p:txBody>
      </p:sp>
    </p:spTree>
    <p:extLst>
      <p:ext uri="{BB962C8B-B14F-4D97-AF65-F5344CB8AC3E}">
        <p14:creationId xmlns:p14="http://schemas.microsoft.com/office/powerpoint/2010/main" val="6565073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Lähteet</a:t>
            </a:r>
          </a:p>
        </p:txBody>
      </p:sp>
      <p:sp>
        <p:nvSpPr>
          <p:cNvPr id="3" name="Sisällön paikkamerkki 2"/>
          <p:cNvSpPr>
            <a:spLocks noGrp="1"/>
          </p:cNvSpPr>
          <p:nvPr>
            <p:ph idx="1"/>
          </p:nvPr>
        </p:nvSpPr>
        <p:spPr>
          <a:xfrm>
            <a:off x="680321" y="2527120"/>
            <a:ext cx="8915400" cy="3777622"/>
          </a:xfrm>
        </p:spPr>
        <p:txBody>
          <a:bodyPr>
            <a:noAutofit/>
          </a:bodyPr>
          <a:lstStyle/>
          <a:p>
            <a:pPr marL="0" lvl="0" indent="0">
              <a:buClr>
                <a:schemeClr val="tx1"/>
              </a:buClr>
              <a:buNone/>
            </a:pPr>
            <a:r>
              <a:rPr lang="en-US" sz="1500" dirty="0"/>
              <a:t>O’Toole, S., Suarez, C., Adair, P., McAleese, A., Willis, S. &amp; McCormack, D. (2022). A systematic review of the factors associated with post-traumatic growth in parents following admission of their child to the intensive care unit. Journal of Clinical Psychology in Medical Settings, 29(3), 509–537. </a:t>
            </a:r>
          </a:p>
          <a:p>
            <a:pPr marL="0" lvl="0" indent="0">
              <a:buClr>
                <a:schemeClr val="tx1"/>
              </a:buClr>
              <a:buNone/>
            </a:pPr>
            <a:r>
              <a:rPr lang="en-US" sz="1500" dirty="0"/>
              <a:t>Price, J., Kassam-Adams, N., Alderfer, M. A., Christofferson, J. &amp; Kazak, A. E. (2016). Systematic review: A reevaluation and update of the integrative (trajectory) model of pediatric medical traumatic stress. Journal of Pediatric Psychology, 41(1), 86–97. </a:t>
            </a:r>
          </a:p>
          <a:p>
            <a:pPr marL="0" lvl="0" indent="0">
              <a:buClr>
                <a:schemeClr val="tx1"/>
              </a:buClr>
              <a:buNone/>
            </a:pPr>
            <a:r>
              <a:rPr lang="en-US" sz="1500" dirty="0" err="1"/>
              <a:t>Secinti</a:t>
            </a:r>
            <a:r>
              <a:rPr lang="en-US" sz="1500" dirty="0"/>
              <a:t>, E., Thompson, E. J., Richards, M., &amp; </a:t>
            </a:r>
            <a:r>
              <a:rPr lang="en-US" sz="1500" dirty="0" err="1"/>
              <a:t>Gaysina</a:t>
            </a:r>
            <a:r>
              <a:rPr lang="en-US" sz="1500" dirty="0"/>
              <a:t>, D. (2017). Research Review: Childhood chronic physical illness and adult emotional health - a systematic review and meta-analysis. Journal of Child Psychology and Psychiatry, and Allied Disciplines, 58(7), 753–769. </a:t>
            </a:r>
          </a:p>
          <a:p>
            <a:pPr marL="0" lvl="0" indent="0">
              <a:buClr>
                <a:srgbClr val="E78712"/>
              </a:buClr>
              <a:buNone/>
            </a:pPr>
            <a:r>
              <a:rPr lang="en-US" sz="1400" dirty="0"/>
              <a:t>Woolf, C., </a:t>
            </a:r>
            <a:r>
              <a:rPr lang="en-US" sz="1400" dirty="0" err="1"/>
              <a:t>Muscara</a:t>
            </a:r>
            <a:r>
              <a:rPr lang="en-US" sz="1400" dirty="0"/>
              <a:t>, F., Anderson, V. A. &amp; McCarthy, M. C. (2016). Early traumatic stress responses in parents following a serious illness in their child: A systematic review. Journal of Clinical Psychology in Medical Settings, 23(1), 53–66.</a:t>
            </a:r>
          </a:p>
          <a:p>
            <a:pPr marL="0" indent="0">
              <a:buClr>
                <a:srgbClr val="E78712"/>
              </a:buClr>
              <a:buNone/>
            </a:pPr>
            <a:r>
              <a:rPr lang="fi-FI" sz="1400" dirty="0"/>
              <a:t>Traumaperäinen stressihäiriö. Käypä hoito -suositus. Suomalaisen Lääkäriseuran Duodecimin, Suomen Psykiatriyhdistys ry:n ja Suomen Lastenpsykiatriyhdistys ry:n asettama työryhmä. Helsinki: Suomalainen Lääkäriseura Duodecim, 2022. Haettu 1.10.2024 osoitteesta https://www.kaypahoito.fi.</a:t>
            </a:r>
            <a:endParaRPr lang="en-US" sz="1400" dirty="0"/>
          </a:p>
          <a:p>
            <a:pPr marL="0" lvl="0" indent="0">
              <a:buClr>
                <a:srgbClr val="E78712"/>
              </a:buClr>
              <a:buNone/>
            </a:pPr>
            <a:endParaRPr lang="en-US" sz="1400" dirty="0"/>
          </a:p>
        </p:txBody>
      </p:sp>
    </p:spTree>
    <p:extLst>
      <p:ext uri="{BB962C8B-B14F-4D97-AF65-F5344CB8AC3E}">
        <p14:creationId xmlns:p14="http://schemas.microsoft.com/office/powerpoint/2010/main" val="18333144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C66CB45-72C0-F5CD-5376-A2D8EA36EC54}"/>
              </a:ext>
            </a:extLst>
          </p:cNvPr>
          <p:cNvSpPr>
            <a:spLocks noGrp="1"/>
          </p:cNvSpPr>
          <p:nvPr>
            <p:ph type="title"/>
          </p:nvPr>
        </p:nvSpPr>
        <p:spPr>
          <a:xfrm>
            <a:off x="82803" y="650250"/>
            <a:ext cx="4137059" cy="1280890"/>
          </a:xfrm>
        </p:spPr>
        <p:txBody>
          <a:bodyPr>
            <a:normAutofit/>
          </a:bodyPr>
          <a:lstStyle/>
          <a:p>
            <a:r>
              <a:rPr lang="fi-FI" sz="5400" b="1" dirty="0">
                <a:solidFill>
                  <a:schemeClr val="tx2"/>
                </a:solidFill>
                <a:latin typeface="Monotype Corsiva" panose="03010101010201010101" pitchFamily="66" charset="0"/>
              </a:rPr>
              <a:t>  KIITOS!</a:t>
            </a:r>
          </a:p>
        </p:txBody>
      </p:sp>
      <p:pic>
        <p:nvPicPr>
          <p:cNvPr id="5" name="Kuva 4">
            <a:extLst>
              <a:ext uri="{FF2B5EF4-FFF2-40B4-BE49-F238E27FC236}">
                <a16:creationId xmlns:a16="http://schemas.microsoft.com/office/drawing/2014/main" id="{5A9C0261-497A-D521-C81D-20ECF7FBBE76}"/>
              </a:ext>
            </a:extLst>
          </p:cNvPr>
          <p:cNvPicPr>
            <a:picLocks noChangeAspect="1"/>
          </p:cNvPicPr>
          <p:nvPr/>
        </p:nvPicPr>
        <p:blipFill>
          <a:blip r:embed="rId2"/>
          <a:stretch>
            <a:fillRect/>
          </a:stretch>
        </p:blipFill>
        <p:spPr>
          <a:xfrm>
            <a:off x="1" y="0"/>
            <a:ext cx="12192000" cy="6858000"/>
          </a:xfrm>
          <a:prstGeom prst="rect">
            <a:avLst/>
          </a:prstGeom>
        </p:spPr>
      </p:pic>
      <p:sp>
        <p:nvSpPr>
          <p:cNvPr id="6" name="Tekstiruutu 5">
            <a:extLst>
              <a:ext uri="{FF2B5EF4-FFF2-40B4-BE49-F238E27FC236}">
                <a16:creationId xmlns:a16="http://schemas.microsoft.com/office/drawing/2014/main" id="{B642AAB6-9769-7EAA-9D8E-A13E6EAD70AC}"/>
              </a:ext>
            </a:extLst>
          </p:cNvPr>
          <p:cNvSpPr txBox="1"/>
          <p:nvPr/>
        </p:nvSpPr>
        <p:spPr>
          <a:xfrm flipH="1">
            <a:off x="4930264" y="2620943"/>
            <a:ext cx="7172959" cy="4237057"/>
          </a:xfrm>
          <a:prstGeom prst="rect">
            <a:avLst/>
          </a:prstGeom>
          <a:noFill/>
        </p:spPr>
        <p:txBody>
          <a:bodyPr wrap="square"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1" i="1" u="none" strike="noStrike" kern="1200" cap="none" spc="0" normalizeH="0" baseline="0" noProof="0" dirty="0">
                <a:ln>
                  <a:noFill/>
                </a:ln>
                <a:solidFill>
                  <a:prstClr val="white"/>
                </a:solidFill>
                <a:effectLst/>
                <a:uLnTx/>
                <a:uFillTx/>
                <a:latin typeface="Tempus Sans ITC" panose="04020404030D07020202" pitchFamily="82" charset="0"/>
                <a:ea typeface="+mn-ea"/>
                <a:cs typeface="+mn-cs"/>
              </a:rPr>
              <a:t> “At the end of the day people won't remember what you said or did, they will remember how you made them feel.” </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4000" b="1" i="1" u="none" strike="noStrike" kern="1200" cap="none" spc="0" normalizeH="0" baseline="0" noProof="0" dirty="0">
                <a:ln>
                  <a:noFill/>
                </a:ln>
                <a:solidFill>
                  <a:prstClr val="white"/>
                </a:solidFill>
                <a:effectLst/>
                <a:uLnTx/>
                <a:uFillTx/>
                <a:latin typeface="Tempus Sans ITC" panose="04020404030D07020202" pitchFamily="82" charset="0"/>
                <a:ea typeface="+mn-ea"/>
                <a:cs typeface="+mn-cs"/>
              </a:rPr>
            </a:br>
            <a:r>
              <a:rPr kumimoji="0" lang="en-US" sz="4000" b="1" i="1" u="none" strike="noStrike" kern="1200" cap="none" spc="0" normalizeH="0" baseline="0" noProof="0" dirty="0">
                <a:ln>
                  <a:noFill/>
                </a:ln>
                <a:solidFill>
                  <a:prstClr val="white"/>
                </a:solidFill>
                <a:effectLst/>
                <a:uLnTx/>
                <a:uFillTx/>
                <a:latin typeface="Tempus Sans ITC" panose="04020404030D07020202" pitchFamily="82" charset="0"/>
                <a:ea typeface="+mn-ea"/>
                <a:cs typeface="+mn-cs"/>
              </a:rPr>
              <a:t>- </a:t>
            </a:r>
            <a:r>
              <a:rPr kumimoji="0" lang="en-US" sz="4000" b="0" i="1" u="none" strike="noStrike" kern="1200" cap="none" spc="0" normalizeH="0" baseline="0" noProof="0" dirty="0">
                <a:ln>
                  <a:noFill/>
                </a:ln>
                <a:solidFill>
                  <a:prstClr val="white"/>
                </a:solidFill>
                <a:effectLst/>
                <a:uLnTx/>
                <a:uFillTx/>
                <a:latin typeface="Tempus Sans ITC" panose="04020404030D07020202" pitchFamily="82" charset="0"/>
                <a:ea typeface="+mn-ea"/>
                <a:cs typeface="+mn-cs"/>
              </a:rPr>
              <a:t>Maya Angelou - </a:t>
            </a:r>
            <a:endParaRPr kumimoji="0" lang="fi-FI" sz="4000" b="0" i="1" u="none" strike="noStrike" kern="1200" cap="none" spc="0" normalizeH="0" baseline="0" noProof="0" dirty="0">
              <a:ln>
                <a:noFill/>
              </a:ln>
              <a:solidFill>
                <a:prstClr val="white"/>
              </a:solidFill>
              <a:effectLst/>
              <a:uLnTx/>
              <a:uFillTx/>
              <a:latin typeface="Tempus Sans ITC" panose="04020404030D07020202" pitchFamily="82"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0" i="1" u="none" strike="noStrike" kern="1200" cap="none" spc="0" normalizeH="0" baseline="0" noProof="0" dirty="0">
                <a:ln>
                  <a:noFill/>
                </a:ln>
                <a:solidFill>
                  <a:prstClr val="white"/>
                </a:solidFill>
                <a:effectLst/>
                <a:uLnTx/>
                <a:uFillTx/>
                <a:latin typeface="Tempus Sans ITC" panose="04020404030D07020202" pitchFamily="82" charset="0"/>
                <a:ea typeface="+mn-ea"/>
                <a:cs typeface="+mn-cs"/>
              </a:rPr>
              <a:t>  </a:t>
            </a:r>
            <a:endParaRPr kumimoji="0" lang="fi-FI" sz="4000" b="0" i="1" u="none" strike="noStrike" kern="1200" cap="none" spc="0" normalizeH="0" baseline="0" noProof="0" dirty="0">
              <a:ln>
                <a:noFill/>
              </a:ln>
              <a:solidFill>
                <a:prstClr val="white"/>
              </a:solidFill>
              <a:effectLst/>
              <a:uLnTx/>
              <a:uFillTx/>
              <a:latin typeface="Tempus Sans ITC" panose="04020404030D07020202" pitchFamily="82" charset="0"/>
              <a:ea typeface="+mn-ea"/>
              <a:cs typeface="+mn-cs"/>
            </a:endParaRPr>
          </a:p>
        </p:txBody>
      </p:sp>
    </p:spTree>
    <p:extLst>
      <p:ext uri="{BB962C8B-B14F-4D97-AF65-F5344CB8AC3E}">
        <p14:creationId xmlns:p14="http://schemas.microsoft.com/office/powerpoint/2010/main" val="23682095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8133FA6-2CC0-09ED-689C-65702E86C702}"/>
              </a:ext>
            </a:extLst>
          </p:cNvPr>
          <p:cNvSpPr>
            <a:spLocks noGrp="1"/>
          </p:cNvSpPr>
          <p:nvPr>
            <p:ph type="title"/>
          </p:nvPr>
        </p:nvSpPr>
        <p:spPr/>
        <p:txBody>
          <a:bodyPr>
            <a:normAutofit/>
          </a:bodyPr>
          <a:lstStyle/>
          <a:p>
            <a:r>
              <a:rPr lang="fi-FI" dirty="0"/>
              <a:t>Lapsuusiän sairastamiseen liittyvä traumaattinen stressi (PMTS)</a:t>
            </a:r>
            <a:endParaRPr lang="fi-FI" sz="2200" dirty="0"/>
          </a:p>
        </p:txBody>
      </p:sp>
      <p:sp>
        <p:nvSpPr>
          <p:cNvPr id="3" name="Sisällön paikkamerkki 2">
            <a:extLst>
              <a:ext uri="{FF2B5EF4-FFF2-40B4-BE49-F238E27FC236}">
                <a16:creationId xmlns:a16="http://schemas.microsoft.com/office/drawing/2014/main" id="{1268950C-3126-D5F3-0B12-C440D52F334D}"/>
              </a:ext>
            </a:extLst>
          </p:cNvPr>
          <p:cNvSpPr>
            <a:spLocks noGrp="1"/>
          </p:cNvSpPr>
          <p:nvPr>
            <p:ph idx="4294967295"/>
          </p:nvPr>
        </p:nvSpPr>
        <p:spPr>
          <a:xfrm>
            <a:off x="680321" y="2336873"/>
            <a:ext cx="9613861" cy="4129830"/>
          </a:xfrm>
        </p:spPr>
        <p:txBody>
          <a:bodyPr>
            <a:normAutofit/>
          </a:bodyPr>
          <a:lstStyle/>
          <a:p>
            <a:pPr defTabSz="457200">
              <a:defRPr/>
            </a:pPr>
            <a:r>
              <a:rPr lang="fi-FI" dirty="0">
                <a:latin typeface="Trebuchet MS" panose="020B0603020202020204"/>
              </a:rPr>
              <a:t>L</a:t>
            </a:r>
            <a:r>
              <a:rPr kumimoji="0" lang="fi-FI" b="0" i="0" u="none" strike="noStrike" kern="1200" cap="none" spc="0" normalizeH="0" baseline="0" noProof="0" dirty="0" err="1">
                <a:ln>
                  <a:noFill/>
                </a:ln>
                <a:effectLst/>
                <a:uLnTx/>
                <a:uFillTx/>
                <a:latin typeface="Trebuchet MS" panose="020B0603020202020204"/>
                <a:ea typeface="+mn-ea"/>
                <a:cs typeface="+mn-cs"/>
              </a:rPr>
              <a:t>asten</a:t>
            </a:r>
            <a:r>
              <a:rPr kumimoji="0" lang="fi-FI" b="0" i="0" u="none" strike="noStrike" kern="1200" cap="none" spc="0" normalizeH="0" baseline="0" noProof="0" dirty="0">
                <a:ln>
                  <a:noFill/>
                </a:ln>
                <a:effectLst/>
                <a:uLnTx/>
                <a:uFillTx/>
                <a:latin typeface="Trebuchet MS" panose="020B0603020202020204"/>
                <a:ea typeface="+mn-ea"/>
                <a:cs typeface="+mn-cs"/>
              </a:rPr>
              <a:t> ja vanhempien psykologiset ja fysiologiset reaktiot, jotka liittyvät kipuun, vammoihin, vakaviin sairauksiin, lääketieteellisiin toimenpiteisiin ja pelottaviin hoitokokemuksiin. </a:t>
            </a:r>
          </a:p>
          <a:p>
            <a:pPr defTabSz="457200">
              <a:defRPr/>
            </a:pPr>
            <a:r>
              <a:rPr lang="fi-FI" dirty="0"/>
              <a:t>Traumaperäiset stressireaktiot lääketieteellisiin tapahtumiin ovat alkuvaiheessa yleisiä ja yleensä ohimeneviä: </a:t>
            </a:r>
          </a:p>
          <a:p>
            <a:pPr lvl="1" defTabSz="457200">
              <a:defRPr/>
            </a:pPr>
            <a:r>
              <a:rPr lang="fi-FI" kern="1200" dirty="0">
                <a:latin typeface="Trebuchet MS" panose="020B0603020202020204"/>
                <a:ea typeface="+mn-ea"/>
                <a:cs typeface="+mn-cs"/>
              </a:rPr>
              <a:t>y</a:t>
            </a:r>
            <a:r>
              <a:rPr kumimoji="0" lang="fi-FI" b="0" i="0" u="none" strike="noStrike" kern="1200" cap="none" spc="0" normalizeH="0" baseline="0" noProof="0" dirty="0" err="1">
                <a:ln>
                  <a:noFill/>
                </a:ln>
                <a:effectLst/>
                <a:uLnTx/>
                <a:uFillTx/>
                <a:latin typeface="Trebuchet MS" panose="020B0603020202020204"/>
                <a:ea typeface="+mn-ea"/>
                <a:cs typeface="+mn-cs"/>
              </a:rPr>
              <a:t>livireys</a:t>
            </a:r>
            <a:endParaRPr lang="fi-FI" kern="1200" dirty="0">
              <a:latin typeface="Trebuchet MS" panose="020B0603020202020204"/>
              <a:ea typeface="+mn-ea"/>
              <a:cs typeface="+mn-cs"/>
            </a:endParaRPr>
          </a:p>
          <a:p>
            <a:pPr lvl="1" defTabSz="457200">
              <a:defRPr/>
            </a:pPr>
            <a:r>
              <a:rPr kumimoji="0" lang="fi-FI" b="0" i="0" u="none" strike="noStrike" kern="1200" cap="none" spc="0" normalizeH="0" baseline="0" noProof="0" dirty="0">
                <a:ln>
                  <a:noFill/>
                </a:ln>
                <a:effectLst/>
                <a:uLnTx/>
                <a:uFillTx/>
                <a:latin typeface="Trebuchet MS" panose="020B0603020202020204"/>
                <a:ea typeface="+mn-ea"/>
                <a:cs typeface="+mn-cs"/>
              </a:rPr>
              <a:t>uudelleen kokeminen</a:t>
            </a:r>
          </a:p>
          <a:p>
            <a:pPr lvl="1" defTabSz="457200">
              <a:defRPr/>
            </a:pPr>
            <a:r>
              <a:rPr kumimoji="0" lang="fi-FI" b="0" i="0" u="none" strike="noStrike" kern="1200" cap="none" spc="0" normalizeH="0" baseline="0" noProof="0" dirty="0">
                <a:ln>
                  <a:noFill/>
                </a:ln>
                <a:effectLst/>
                <a:uLnTx/>
                <a:uFillTx/>
                <a:latin typeface="Trebuchet MS" panose="020B0603020202020204"/>
                <a:ea typeface="+mn-ea"/>
                <a:cs typeface="+mn-cs"/>
              </a:rPr>
              <a:t>välttely</a:t>
            </a:r>
          </a:p>
          <a:p>
            <a:r>
              <a:rPr lang="fi-FI" dirty="0"/>
              <a:t>Osalla lapsista ja vanhemmista reaktiot pitkittyvät, voivat häiritä heidän jokapäiväistä elämäänsä ja vaikuttaa myös lääketieteellisiin hoitoihin ja tuloksiin. </a:t>
            </a:r>
          </a:p>
          <a:p>
            <a:endParaRPr lang="fi-FI" dirty="0"/>
          </a:p>
        </p:txBody>
      </p:sp>
    </p:spTree>
    <p:extLst>
      <p:ext uri="{BB962C8B-B14F-4D97-AF65-F5344CB8AC3E}">
        <p14:creationId xmlns:p14="http://schemas.microsoft.com/office/powerpoint/2010/main" val="6715762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28000"/>
              </a:schemeClr>
            </a:gs>
            <a:gs pos="50000">
              <a:schemeClr val="bg2">
                <a:shade val="100000"/>
                <a:hueMod val="100000"/>
                <a:satMod val="110000"/>
                <a:lumMod val="130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grpSp>
        <p:nvGrpSpPr>
          <p:cNvPr id="30" name="Group 11">
            <a:extLst>
              <a:ext uri="{FF2B5EF4-FFF2-40B4-BE49-F238E27FC236}">
                <a16:creationId xmlns:a16="http://schemas.microsoft.com/office/drawing/2014/main" id="{D252EB36-EB2C-4AFE-B09B-0DF8AC871E5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13" name="Rectangle 12">
              <a:extLst>
                <a:ext uri="{FF2B5EF4-FFF2-40B4-BE49-F238E27FC236}">
                  <a16:creationId xmlns:a16="http://schemas.microsoft.com/office/drawing/2014/main" id="{7CE68524-856D-453B-9349-8E8CBC8BFC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pic>
          <p:nvPicPr>
            <p:cNvPr id="31" name="Picture 13">
              <a:extLst>
                <a:ext uri="{FF2B5EF4-FFF2-40B4-BE49-F238E27FC236}">
                  <a16:creationId xmlns:a16="http://schemas.microsoft.com/office/drawing/2014/main" id="{899688E6-8880-4976-A59B-AB148C7C998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pic>
        <p:nvPicPr>
          <p:cNvPr id="5" name="Sisällön paikkamerkki 4">
            <a:extLst>
              <a:ext uri="{FF2B5EF4-FFF2-40B4-BE49-F238E27FC236}">
                <a16:creationId xmlns:a16="http://schemas.microsoft.com/office/drawing/2014/main" id="{1ABEBC28-771A-D4AF-C00F-454EA8BD8DFB}"/>
              </a:ext>
            </a:extLst>
          </p:cNvPr>
          <p:cNvPicPr>
            <a:picLocks noChangeAspect="1"/>
          </p:cNvPicPr>
          <p:nvPr/>
        </p:nvPicPr>
        <p:blipFill>
          <a:blip r:embed="rId4"/>
          <a:srcRect l="1654" r="22612"/>
          <a:stretch/>
        </p:blipFill>
        <p:spPr>
          <a:xfrm>
            <a:off x="4636008" y="10"/>
            <a:ext cx="7552815" cy="6856310"/>
          </a:xfrm>
          <a:prstGeom prst="rect">
            <a:avLst/>
          </a:prstGeom>
          <a:ln>
            <a:noFill/>
          </a:ln>
          <a:effectLst/>
        </p:spPr>
      </p:pic>
      <p:sp>
        <p:nvSpPr>
          <p:cNvPr id="32" name="Rectangle 15">
            <a:extLst>
              <a:ext uri="{FF2B5EF4-FFF2-40B4-BE49-F238E27FC236}">
                <a16:creationId xmlns:a16="http://schemas.microsoft.com/office/drawing/2014/main" id="{B8D0330D-F534-4131-9807-B71B9EF12B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5018565"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 name="Otsikko 1">
            <a:extLst>
              <a:ext uri="{FF2B5EF4-FFF2-40B4-BE49-F238E27FC236}">
                <a16:creationId xmlns:a16="http://schemas.microsoft.com/office/drawing/2014/main" id="{BD345DFC-3268-D8BC-05F8-C0668F8901ED}"/>
              </a:ext>
            </a:extLst>
          </p:cNvPr>
          <p:cNvSpPr>
            <a:spLocks noGrp="1"/>
          </p:cNvSpPr>
          <p:nvPr>
            <p:ph type="title"/>
          </p:nvPr>
        </p:nvSpPr>
        <p:spPr>
          <a:xfrm>
            <a:off x="680322" y="753228"/>
            <a:ext cx="3679028" cy="1080938"/>
          </a:xfrm>
        </p:spPr>
        <p:txBody>
          <a:bodyPr>
            <a:normAutofit/>
          </a:bodyPr>
          <a:lstStyle/>
          <a:p>
            <a:r>
              <a:rPr lang="fi-FI" sz="2200"/>
              <a:t>Riskitekijöitä vanhempien traumaperäisen oireilun pitkittymiselle</a:t>
            </a:r>
          </a:p>
        </p:txBody>
      </p:sp>
      <p:pic>
        <p:nvPicPr>
          <p:cNvPr id="33" name="Picture 17">
            <a:extLst>
              <a:ext uri="{FF2B5EF4-FFF2-40B4-BE49-F238E27FC236}">
                <a16:creationId xmlns:a16="http://schemas.microsoft.com/office/drawing/2014/main" id="{18B7ED37-7ABB-42DD-AB26-3F9028261B9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2" y="1970240"/>
            <a:ext cx="5029200" cy="202738"/>
          </a:xfrm>
          <a:prstGeom prst="rect">
            <a:avLst/>
          </a:prstGeom>
        </p:spPr>
      </p:pic>
      <p:pic>
        <p:nvPicPr>
          <p:cNvPr id="6" name="Sisällön paikkamerkki 5">
            <a:extLst>
              <a:ext uri="{FF2B5EF4-FFF2-40B4-BE49-F238E27FC236}">
                <a16:creationId xmlns:a16="http://schemas.microsoft.com/office/drawing/2014/main" id="{9EE98BCD-F3A2-B241-4CDC-3A8847C0A4FD}"/>
              </a:ext>
            </a:extLst>
          </p:cNvPr>
          <p:cNvPicPr>
            <a:picLocks noGrp="1" noChangeAspect="1"/>
          </p:cNvPicPr>
          <p:nvPr>
            <p:ph idx="1"/>
          </p:nvPr>
        </p:nvPicPr>
        <p:blipFill>
          <a:blip r:embed="rId6"/>
          <a:stretch>
            <a:fillRect/>
          </a:stretch>
        </p:blipFill>
        <p:spPr>
          <a:xfrm>
            <a:off x="999268" y="2336800"/>
            <a:ext cx="2944939" cy="3598863"/>
          </a:xfrm>
          <a:prstGeom prst="rect">
            <a:avLst/>
          </a:prstGeom>
        </p:spPr>
      </p:pic>
    </p:spTree>
    <p:extLst>
      <p:ext uri="{BB962C8B-B14F-4D97-AF65-F5344CB8AC3E}">
        <p14:creationId xmlns:p14="http://schemas.microsoft.com/office/powerpoint/2010/main" val="24304919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D388430-8855-DD50-3859-0AEF3065867C}"/>
              </a:ext>
            </a:extLst>
          </p:cNvPr>
          <p:cNvSpPr>
            <a:spLocks noGrp="1"/>
          </p:cNvSpPr>
          <p:nvPr>
            <p:ph type="title"/>
          </p:nvPr>
        </p:nvSpPr>
        <p:spPr/>
        <p:txBody>
          <a:bodyPr/>
          <a:lstStyle/>
          <a:p>
            <a:r>
              <a:rPr lang="fi-FI"/>
              <a:t>Traumaperäinen stressihäiriö (PTSD)</a:t>
            </a:r>
            <a:endParaRPr lang="fi-FI" dirty="0"/>
          </a:p>
        </p:txBody>
      </p:sp>
      <p:graphicFrame>
        <p:nvGraphicFramePr>
          <p:cNvPr id="30" name="Sisällön paikkamerkki 2">
            <a:extLst>
              <a:ext uri="{FF2B5EF4-FFF2-40B4-BE49-F238E27FC236}">
                <a16:creationId xmlns:a16="http://schemas.microsoft.com/office/drawing/2014/main" id="{88C04385-EA2B-0CBC-8F44-84D4A965861B}"/>
              </a:ext>
            </a:extLst>
          </p:cNvPr>
          <p:cNvGraphicFramePr>
            <a:graphicFrameLocks noGrp="1"/>
          </p:cNvGraphicFramePr>
          <p:nvPr>
            <p:ph idx="1"/>
          </p:nvPr>
        </p:nvGraphicFramePr>
        <p:xfrm>
          <a:off x="680321" y="2336873"/>
          <a:ext cx="10956156" cy="35993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650034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dirty="0"/>
              <a:t>Vanhempien traumatisoituminen voi vaikuttaa lapsen sairauden hoitoon</a:t>
            </a:r>
          </a:p>
        </p:txBody>
      </p:sp>
      <p:sp>
        <p:nvSpPr>
          <p:cNvPr id="3" name="Sisällön paikkamerkki 2"/>
          <p:cNvSpPr>
            <a:spLocks noGrp="1"/>
          </p:cNvSpPr>
          <p:nvPr>
            <p:ph idx="1"/>
          </p:nvPr>
        </p:nvSpPr>
        <p:spPr>
          <a:xfrm>
            <a:off x="680322" y="2336872"/>
            <a:ext cx="7041278" cy="4114727"/>
          </a:xfrm>
        </p:spPr>
        <p:txBody>
          <a:bodyPr>
            <a:normAutofit/>
          </a:bodyPr>
          <a:lstStyle/>
          <a:p>
            <a:r>
              <a:rPr lang="fi-FI" dirty="0"/>
              <a:t>Lapsen traumaperäisten oireiden lisääntyminen ja pitkittyminen </a:t>
            </a:r>
          </a:p>
          <a:p>
            <a:r>
              <a:rPr lang="fi-FI" dirty="0"/>
              <a:t>Hoitomyöntyvyyden haasteet ja esteet</a:t>
            </a:r>
          </a:p>
          <a:p>
            <a:r>
              <a:rPr lang="fi-FI" dirty="0"/>
              <a:t>Suhteettoman voimakkaat reaktiot (esim. pelot)</a:t>
            </a:r>
          </a:p>
          <a:p>
            <a:r>
              <a:rPr lang="fi-FI" dirty="0"/>
              <a:t>Käyntien välttely/laiminlyönti</a:t>
            </a:r>
          </a:p>
          <a:p>
            <a:r>
              <a:rPr lang="fi-FI" dirty="0"/>
              <a:t>Terveyspalveluiden liikakäyttö </a:t>
            </a:r>
          </a:p>
          <a:p>
            <a:r>
              <a:rPr lang="fi-FI" dirty="0"/>
              <a:t>Vanhempien yli/alisuojelevuus </a:t>
            </a:r>
          </a:p>
          <a:p>
            <a:r>
              <a:rPr lang="fi-FI" dirty="0"/>
              <a:t>Vuorovaikutuksen haasteet (esim. ylivireys, hyökkäävyys, passiivisuus, lamaantuminen)</a:t>
            </a:r>
          </a:p>
          <a:p>
            <a:endParaRPr lang="fi-FI" dirty="0"/>
          </a:p>
        </p:txBody>
      </p:sp>
      <p:pic>
        <p:nvPicPr>
          <p:cNvPr id="5" name="Kuva 4">
            <a:extLst>
              <a:ext uri="{FF2B5EF4-FFF2-40B4-BE49-F238E27FC236}">
                <a16:creationId xmlns:a16="http://schemas.microsoft.com/office/drawing/2014/main" id="{4CCF33DB-8CA7-8588-1FD3-51938FB4C7AC}"/>
              </a:ext>
            </a:extLst>
          </p:cNvPr>
          <p:cNvPicPr>
            <a:picLocks noChangeAspect="1"/>
          </p:cNvPicPr>
          <p:nvPr/>
        </p:nvPicPr>
        <p:blipFill>
          <a:blip r:embed="rId3"/>
          <a:stretch>
            <a:fillRect/>
          </a:stretch>
        </p:blipFill>
        <p:spPr>
          <a:xfrm>
            <a:off x="7945258" y="2255520"/>
            <a:ext cx="3566420" cy="4378960"/>
          </a:xfrm>
          <a:prstGeom prst="rect">
            <a:avLst/>
          </a:prstGeom>
        </p:spPr>
      </p:pic>
    </p:spTree>
    <p:extLst>
      <p:ext uri="{BB962C8B-B14F-4D97-AF65-F5344CB8AC3E}">
        <p14:creationId xmlns:p14="http://schemas.microsoft.com/office/powerpoint/2010/main" val="2490113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0C1C358-A853-D054-3BBE-74129E340CEC}"/>
              </a:ext>
            </a:extLst>
          </p:cNvPr>
          <p:cNvSpPr>
            <a:spLocks noGrp="1"/>
          </p:cNvSpPr>
          <p:nvPr>
            <p:ph type="title"/>
          </p:nvPr>
        </p:nvSpPr>
        <p:spPr>
          <a:xfrm>
            <a:off x="680321" y="753228"/>
            <a:ext cx="9613861" cy="1080938"/>
          </a:xfrm>
        </p:spPr>
        <p:txBody>
          <a:bodyPr>
            <a:normAutofit/>
          </a:bodyPr>
          <a:lstStyle/>
          <a:p>
            <a:r>
              <a:rPr lang="fi-FI" dirty="0"/>
              <a:t>       Mistä vanhempien voima syntyy?</a:t>
            </a:r>
          </a:p>
        </p:txBody>
      </p:sp>
      <p:graphicFrame>
        <p:nvGraphicFramePr>
          <p:cNvPr id="14" name="Sisällön paikkamerkki 13">
            <a:extLst>
              <a:ext uri="{FF2B5EF4-FFF2-40B4-BE49-F238E27FC236}">
                <a16:creationId xmlns:a16="http://schemas.microsoft.com/office/drawing/2014/main" id="{97287286-20E9-534E-5ACA-6F7DABC93EC0}"/>
              </a:ext>
            </a:extLst>
          </p:cNvPr>
          <p:cNvGraphicFramePr>
            <a:graphicFrameLocks noGrp="1"/>
          </p:cNvGraphicFramePr>
          <p:nvPr>
            <p:ph idx="1"/>
            <p:extLst>
              <p:ext uri="{D42A27DB-BD31-4B8C-83A1-F6EECF244321}">
                <p14:modId xmlns:p14="http://schemas.microsoft.com/office/powerpoint/2010/main" val="3146945599"/>
              </p:ext>
            </p:extLst>
          </p:nvPr>
        </p:nvGraphicFramePr>
        <p:xfrm>
          <a:off x="681037" y="2336800"/>
          <a:ext cx="10830641" cy="35988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Kuva 3">
            <a:extLst>
              <a:ext uri="{FF2B5EF4-FFF2-40B4-BE49-F238E27FC236}">
                <a16:creationId xmlns:a16="http://schemas.microsoft.com/office/drawing/2014/main" id="{05FB6971-BA68-121D-A150-DE89712203E8}"/>
              </a:ext>
            </a:extLst>
          </p:cNvPr>
          <p:cNvPicPr>
            <a:picLocks noChangeAspect="1"/>
          </p:cNvPicPr>
          <p:nvPr/>
        </p:nvPicPr>
        <p:blipFill>
          <a:blip r:embed="rId8"/>
          <a:stretch>
            <a:fillRect/>
          </a:stretch>
        </p:blipFill>
        <p:spPr>
          <a:xfrm>
            <a:off x="4733426" y="3429000"/>
            <a:ext cx="2725148" cy="1335140"/>
          </a:xfrm>
          <a:prstGeom prst="rect">
            <a:avLst/>
          </a:prstGeom>
        </p:spPr>
      </p:pic>
    </p:spTree>
    <p:extLst>
      <p:ext uri="{BB962C8B-B14F-4D97-AF65-F5344CB8AC3E}">
        <p14:creationId xmlns:p14="http://schemas.microsoft.com/office/powerpoint/2010/main" val="12001218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28000"/>
              </a:schemeClr>
            </a:gs>
            <a:gs pos="50000">
              <a:schemeClr val="bg2">
                <a:shade val="100000"/>
                <a:hueMod val="100000"/>
                <a:satMod val="110000"/>
                <a:lumMod val="130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4F2EC7C-E163-43C8-95E1-D68C83433A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pic>
        <p:nvPicPr>
          <p:cNvPr id="11" name="Picture 10">
            <a:extLst>
              <a:ext uri="{FF2B5EF4-FFF2-40B4-BE49-F238E27FC236}">
                <a16:creationId xmlns:a16="http://schemas.microsoft.com/office/drawing/2014/main" id="{57E9ED38-2B6B-4DE5-852E-9C04BC33F74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sp>
        <p:nvSpPr>
          <p:cNvPr id="13" name="Rectangle 12">
            <a:extLst>
              <a:ext uri="{FF2B5EF4-FFF2-40B4-BE49-F238E27FC236}">
                <a16:creationId xmlns:a16="http://schemas.microsoft.com/office/drawing/2014/main" id="{B7708FB3-3153-4642-9643-178CEC5EC2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609600"/>
            <a:ext cx="10437812" cy="1368198"/>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 name="Otsikko 1"/>
          <p:cNvSpPr>
            <a:spLocks noGrp="1"/>
          </p:cNvSpPr>
          <p:nvPr>
            <p:ph type="title"/>
          </p:nvPr>
        </p:nvSpPr>
        <p:spPr>
          <a:xfrm>
            <a:off x="680321" y="753228"/>
            <a:ext cx="9613861" cy="1080938"/>
          </a:xfrm>
        </p:spPr>
        <p:txBody>
          <a:bodyPr>
            <a:normAutofit/>
          </a:bodyPr>
          <a:lstStyle/>
          <a:p>
            <a:r>
              <a:rPr lang="fi-FI" dirty="0"/>
              <a:t>P</a:t>
            </a:r>
            <a:r>
              <a:rPr lang="fi-FI" sz="3600" dirty="0"/>
              <a:t>erheen tukeminen = lapsen tukemista</a:t>
            </a:r>
            <a:endParaRPr lang="fi-FI" dirty="0"/>
          </a:p>
        </p:txBody>
      </p:sp>
      <p:pic>
        <p:nvPicPr>
          <p:cNvPr id="15" name="Picture 14">
            <a:extLst>
              <a:ext uri="{FF2B5EF4-FFF2-40B4-BE49-F238E27FC236}">
                <a16:creationId xmlns:a16="http://schemas.microsoft.com/office/drawing/2014/main" id="{FEDB5B53-2430-4E88-8159-E988DB380DC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a:extLst>
              <a:ext uri="{FF2B5EF4-FFF2-40B4-BE49-F238E27FC236}">
                <a16:creationId xmlns:a16="http://schemas.microsoft.com/office/drawing/2014/main" id="{660614B3-AE58-4129-BD79-6512D61E3E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3" name="Sisällön paikkamerkki 2"/>
          <p:cNvSpPr>
            <a:spLocks noGrp="1"/>
          </p:cNvSpPr>
          <p:nvPr>
            <p:ph idx="1"/>
          </p:nvPr>
        </p:nvSpPr>
        <p:spPr>
          <a:xfrm>
            <a:off x="499347" y="2353204"/>
            <a:ext cx="8054104" cy="3395060"/>
          </a:xfrm>
        </p:spPr>
        <p:txBody>
          <a:bodyPr anchor="ctr">
            <a:normAutofit/>
          </a:bodyPr>
          <a:lstStyle/>
          <a:p>
            <a:r>
              <a:rPr lang="fi-FI" dirty="0"/>
              <a:t>Lapsen vakava sairastuminen vaikuttaa koko perheen  arkeen ja perheenjäsenten psyykkiseen hyvinvointiin.</a:t>
            </a:r>
          </a:p>
          <a:p>
            <a:r>
              <a:rPr lang="fi-FI" dirty="0"/>
              <a:t>Lapsen oireet, diagnoosi, intensiiviset hoidot, ja ennusteeseen liittyvä epävarmuus aiheuttavat vanhemmille stressiä ja menettämisen pelkoa. </a:t>
            </a:r>
          </a:p>
          <a:p>
            <a:r>
              <a:rPr lang="fi-FI" dirty="0"/>
              <a:t>Vanhempien tukeminen suojaa heitä, lasta ja sisaruksia sairauden mielenterveysvaikutuksilta.</a:t>
            </a:r>
          </a:p>
        </p:txBody>
      </p:sp>
      <p:pic>
        <p:nvPicPr>
          <p:cNvPr id="5" name="Kuva 4">
            <a:extLst>
              <a:ext uri="{FF2B5EF4-FFF2-40B4-BE49-F238E27FC236}">
                <a16:creationId xmlns:a16="http://schemas.microsoft.com/office/drawing/2014/main" id="{B9AECD17-8C0E-E5C1-9319-3447B5DDAA6C}"/>
              </a:ext>
            </a:extLst>
          </p:cNvPr>
          <p:cNvPicPr>
            <a:picLocks noChangeAspect="1"/>
          </p:cNvPicPr>
          <p:nvPr/>
        </p:nvPicPr>
        <p:blipFill>
          <a:blip r:embed="rId5"/>
          <a:stretch>
            <a:fillRect/>
          </a:stretch>
        </p:blipFill>
        <p:spPr>
          <a:xfrm>
            <a:off x="8553451" y="2427478"/>
            <a:ext cx="2853175" cy="3755461"/>
          </a:xfrm>
          <a:prstGeom prst="rect">
            <a:avLst/>
          </a:prstGeom>
        </p:spPr>
      </p:pic>
      <p:sp>
        <p:nvSpPr>
          <p:cNvPr id="6" name="Tekstiruutu 5">
            <a:extLst>
              <a:ext uri="{FF2B5EF4-FFF2-40B4-BE49-F238E27FC236}">
                <a16:creationId xmlns:a16="http://schemas.microsoft.com/office/drawing/2014/main" id="{665EDB29-1D45-6A32-6949-43405A0A76A0}"/>
              </a:ext>
            </a:extLst>
          </p:cNvPr>
          <p:cNvSpPr txBox="1"/>
          <p:nvPr/>
        </p:nvSpPr>
        <p:spPr>
          <a:xfrm>
            <a:off x="9235686" y="5794919"/>
            <a:ext cx="1968759"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dirty="0">
                <a:ln>
                  <a:noFill/>
                </a:ln>
                <a:solidFill>
                  <a:prstClr val="white"/>
                </a:solidFill>
                <a:effectLst/>
                <a:uLnTx/>
                <a:uFillTx/>
                <a:latin typeface="Trebuchet MS" panose="020B0603020202020204"/>
                <a:ea typeface="+mn-ea"/>
                <a:cs typeface="+mn-cs"/>
              </a:rPr>
              <a:t>Kuva: Mika Kanerva</a:t>
            </a:r>
          </a:p>
        </p:txBody>
      </p:sp>
    </p:spTree>
    <p:extLst>
      <p:ext uri="{BB962C8B-B14F-4D97-AF65-F5344CB8AC3E}">
        <p14:creationId xmlns:p14="http://schemas.microsoft.com/office/powerpoint/2010/main" val="3881546290"/>
      </p:ext>
    </p:extLst>
  </p:cSld>
  <p:clrMapOvr>
    <a:masterClrMapping/>
  </p:clrMapOvr>
</p:sld>
</file>

<file path=ppt/theme/theme1.xml><?xml version="1.0" encoding="utf-8"?>
<a:theme xmlns:a="http://schemas.openxmlformats.org/drawingml/2006/main" name="Berliini">
  <a:themeElements>
    <a:clrScheme name="Berliini">
      <a:dk1>
        <a:sysClr val="windowText" lastClr="000000"/>
      </a:dk1>
      <a:lt1>
        <a:sysClr val="window" lastClr="FFFFFF"/>
      </a:lt1>
      <a:dk2>
        <a:srgbClr val="1F8094"/>
      </a:dk2>
      <a:lt2>
        <a:srgbClr val="E7E6E6"/>
      </a:lt2>
      <a:accent1>
        <a:srgbClr val="39CDE7"/>
      </a:accent1>
      <a:accent2>
        <a:srgbClr val="60DE72"/>
      </a:accent2>
      <a:accent3>
        <a:srgbClr val="DDCC64"/>
      </a:accent3>
      <a:accent4>
        <a:srgbClr val="F49D50"/>
      </a:accent4>
      <a:accent5>
        <a:srgbClr val="E44951"/>
      </a:accent5>
      <a:accent6>
        <a:srgbClr val="D666F9"/>
      </a:accent6>
      <a:hlink>
        <a:srgbClr val="4BF7ED"/>
      </a:hlink>
      <a:folHlink>
        <a:srgbClr val="95E9F4"/>
      </a:folHlink>
    </a:clrScheme>
    <a:fontScheme name="Berliini">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ini">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28000"/>
              </a:schemeClr>
            </a:gs>
            <a:gs pos="50000">
              <a:schemeClr val="phClr">
                <a:shade val="100000"/>
                <a:hueMod val="100000"/>
                <a:satMod val="110000"/>
                <a:lumMod val="130000"/>
              </a:schemeClr>
            </a:gs>
            <a:gs pos="100000">
              <a:schemeClr val="phClr">
                <a:shade val="78000"/>
                <a:hueMod val="118000"/>
                <a:satMod val="12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7DC10E3-4FF5-456B-A359-A0F378C1E5FB}"/>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d44b85f8-4d5c-479f-98e6-d5554bf0169d" xsi:nil="true"/>
    <lcf76f155ced4ddcb4097134ff3c332f xmlns="11e35fb4-ba84-4c74-9923-a1eefa25b043">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Asiakirja" ma:contentTypeID="0x0101009321E9716748A1449B6180CC575DC48F" ma:contentTypeVersion="18" ma:contentTypeDescription="Luo uusi asiakirja." ma:contentTypeScope="" ma:versionID="634af3561d9f0d539982920006fc6a15">
  <xsd:schema xmlns:xsd="http://www.w3.org/2001/XMLSchema" xmlns:xs="http://www.w3.org/2001/XMLSchema" xmlns:p="http://schemas.microsoft.com/office/2006/metadata/properties" xmlns:ns2="11e35fb4-ba84-4c74-9923-a1eefa25b043" xmlns:ns3="d44b85f8-4d5c-479f-98e6-d5554bf0169d" targetNamespace="http://schemas.microsoft.com/office/2006/metadata/properties" ma:root="true" ma:fieldsID="02f6c0dce65d0d0f0d49961b2f4109e4" ns2:_="" ns3:_="">
    <xsd:import namespace="11e35fb4-ba84-4c74-9923-a1eefa25b043"/>
    <xsd:import namespace="d44b85f8-4d5c-479f-98e6-d5554bf0169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1e35fb4-ba84-4c74-9923-a1eefa25b04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Kuvien tunnisteet" ma:readOnly="false" ma:fieldId="{5cf76f15-5ced-4ddc-b409-7134ff3c332f}" ma:taxonomyMulti="true" ma:sspId="22ed1bed-8a91-47a9-b4e9-28d4b93dc7d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44b85f8-4d5c-479f-98e6-d5554bf0169d" elementFormDefault="qualified">
    <xsd:import namespace="http://schemas.microsoft.com/office/2006/documentManagement/types"/>
    <xsd:import namespace="http://schemas.microsoft.com/office/infopath/2007/PartnerControls"/>
    <xsd:element name="SharedWithUsers" ma:index="14"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Jakamisen tiedot" ma:internalName="SharedWithDetails" ma:readOnly="true">
      <xsd:simpleType>
        <xsd:restriction base="dms:Note">
          <xsd:maxLength value="255"/>
        </xsd:restriction>
      </xsd:simpleType>
    </xsd:element>
    <xsd:element name="TaxCatchAll" ma:index="23" nillable="true" ma:displayName="Taxonomy Catch All Column" ma:hidden="true" ma:list="{004dfa4a-b6f6-4264-b58c-15a217066f7e}" ma:internalName="TaxCatchAll" ma:showField="CatchAllData" ma:web="d44b85f8-4d5c-479f-98e6-d5554bf0169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12786A2-66AF-4802-B503-24ACF196B171}">
  <ds:schemaRefs>
    <ds:schemaRef ds:uri="http://schemas.microsoft.com/office/2006/documentManagement/types"/>
    <ds:schemaRef ds:uri="http://purl.org/dc/elements/1.1/"/>
    <ds:schemaRef ds:uri="http://purl.org/dc/terms/"/>
    <ds:schemaRef ds:uri="http://schemas.microsoft.com/office/infopath/2007/PartnerControls"/>
    <ds:schemaRef ds:uri="http://schemas.openxmlformats.org/package/2006/metadata/core-properties"/>
    <ds:schemaRef ds:uri="d44b85f8-4d5c-479f-98e6-d5554bf0169d"/>
    <ds:schemaRef ds:uri="11e35fb4-ba84-4c74-9923-a1eefa25b043"/>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86E662AB-0CBC-42F7-B0CE-A6200571D419}">
  <ds:schemaRefs>
    <ds:schemaRef ds:uri="http://schemas.microsoft.com/sharepoint/v3/contenttype/forms"/>
  </ds:schemaRefs>
</ds:datastoreItem>
</file>

<file path=customXml/itemProps3.xml><?xml version="1.0" encoding="utf-8"?>
<ds:datastoreItem xmlns:ds="http://schemas.openxmlformats.org/officeDocument/2006/customXml" ds:itemID="{D361A56C-99BC-4693-BFE2-E6DAF30DDBD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1e35fb4-ba84-4c74-9923-a1eefa25b043"/>
    <ds:schemaRef ds:uri="d44b85f8-4d5c-479f-98e6-d5554bf0169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59</TotalTime>
  <Words>3815</Words>
  <Application>Microsoft Office PowerPoint</Application>
  <PresentationFormat>Laajakuva</PresentationFormat>
  <Paragraphs>276</Paragraphs>
  <Slides>33</Slides>
  <Notes>22</Notes>
  <HiddenSlides>0</HiddenSlides>
  <MMClips>0</MMClips>
  <ScaleCrop>false</ScaleCrop>
  <HeadingPairs>
    <vt:vector size="6" baseType="variant">
      <vt:variant>
        <vt:lpstr>Käytetyt fontit</vt:lpstr>
      </vt:variant>
      <vt:variant>
        <vt:i4>13</vt:i4>
      </vt:variant>
      <vt:variant>
        <vt:lpstr>Teema</vt:lpstr>
      </vt:variant>
      <vt:variant>
        <vt:i4>1</vt:i4>
      </vt:variant>
      <vt:variant>
        <vt:lpstr>Dian otsikot</vt:lpstr>
      </vt:variant>
      <vt:variant>
        <vt:i4>33</vt:i4>
      </vt:variant>
    </vt:vector>
  </HeadingPairs>
  <TitlesOfParts>
    <vt:vector size="47" baseType="lpstr">
      <vt:lpstr>Arial</vt:lpstr>
      <vt:lpstr>Calibri</vt:lpstr>
      <vt:lpstr>Calisto MT</vt:lpstr>
      <vt:lpstr>Century Gothic</vt:lpstr>
      <vt:lpstr>Corbel</vt:lpstr>
      <vt:lpstr>Monotype Corsiva</vt:lpstr>
      <vt:lpstr>Noto Sans Symbols</vt:lpstr>
      <vt:lpstr>Open Sans</vt:lpstr>
      <vt:lpstr>Segoe Print</vt:lpstr>
      <vt:lpstr>Tempus Sans ITC</vt:lpstr>
      <vt:lpstr>Times New Roman</vt:lpstr>
      <vt:lpstr>Trebuchet MS</vt:lpstr>
      <vt:lpstr>Wingdings 3</vt:lpstr>
      <vt:lpstr>Berliini</vt:lpstr>
      <vt:lpstr>                                                                                  Vauvan sairastaminen ja vanhemman resilienssi    Vauvafoorumi 2024 20.11.2024  </vt:lpstr>
      <vt:lpstr>Lapsen vakava sairaus vaikuttaa vanhempien psyykkiseen hyvinvointiin</vt:lpstr>
      <vt:lpstr>PowerPoint-esitys</vt:lpstr>
      <vt:lpstr>Lapsuusiän sairastamiseen liittyvä traumaattinen stressi (PMTS)</vt:lpstr>
      <vt:lpstr>Riskitekijöitä vanhempien traumaperäisen oireilun pitkittymiselle</vt:lpstr>
      <vt:lpstr>Traumaperäinen stressihäiriö (PTSD)</vt:lpstr>
      <vt:lpstr>Vanhempien traumatisoituminen voi vaikuttaa lapsen sairauden hoitoon</vt:lpstr>
      <vt:lpstr>       Mistä vanhempien voima syntyy?</vt:lpstr>
      <vt:lpstr>Perheen tukeminen = lapsen tukemista</vt:lpstr>
      <vt:lpstr>Minkälaista tukea perhe tarvitsee?</vt:lpstr>
      <vt:lpstr>Alkuvaiheen psyykkinen tuki</vt:lpstr>
      <vt:lpstr>Perheiden traumaperäisen stressin lievittäminen</vt:lpstr>
      <vt:lpstr>Vireystilan sietoikkuna</vt:lpstr>
      <vt:lpstr>Vanhempien syyllisyyden lievittämisestä:  ”Teillä kävi paska säkä.”</vt:lpstr>
      <vt:lpstr>Lapsen vakava sairaus vaikuttaa vanhempien parisuhteeseen</vt:lpstr>
      <vt:lpstr> Dyadinen tunnesäätely  </vt:lpstr>
      <vt:lpstr>Kielellinen tunnesäätely </vt:lpstr>
      <vt:lpstr>Sanaton tunnesäätely</vt:lpstr>
      <vt:lpstr>Dyadisen tunnesäätelyn merkitys selviytymisen kannalta</vt:lpstr>
      <vt:lpstr>Dyadinen tunnesäätely</vt:lpstr>
      <vt:lpstr>Dyadinen tunnesäätely</vt:lpstr>
      <vt:lpstr>Dyadisen tunnesäätelyn haasteet</vt:lpstr>
      <vt:lpstr>Tunnekeskeinen pariterapia (S. Johnson) </vt:lpstr>
      <vt:lpstr>”It's hard to talk when your child has a life- threatening illness“ (Hooghe ym. 2020) </vt:lpstr>
      <vt:lpstr>“We hardly ever talk about It” (Hooghe ym. 2017)</vt:lpstr>
      <vt:lpstr>Puhumisesta ja vaikenemisesta</vt:lpstr>
      <vt:lpstr>Suositukset</vt:lpstr>
      <vt:lpstr>Tietoa &amp; tukea</vt:lpstr>
      <vt:lpstr>Lähteet</vt:lpstr>
      <vt:lpstr>Lähteeteet</vt:lpstr>
      <vt:lpstr>Lähteet</vt:lpstr>
      <vt:lpstr>Lähteet</vt:lpstr>
      <vt:lpstr>  KIITOS!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Vauvan sairastaminen ja vanhemman resilienssi    Vauvafoorumi 2024 20.11.2024</dc:title>
  <dc:creator>Koivula Krista</dc:creator>
  <cp:lastModifiedBy>Riitta Savolainen</cp:lastModifiedBy>
  <cp:revision>2</cp:revision>
  <dcterms:created xsi:type="dcterms:W3CDTF">2024-10-27T12:17:24Z</dcterms:created>
  <dcterms:modified xsi:type="dcterms:W3CDTF">2024-11-29T09:45:37Z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0x0101009321E9716748A1449B6180CC575DC48F</vt:lpwstr>
  </property>
</Properties>
</file>