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73" r:id="rId5"/>
  </p:sldMasterIdLst>
  <p:notesMasterIdLst>
    <p:notesMasterId r:id="rId30"/>
  </p:notesMasterIdLst>
  <p:handoutMasterIdLst>
    <p:handoutMasterId r:id="rId31"/>
  </p:handoutMasterIdLst>
  <p:sldIdLst>
    <p:sldId id="595" r:id="rId6"/>
    <p:sldId id="559" r:id="rId7"/>
    <p:sldId id="469" r:id="rId8"/>
    <p:sldId id="505" r:id="rId9"/>
    <p:sldId id="562" r:id="rId10"/>
    <p:sldId id="570" r:id="rId11"/>
    <p:sldId id="492" r:id="rId12"/>
    <p:sldId id="503" r:id="rId13"/>
    <p:sldId id="552" r:id="rId14"/>
    <p:sldId id="596" r:id="rId15"/>
    <p:sldId id="557" r:id="rId16"/>
    <p:sldId id="597" r:id="rId17"/>
    <p:sldId id="584" r:id="rId18"/>
    <p:sldId id="599" r:id="rId19"/>
    <p:sldId id="594" r:id="rId20"/>
    <p:sldId id="582" r:id="rId21"/>
    <p:sldId id="583" r:id="rId22"/>
    <p:sldId id="585" r:id="rId23"/>
    <p:sldId id="592" r:id="rId24"/>
    <p:sldId id="593" r:id="rId25"/>
    <p:sldId id="524" r:id="rId26"/>
    <p:sldId id="598" r:id="rId27"/>
    <p:sldId id="556" r:id="rId28"/>
    <p:sldId id="565" r:id="rId29"/>
  </p:sldIdLst>
  <p:sldSz cx="9144000" cy="6858000" type="screen4x3"/>
  <p:notesSz cx="6797675" cy="9926638"/>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äenpää"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A6DE4-899C-32F4-BE6D-EA8BF9850F50}" v="1" dt="2024-11-18T10:53:40.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71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2720" y="-1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46189" cy="496650"/>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sz="quarter" idx="1"/>
          </p:nvPr>
        </p:nvSpPr>
        <p:spPr>
          <a:xfrm>
            <a:off x="3849900" y="0"/>
            <a:ext cx="2946189" cy="496650"/>
          </a:xfrm>
          <a:prstGeom prst="rect">
            <a:avLst/>
          </a:prstGeom>
        </p:spPr>
        <p:txBody>
          <a:bodyPr vert="horz" lIns="91440" tIns="45720" rIns="91440" bIns="45720" rtlCol="0"/>
          <a:lstStyle>
            <a:lvl1pPr algn="r">
              <a:defRPr sz="1200"/>
            </a:lvl1pPr>
          </a:lstStyle>
          <a:p>
            <a:fld id="{D74C3481-B28A-4C00-9456-E74A72B6AE15}" type="datetimeFigureOut">
              <a:rPr lang="sv-FI" smtClean="0"/>
              <a:pPr/>
              <a:t>29-11-2024</a:t>
            </a:fld>
            <a:endParaRPr lang="sv-FI"/>
          </a:p>
        </p:txBody>
      </p:sp>
      <p:sp>
        <p:nvSpPr>
          <p:cNvPr id="4" name="Platshållare för sidfot 3"/>
          <p:cNvSpPr>
            <a:spLocks noGrp="1"/>
          </p:cNvSpPr>
          <p:nvPr>
            <p:ph type="ftr" sz="quarter" idx="2"/>
          </p:nvPr>
        </p:nvSpPr>
        <p:spPr>
          <a:xfrm>
            <a:off x="2" y="9428403"/>
            <a:ext cx="2946189" cy="496650"/>
          </a:xfrm>
          <a:prstGeom prst="rect">
            <a:avLst/>
          </a:prstGeom>
        </p:spPr>
        <p:txBody>
          <a:bodyPr vert="horz" lIns="91440" tIns="45720" rIns="91440" bIns="45720" rtlCol="0" anchor="b"/>
          <a:lstStyle>
            <a:lvl1pPr algn="l">
              <a:defRPr sz="1200"/>
            </a:lvl1pPr>
          </a:lstStyle>
          <a:p>
            <a:endParaRPr lang="sv-FI"/>
          </a:p>
        </p:txBody>
      </p:sp>
      <p:sp>
        <p:nvSpPr>
          <p:cNvPr id="5" name="Platshållare för bildnummer 4"/>
          <p:cNvSpPr>
            <a:spLocks noGrp="1"/>
          </p:cNvSpPr>
          <p:nvPr>
            <p:ph type="sldNum" sz="quarter" idx="3"/>
          </p:nvPr>
        </p:nvSpPr>
        <p:spPr>
          <a:xfrm>
            <a:off x="3849900" y="9428403"/>
            <a:ext cx="2946189" cy="496650"/>
          </a:xfrm>
          <a:prstGeom prst="rect">
            <a:avLst/>
          </a:prstGeom>
        </p:spPr>
        <p:txBody>
          <a:bodyPr vert="horz" lIns="91440" tIns="45720" rIns="91440" bIns="45720" rtlCol="0" anchor="b"/>
          <a:lstStyle>
            <a:lvl1pPr algn="r">
              <a:defRPr sz="1200"/>
            </a:lvl1pPr>
          </a:lstStyle>
          <a:p>
            <a:fld id="{11F4A37A-7B97-4198-A39C-C7C6992DF5D1}" type="slidenum">
              <a:rPr lang="sv-FI" smtClean="0"/>
              <a:pPr/>
              <a:t>‹#›</a:t>
            </a:fld>
            <a:endParaRPr lang="sv-FI"/>
          </a:p>
        </p:txBody>
      </p:sp>
    </p:spTree>
    <p:extLst>
      <p:ext uri="{BB962C8B-B14F-4D97-AF65-F5344CB8AC3E}">
        <p14:creationId xmlns:p14="http://schemas.microsoft.com/office/powerpoint/2010/main" val="285427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FI"/>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A726D150-F115-4C3B-A9C1-C4F7A18F8D87}" type="datetimeFigureOut">
              <a:rPr lang="sv-FI" smtClean="0"/>
              <a:pPr/>
              <a:t>29-11-2024</a:t>
            </a:fld>
            <a:endParaRPr lang="sv-FI"/>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FI"/>
          </a:p>
        </p:txBody>
      </p:sp>
      <p:sp>
        <p:nvSpPr>
          <p:cNvPr id="5" name="Platshållare för anteckningar 4"/>
          <p:cNvSpPr>
            <a:spLocks noGrp="1"/>
          </p:cNvSpPr>
          <p:nvPr>
            <p:ph type="body" sz="quarter" idx="3"/>
          </p:nvPr>
        </p:nvSpPr>
        <p:spPr>
          <a:xfrm>
            <a:off x="679768" y="4715155"/>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FI"/>
          </a:p>
        </p:txBody>
      </p:sp>
      <p:sp>
        <p:nvSpPr>
          <p:cNvPr id="6" name="Platshållare för sidfot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sv-FI"/>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19C15570-171C-4F84-8A47-08D026B91304}" type="slidenum">
              <a:rPr lang="sv-FI" smtClean="0"/>
              <a:pPr/>
              <a:t>‹#›</a:t>
            </a:fld>
            <a:endParaRPr lang="sv-FI"/>
          </a:p>
        </p:txBody>
      </p:sp>
    </p:spTree>
    <p:extLst>
      <p:ext uri="{BB962C8B-B14F-4D97-AF65-F5344CB8AC3E}">
        <p14:creationId xmlns:p14="http://schemas.microsoft.com/office/powerpoint/2010/main" val="392974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822FE-816E-772C-7921-C9B27D044783}"/>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CEA238E-73A0-F2A1-6389-26807007F81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D6B92B12-1BF5-D26E-6E5C-F61A9BE03108}"/>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82C79303-E49A-04E5-961D-AA09EBE9279A}"/>
              </a:ext>
            </a:extLst>
          </p:cNvPr>
          <p:cNvSpPr>
            <a:spLocks noGrp="1"/>
          </p:cNvSpPr>
          <p:nvPr>
            <p:ph type="sldNum" sz="quarter" idx="5"/>
          </p:nvPr>
        </p:nvSpPr>
        <p:spPr/>
        <p:txBody>
          <a:bodyPr/>
          <a:lstStyle/>
          <a:p>
            <a:fld id="{19C15570-171C-4F84-8A47-08D026B91304}" type="slidenum">
              <a:rPr lang="sv-FI" smtClean="0"/>
              <a:pPr/>
              <a:t>1</a:t>
            </a:fld>
            <a:endParaRPr lang="sv-FI"/>
          </a:p>
        </p:txBody>
      </p:sp>
    </p:spTree>
    <p:extLst>
      <p:ext uri="{BB962C8B-B14F-4D97-AF65-F5344CB8AC3E}">
        <p14:creationId xmlns:p14="http://schemas.microsoft.com/office/powerpoint/2010/main" val="182130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a:t>Miia</a:t>
            </a:r>
          </a:p>
        </p:txBody>
      </p:sp>
      <p:sp>
        <p:nvSpPr>
          <p:cNvPr id="4" name="Dian numeron paikkamerkki 3"/>
          <p:cNvSpPr>
            <a:spLocks noGrp="1"/>
          </p:cNvSpPr>
          <p:nvPr>
            <p:ph type="sldNum" sz="quarter" idx="10"/>
          </p:nvPr>
        </p:nvSpPr>
        <p:spPr/>
        <p:txBody>
          <a:bodyPr/>
          <a:lstStyle/>
          <a:p>
            <a:fld id="{19C15570-171C-4F84-8A47-08D026B91304}" type="slidenum">
              <a:rPr lang="sv-FI" smtClean="0"/>
              <a:pPr/>
              <a:t>11</a:t>
            </a:fld>
            <a:endParaRPr lang="sv-FI"/>
          </a:p>
        </p:txBody>
      </p:sp>
    </p:spTree>
    <p:extLst>
      <p:ext uri="{BB962C8B-B14F-4D97-AF65-F5344CB8AC3E}">
        <p14:creationId xmlns:p14="http://schemas.microsoft.com/office/powerpoint/2010/main" val="319775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err="1">
                <a:cs typeface="Calibri"/>
              </a:rPr>
              <a:t>miia</a:t>
            </a:r>
            <a:endParaRPr lang="fi-FI" err="1"/>
          </a:p>
        </p:txBody>
      </p:sp>
      <p:sp>
        <p:nvSpPr>
          <p:cNvPr id="4" name="Dian numeron paikkamerkki 3"/>
          <p:cNvSpPr>
            <a:spLocks noGrp="1"/>
          </p:cNvSpPr>
          <p:nvPr>
            <p:ph type="sldNum" sz="quarter" idx="10"/>
          </p:nvPr>
        </p:nvSpPr>
        <p:spPr/>
        <p:txBody>
          <a:bodyPr/>
          <a:lstStyle/>
          <a:p>
            <a:fld id="{19C15570-171C-4F84-8A47-08D026B91304}" type="slidenum">
              <a:rPr lang="sv-FI" smtClean="0"/>
              <a:pPr/>
              <a:t>21</a:t>
            </a:fld>
            <a:endParaRPr lang="sv-FI"/>
          </a:p>
        </p:txBody>
      </p:sp>
    </p:spTree>
    <p:extLst>
      <p:ext uri="{BB962C8B-B14F-4D97-AF65-F5344CB8AC3E}">
        <p14:creationId xmlns:p14="http://schemas.microsoft.com/office/powerpoint/2010/main" val="223110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a:p>
        </p:txBody>
      </p:sp>
      <p:sp>
        <p:nvSpPr>
          <p:cNvPr id="4" name="Dian numeron paikkamerkki 3"/>
          <p:cNvSpPr>
            <a:spLocks noGrp="1"/>
          </p:cNvSpPr>
          <p:nvPr>
            <p:ph type="sldNum" sz="quarter" idx="10"/>
          </p:nvPr>
        </p:nvSpPr>
        <p:spPr/>
        <p:txBody>
          <a:bodyPr/>
          <a:lstStyle/>
          <a:p>
            <a:fld id="{19C15570-171C-4F84-8A47-08D026B91304}" type="slidenum">
              <a:rPr lang="sv-FI" smtClean="0"/>
              <a:pPr/>
              <a:t>23</a:t>
            </a:fld>
            <a:endParaRPr lang="sv-FI"/>
          </a:p>
        </p:txBody>
      </p:sp>
    </p:spTree>
    <p:extLst>
      <p:ext uri="{BB962C8B-B14F-4D97-AF65-F5344CB8AC3E}">
        <p14:creationId xmlns:p14="http://schemas.microsoft.com/office/powerpoint/2010/main" val="319775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C15570-171C-4F84-8A47-08D026B91304}" type="slidenum">
              <a:rPr lang="sv-FI" smtClean="0"/>
              <a:pPr/>
              <a:t>24</a:t>
            </a:fld>
            <a:endParaRPr lang="sv-FI"/>
          </a:p>
        </p:txBody>
      </p:sp>
    </p:spTree>
    <p:extLst>
      <p:ext uri="{BB962C8B-B14F-4D97-AF65-F5344CB8AC3E}">
        <p14:creationId xmlns:p14="http://schemas.microsoft.com/office/powerpoint/2010/main" val="3409503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sz="1800" dirty="0"/>
              <a:t>ICDP – Kannustava vuorovaikutus –ohjelma on terveyttä edistävä ihmissuhteisiin ja empatiaan perustuva ohjelma, jonka tavoitteena on lisätä kykyä ymmärtää ja kunnioittaa toinen toisiamme kehittämällä ja vahvistamalla sensitiivisyyttä ja empatiaa. Tavoitteena on tukea ja edistää laadukasta vuorovaikutusta hoidettavien ja hoivaajien kesken, mutta ohjelma soveltuu kaikkeen inhimilliseen kanssakäymiseen. Kannustava vuorovaikutus on yksi tapa toteuttaa humanistisia arvoja, kuten YK:n Ihmisoikeuksien julistusta ja ennen kaikkea Lapsen oikeuksien sopimusta. Lapsen kunnioittaminen yksilönä on koko ohjelman peruspilari. ICDP on </a:t>
            </a:r>
            <a:r>
              <a:rPr lang="fi-FI" sz="1800" dirty="0" err="1"/>
              <a:t>UNICEF:in</a:t>
            </a:r>
            <a:r>
              <a:rPr lang="fi-FI" sz="1800" dirty="0"/>
              <a:t> ja WHO:n hyväksymä ja se on käytössä yli neljässäkymmenessä maassa ympäri maailman.</a:t>
            </a:r>
          </a:p>
        </p:txBody>
      </p:sp>
      <p:sp>
        <p:nvSpPr>
          <p:cNvPr id="4" name="Dian numeron paikkamerkki 3"/>
          <p:cNvSpPr>
            <a:spLocks noGrp="1"/>
          </p:cNvSpPr>
          <p:nvPr>
            <p:ph type="sldNum" sz="quarter" idx="10"/>
          </p:nvPr>
        </p:nvSpPr>
        <p:spPr/>
        <p:txBody>
          <a:bodyPr/>
          <a:lstStyle/>
          <a:p>
            <a:fld id="{19C15570-171C-4F84-8A47-08D026B91304}" type="slidenum">
              <a:rPr lang="sv-FI" smtClean="0"/>
              <a:pPr/>
              <a:t>2</a:t>
            </a:fld>
            <a:endParaRPr lang="sv-FI"/>
          </a:p>
        </p:txBody>
      </p:sp>
    </p:spTree>
    <p:extLst>
      <p:ext uri="{BB962C8B-B14F-4D97-AF65-F5344CB8AC3E}">
        <p14:creationId xmlns:p14="http://schemas.microsoft.com/office/powerpoint/2010/main" val="927346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2000" dirty="0"/>
              <a:t>Kannustavan vuorovaikutuksen kehittivät Oslon yliopiston professorit Karsten </a:t>
            </a:r>
            <a:r>
              <a:rPr lang="fi-FI" sz="2000" dirty="0" err="1"/>
              <a:t>Hundeide</a:t>
            </a:r>
            <a:r>
              <a:rPr lang="fi-FI" sz="2000" dirty="0"/>
              <a:t> ja Henning </a:t>
            </a:r>
            <a:r>
              <a:rPr lang="fi-FI" sz="2000" dirty="0" err="1"/>
              <a:t>Rye</a:t>
            </a:r>
            <a:r>
              <a:rPr lang="fi-FI" sz="2000" dirty="0"/>
              <a:t>. Ohjelma perustuu uusimpaan tutkimukseen lasten kehitykseen liittyvistä terveyttä edistävistä tekijöistä. Ohjelman kulmakivet tulevat mm. kehityspsykologiasta, sosiokulttuurisesta psykologiasta, pedagogiikasta, sosiologiasta ja neurologiasta. Ohjelman avulla on mahdollista ehkäistä psyykkisiä ja sosiaalisia terveyshaittoja, leimaantumista, ulkopuolisuutta ja syrjäytymistä.</a:t>
            </a:r>
            <a:endParaRPr lang="sv-SE" sz="2000" dirty="0"/>
          </a:p>
        </p:txBody>
      </p:sp>
      <p:sp>
        <p:nvSpPr>
          <p:cNvPr id="4" name="Slide Number Placeholder 3"/>
          <p:cNvSpPr>
            <a:spLocks noGrp="1"/>
          </p:cNvSpPr>
          <p:nvPr>
            <p:ph type="sldNum" sz="quarter" idx="10"/>
          </p:nvPr>
        </p:nvSpPr>
        <p:spPr/>
        <p:txBody>
          <a:bodyPr/>
          <a:lstStyle/>
          <a:p>
            <a:fld id="{19C15570-171C-4F84-8A47-08D026B91304}" type="slidenum">
              <a:rPr lang="sv-FI" smtClean="0"/>
              <a:pPr/>
              <a:t>3</a:t>
            </a:fld>
            <a:endParaRPr lang="sv-FI"/>
          </a:p>
        </p:txBody>
      </p:sp>
    </p:spTree>
    <p:extLst>
      <p:ext uri="{BB962C8B-B14F-4D97-AF65-F5344CB8AC3E}">
        <p14:creationId xmlns:p14="http://schemas.microsoft.com/office/powerpoint/2010/main" val="49487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19C15570-171C-4F84-8A47-08D026B91304}" type="slidenum">
              <a:rPr lang="sv-FI" smtClean="0"/>
              <a:pPr/>
              <a:t>4</a:t>
            </a:fld>
            <a:endParaRPr lang="sv-FI"/>
          </a:p>
        </p:txBody>
      </p:sp>
    </p:spTree>
    <p:extLst>
      <p:ext uri="{BB962C8B-B14F-4D97-AF65-F5344CB8AC3E}">
        <p14:creationId xmlns:p14="http://schemas.microsoft.com/office/powerpoint/2010/main" val="1942756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600" dirty="0"/>
          </a:p>
        </p:txBody>
      </p:sp>
      <p:sp>
        <p:nvSpPr>
          <p:cNvPr id="4" name="Dian numeron paikkamerkki 3"/>
          <p:cNvSpPr>
            <a:spLocks noGrp="1"/>
          </p:cNvSpPr>
          <p:nvPr>
            <p:ph type="sldNum" sz="quarter" idx="5"/>
          </p:nvPr>
        </p:nvSpPr>
        <p:spPr/>
        <p:txBody>
          <a:bodyPr/>
          <a:lstStyle/>
          <a:p>
            <a:fld id="{19C15570-171C-4F84-8A47-08D026B91304}" type="slidenum">
              <a:rPr lang="sv-FI" smtClean="0"/>
              <a:pPr/>
              <a:t>5</a:t>
            </a:fld>
            <a:endParaRPr lang="sv-FI"/>
          </a:p>
        </p:txBody>
      </p:sp>
    </p:spTree>
    <p:extLst>
      <p:ext uri="{BB962C8B-B14F-4D97-AF65-F5344CB8AC3E}">
        <p14:creationId xmlns:p14="http://schemas.microsoft.com/office/powerpoint/2010/main" val="3720330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C15570-171C-4F84-8A47-08D026B91304}" type="slidenum">
              <a:rPr lang="sv-FI" smtClean="0"/>
              <a:pPr/>
              <a:t>6</a:t>
            </a:fld>
            <a:endParaRPr lang="sv-FI"/>
          </a:p>
        </p:txBody>
      </p:sp>
    </p:spTree>
    <p:extLst>
      <p:ext uri="{BB962C8B-B14F-4D97-AF65-F5344CB8AC3E}">
        <p14:creationId xmlns:p14="http://schemas.microsoft.com/office/powerpoint/2010/main" val="319984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C15570-171C-4F84-8A47-08D026B91304}" type="slidenum">
              <a:rPr lang="sv-FI" smtClean="0"/>
              <a:pPr/>
              <a:t>7</a:t>
            </a:fld>
            <a:endParaRPr lang="sv-FI"/>
          </a:p>
        </p:txBody>
      </p:sp>
    </p:spTree>
    <p:extLst>
      <p:ext uri="{BB962C8B-B14F-4D97-AF65-F5344CB8AC3E}">
        <p14:creationId xmlns:p14="http://schemas.microsoft.com/office/powerpoint/2010/main" val="213967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767" y="4734405"/>
            <a:ext cx="6000165" cy="4466987"/>
          </a:xfrm>
        </p:spPr>
        <p:txBody>
          <a:bodyPr/>
          <a:lstStyle/>
          <a:p>
            <a:r>
              <a:rPr lang="fi-FI" sz="1800" dirty="0"/>
              <a:t>Lähtökohtana kulttuuri, jossa eletään: Tästä näkökohdasta on tärkeä olla tietoinen, kun yhä useammat kulttuurit ovat monikulttuurisia. Emme voi lähteä siitä, että kaikilla ihmisillä on  sama käsitys lapsen kasvatuksesta ja hoivasta. </a:t>
            </a:r>
          </a:p>
          <a:p>
            <a:r>
              <a:rPr lang="fi-FI" sz="1800" dirty="0"/>
              <a:t>Henkilöillä, joilla on toisenlainen kulttuuritausta, voi olla toisenlaisia arvoja. He saattavat esimerkiksi painottaa enemmän tottelevaisuutta, kunnioittamista jne. kuin me. </a:t>
            </a:r>
          </a:p>
          <a:p>
            <a:endParaRPr lang="fi-FI" sz="1800" dirty="0"/>
          </a:p>
          <a:p>
            <a:r>
              <a:rPr lang="fi-FI" sz="1800" dirty="0"/>
              <a:t>Yleistäen voidaan sanoa, että käsityksemme lapsesta ja lapsuudesta pohjautuvat kulttuuriimme ja perinteisiin, johon olemme syntyneet ja johon olemme kasvaneet. </a:t>
            </a:r>
          </a:p>
        </p:txBody>
      </p:sp>
      <p:sp>
        <p:nvSpPr>
          <p:cNvPr id="4" name="Dian numeron paikkamerkki 3"/>
          <p:cNvSpPr>
            <a:spLocks noGrp="1"/>
          </p:cNvSpPr>
          <p:nvPr>
            <p:ph type="sldNum" sz="quarter" idx="5"/>
          </p:nvPr>
        </p:nvSpPr>
        <p:spPr/>
        <p:txBody>
          <a:bodyPr/>
          <a:lstStyle/>
          <a:p>
            <a:fld id="{19C15570-171C-4F84-8A47-08D026B91304}" type="slidenum">
              <a:rPr lang="sv-FI" smtClean="0"/>
              <a:pPr/>
              <a:t>8</a:t>
            </a:fld>
            <a:endParaRPr lang="sv-FI"/>
          </a:p>
        </p:txBody>
      </p:sp>
    </p:spTree>
    <p:extLst>
      <p:ext uri="{BB962C8B-B14F-4D97-AF65-F5344CB8AC3E}">
        <p14:creationId xmlns:p14="http://schemas.microsoft.com/office/powerpoint/2010/main" val="3187829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pPr rtl="0"/>
            <a:r>
              <a:rPr lang="fi-FI" sz="2000" dirty="0">
                <a:effectLst/>
                <a:latin typeface="-apple-system"/>
              </a:rPr>
              <a:t>Kannustava vuorovaikutus –ohjelma rakentuu kolmeksi dialogiksi ja kahdeksaksi vuorovaikutusteemaksi, jotka sisältävät ja ottavat käyttöön sen tiedon, joka meillä tänä päivänä on ihmisten optimaalisen kehityksen ja hyvinvoinnin tarpeista. Hyvän vuorovaikutuksen perustana on meidän käsityksemme ja näkemyksemme lapsista, nuorista ja aikuisista. Siksi ohjelmassa painotetaan positiivisen käsityksen edistämiseen hoivattavasta. Ohjelma keskittyy myös vanhempia ja hoivanantajia ohjaavan henkilön suhtautumistapaan. Tämän tueksi ohjelmassa on tiettyjä periaatteita, jotka vahvistavat hoivaajan sensitiivisyyttä huomioimaan lapsen tarpeita, tarkoituksia, ajatuksia ja tunteita.</a:t>
            </a:r>
          </a:p>
          <a:p>
            <a:r>
              <a:rPr lang="fi-FI" dirty="0">
                <a:effectLst/>
                <a:latin typeface="-apple-system"/>
              </a:rPr>
              <a:t> </a:t>
            </a:r>
            <a:endParaRPr lang="fi-FI" dirty="0"/>
          </a:p>
        </p:txBody>
      </p:sp>
      <p:sp>
        <p:nvSpPr>
          <p:cNvPr id="4" name="Dian numeron paikkamerkki 3"/>
          <p:cNvSpPr>
            <a:spLocks noGrp="1"/>
          </p:cNvSpPr>
          <p:nvPr>
            <p:ph type="sldNum" sz="quarter" idx="10"/>
          </p:nvPr>
        </p:nvSpPr>
        <p:spPr/>
        <p:txBody>
          <a:bodyPr/>
          <a:lstStyle/>
          <a:p>
            <a:fld id="{19C15570-171C-4F84-8A47-08D026B91304}" type="slidenum">
              <a:rPr lang="sv-FI" smtClean="0">
                <a:solidFill>
                  <a:prstClr val="black"/>
                </a:solidFill>
              </a:rPr>
              <a:pPr/>
              <a:t>9</a:t>
            </a:fld>
            <a:endParaRPr lang="sv-FI">
              <a:solidFill>
                <a:prstClr val="black"/>
              </a:solidFill>
            </a:endParaRPr>
          </a:p>
        </p:txBody>
      </p:sp>
    </p:spTree>
    <p:extLst>
      <p:ext uri="{BB962C8B-B14F-4D97-AF65-F5344CB8AC3E}">
        <p14:creationId xmlns:p14="http://schemas.microsoft.com/office/powerpoint/2010/main" val="1914172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Ref idx="1001">
        <a:schemeClr val="bg1"/>
      </p:bgRef>
    </p:bg>
    <p:spTree>
      <p:nvGrpSpPr>
        <p:cNvPr id="1" name=""/>
        <p:cNvGrpSpPr/>
        <p:nvPr/>
      </p:nvGrpSpPr>
      <p:grpSpPr>
        <a:xfrm>
          <a:off x="0" y="0"/>
          <a:ext cx="0" cy="0"/>
          <a:chOff x="0" y="0"/>
          <a:chExt cx="0" cy="0"/>
        </a:xfrm>
      </p:grpSpPr>
      <p:sp>
        <p:nvSpPr>
          <p:cNvPr id="8" name="Rubrik 7"/>
          <p:cNvSpPr>
            <a:spLocks noGrp="1"/>
          </p:cNvSpPr>
          <p:nvPr>
            <p:ph type="ctrTitle"/>
          </p:nvPr>
        </p:nvSpPr>
        <p:spPr>
          <a:xfrm>
            <a:off x="2286000" y="3124200"/>
            <a:ext cx="6172200" cy="1894362"/>
          </a:xfrm>
        </p:spPr>
        <p:txBody>
          <a:bodyPr/>
          <a:lstStyle>
            <a:lvl1pPr>
              <a:defRPr b="1"/>
            </a:lvl1pPr>
          </a:lstStyle>
          <a:p>
            <a:r>
              <a:rPr kumimoji="0" lang="sv-SE"/>
              <a:t>Klicka här för att ändra format</a:t>
            </a:r>
            <a:endParaRPr kumimoji="0" lang="en-US"/>
          </a:p>
        </p:txBody>
      </p:sp>
      <p:sp>
        <p:nvSpPr>
          <p:cNvPr id="9" name="Underrubrik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a:t>Klicka här för att ändra format på underrubrik i bakgrunden</a:t>
            </a:r>
            <a:endParaRPr kumimoji="0" lang="en-US"/>
          </a:p>
        </p:txBody>
      </p:sp>
      <p:sp>
        <p:nvSpPr>
          <p:cNvPr id="28" name="Platshållare för datum 27"/>
          <p:cNvSpPr>
            <a:spLocks noGrp="1"/>
          </p:cNvSpPr>
          <p:nvPr>
            <p:ph type="dt" sz="half" idx="10"/>
          </p:nvPr>
        </p:nvSpPr>
        <p:spPr bwMode="auto">
          <a:xfrm rot="5400000">
            <a:off x="7764621" y="1174097"/>
            <a:ext cx="2286000" cy="381000"/>
          </a:xfrm>
        </p:spPr>
        <p:txBody>
          <a:bodyPr/>
          <a:lstStyle/>
          <a:p>
            <a:fld id="{E10DD345-69B4-4666-A42A-6451C6A03D07}" type="datetime1">
              <a:rPr lang="sv-FI" smtClean="0"/>
              <a:pPr/>
              <a:t>29-11-2024</a:t>
            </a:fld>
            <a:endParaRPr lang="sv-FI"/>
          </a:p>
        </p:txBody>
      </p:sp>
      <p:sp>
        <p:nvSpPr>
          <p:cNvPr id="17" name="Platshållare för sidfot 16"/>
          <p:cNvSpPr>
            <a:spLocks noGrp="1"/>
          </p:cNvSpPr>
          <p:nvPr>
            <p:ph type="ftr" sz="quarter" idx="11"/>
          </p:nvPr>
        </p:nvSpPr>
        <p:spPr bwMode="auto">
          <a:xfrm rot="5400000">
            <a:off x="7077269" y="4181669"/>
            <a:ext cx="3657600" cy="384048"/>
          </a:xfrm>
        </p:spPr>
        <p:txBody>
          <a:bodyPr/>
          <a:lstStyle/>
          <a:p>
            <a:endParaRPr lang="sv-FI"/>
          </a:p>
        </p:txBody>
      </p:sp>
      <p:sp>
        <p:nvSpPr>
          <p:cNvPr id="10" name="Rektangel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ktangel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ktangel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k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ak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k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k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ak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ktangel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Ellip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llip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Ellip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Ellip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Ellip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latshållare för bildnummer 28"/>
          <p:cNvSpPr>
            <a:spLocks noGrp="1"/>
          </p:cNvSpPr>
          <p:nvPr>
            <p:ph type="sldNum" sz="quarter" idx="12"/>
          </p:nvPr>
        </p:nvSpPr>
        <p:spPr bwMode="auto">
          <a:xfrm>
            <a:off x="1325544" y="4928702"/>
            <a:ext cx="609600" cy="517524"/>
          </a:xfrm>
        </p:spPr>
        <p:txBody>
          <a:bodyPr/>
          <a:lstStyle/>
          <a:p>
            <a:fld id="{ABC24B08-FF8D-4CAF-B46A-FF8A0EF48B31}" type="slidenum">
              <a:rPr lang="sv-FI" smtClean="0"/>
              <a:pPr/>
              <a:t>‹#›</a:t>
            </a:fld>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3" name="Platshållare för lodrät text 2"/>
          <p:cNvSpPr>
            <a:spLocks noGrp="1"/>
          </p:cNvSpPr>
          <p:nvPr>
            <p:ph type="body" orient="vert" idx="1"/>
          </p:nvPr>
        </p:nvSpPr>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1F997268-FDC3-4A4C-8241-B4494EDA7B2C}" type="datetime1">
              <a:rPr lang="sv-FI" smtClean="0"/>
              <a:pPr/>
              <a:t>29-11-2024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BC24B08-FF8D-4CAF-B46A-FF8A0EF48B31}" type="slidenum">
              <a:rPr lang="sv-FI" smtClean="0"/>
              <a:pPr/>
              <a:t>‹#›</a:t>
            </a:fld>
            <a:endParaRPr lang="sv-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1676400" cy="5851525"/>
          </a:xfrm>
        </p:spPr>
        <p:txBody>
          <a:bodyPr vert="eaVert"/>
          <a:lstStyle/>
          <a:p>
            <a:r>
              <a:rPr kumimoji="0" lang="sv-SE"/>
              <a:t>Klicka här för att ändra format</a:t>
            </a:r>
            <a:endParaRPr kumimoji="0" lang="en-US"/>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4" name="Platshållare för datum 3"/>
          <p:cNvSpPr>
            <a:spLocks noGrp="1"/>
          </p:cNvSpPr>
          <p:nvPr>
            <p:ph type="dt" sz="half" idx="10"/>
          </p:nvPr>
        </p:nvSpPr>
        <p:spPr/>
        <p:txBody>
          <a:bodyPr/>
          <a:lstStyle/>
          <a:p>
            <a:fld id="{8F1F3AFD-B44F-4BE6-B518-E830316437E2}" type="datetime1">
              <a:rPr lang="sv-FI" smtClean="0"/>
              <a:pPr/>
              <a:t>29-11-2024</a:t>
            </a:fld>
            <a:endParaRPr lang="sv-FI"/>
          </a:p>
        </p:txBody>
      </p:sp>
      <p:sp>
        <p:nvSpPr>
          <p:cNvPr id="5" name="Platshållare för sidfot 4"/>
          <p:cNvSpPr>
            <a:spLocks noGrp="1"/>
          </p:cNvSpPr>
          <p:nvPr>
            <p:ph type="ftr" sz="quarter" idx="11"/>
          </p:nvPr>
        </p:nvSpPr>
        <p:spPr/>
        <p:txBody>
          <a:bodyPr/>
          <a:lstStyle/>
          <a:p>
            <a:endParaRPr lang="sv-FI"/>
          </a:p>
        </p:txBody>
      </p:sp>
      <p:sp>
        <p:nvSpPr>
          <p:cNvPr id="6" name="Platshållare för bildnummer 5"/>
          <p:cNvSpPr>
            <a:spLocks noGrp="1"/>
          </p:cNvSpPr>
          <p:nvPr>
            <p:ph type="sldNum" sz="quarter" idx="12"/>
          </p:nvPr>
        </p:nvSpPr>
        <p:spPr/>
        <p:txBody>
          <a:bodyPr/>
          <a:lstStyle/>
          <a:p>
            <a:fld id="{ABC24B08-FF8D-4CAF-B46A-FF8A0EF48B31}" type="slidenum">
              <a:rPr lang="sv-FI" smtClean="0"/>
              <a:pPr/>
              <a:t>‹#›</a:t>
            </a:fld>
            <a:endParaRPr lang="sv-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1BE17AA-42FB-4D43-BD0C-CCE6ED8F51F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177913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E17AA-42FB-4D43-BD0C-CCE6ED8F51F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1232011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E17AA-42FB-4D43-BD0C-CCE6ED8F51F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2253122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BE17AA-42FB-4D43-BD0C-CCE6ED8F51F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3257386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BE17AA-42FB-4D43-BD0C-CCE6ED8F51F4}" type="datetimeFigureOut">
              <a:rPr lang="en-US" smtClean="0"/>
              <a:t>11/29/2024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153779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BE17AA-42FB-4D43-BD0C-CCE6ED8F51F4}" type="datetimeFigureOut">
              <a:rPr lang="en-US" smtClean="0"/>
              <a:t>11/29/2024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2173730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E17AA-42FB-4D43-BD0C-CCE6ED8F51F4}" type="datetimeFigureOut">
              <a:rPr lang="en-US" smtClean="0"/>
              <a:t>11/29/2024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1178789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BE17AA-42FB-4D43-BD0C-CCE6ED8F51F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259043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8" name="Platshållare för innehåll 7"/>
          <p:cNvSpPr>
            <a:spLocks noGrp="1"/>
          </p:cNvSpPr>
          <p:nvPr>
            <p:ph sz="quarter" idx="1"/>
          </p:nvPr>
        </p:nvSpPr>
        <p:spPr>
          <a:xfrm>
            <a:off x="457200" y="1600200"/>
            <a:ext cx="7467600" cy="4873752"/>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7" name="Platshållare för datum 6"/>
          <p:cNvSpPr>
            <a:spLocks noGrp="1"/>
          </p:cNvSpPr>
          <p:nvPr>
            <p:ph type="dt" sz="half" idx="14"/>
          </p:nvPr>
        </p:nvSpPr>
        <p:spPr/>
        <p:txBody>
          <a:bodyPr rtlCol="0"/>
          <a:lstStyle/>
          <a:p>
            <a:fld id="{EE9B10C7-4646-47A8-AE5E-AE41C7BADF97}" type="datetime1">
              <a:rPr lang="sv-FI" smtClean="0"/>
              <a:pPr/>
              <a:t>29-11-2024</a:t>
            </a:fld>
            <a:endParaRPr lang="sv-FI"/>
          </a:p>
        </p:txBody>
      </p:sp>
      <p:sp>
        <p:nvSpPr>
          <p:cNvPr id="9" name="Platshållare för bildnummer 8"/>
          <p:cNvSpPr>
            <a:spLocks noGrp="1"/>
          </p:cNvSpPr>
          <p:nvPr>
            <p:ph type="sldNum" sz="quarter" idx="15"/>
          </p:nvPr>
        </p:nvSpPr>
        <p:spPr/>
        <p:txBody>
          <a:bodyPr rtlCol="0"/>
          <a:lstStyle/>
          <a:p>
            <a:fld id="{ABC24B08-FF8D-4CAF-B46A-FF8A0EF48B31}" type="slidenum">
              <a:rPr lang="sv-FI" smtClean="0"/>
              <a:pPr/>
              <a:t>‹#›</a:t>
            </a:fld>
            <a:endParaRPr lang="sv-FI"/>
          </a:p>
        </p:txBody>
      </p:sp>
      <p:sp>
        <p:nvSpPr>
          <p:cNvPr id="10" name="Platshållare för sidfot 9"/>
          <p:cNvSpPr>
            <a:spLocks noGrp="1"/>
          </p:cNvSpPr>
          <p:nvPr>
            <p:ph type="ftr" sz="quarter" idx="16"/>
          </p:nvPr>
        </p:nvSpPr>
        <p:spPr/>
        <p:txBody>
          <a:bodyPr rtlCol="0"/>
          <a:lstStyle/>
          <a:p>
            <a:endParaRPr lang="sv-F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1BE17AA-42FB-4D43-BD0C-CCE6ED8F51F4}" type="datetimeFigureOut">
              <a:rPr lang="en-US" smtClean="0"/>
              <a:t>11/29/2024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722517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E17AA-42FB-4D43-BD0C-CCE6ED8F51F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2427275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BE17AA-42FB-4D43-BD0C-CCE6ED8F51F4}"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CAE703-0D9C-4F11-8247-B1526AB8A179}" type="slidenum">
              <a:rPr lang="en-US" smtClean="0"/>
              <a:t>‹#›</a:t>
            </a:fld>
            <a:endParaRPr lang="en-US"/>
          </a:p>
        </p:txBody>
      </p:sp>
    </p:spTree>
    <p:extLst>
      <p:ext uri="{BB962C8B-B14F-4D97-AF65-F5344CB8AC3E}">
        <p14:creationId xmlns:p14="http://schemas.microsoft.com/office/powerpoint/2010/main" val="395726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2286000" y="2895600"/>
            <a:ext cx="6172200" cy="2053590"/>
          </a:xfrm>
        </p:spPr>
        <p:txBody>
          <a:bodyPr/>
          <a:lstStyle>
            <a:lvl1pPr algn="l">
              <a:buNone/>
              <a:defRPr sz="3000" b="1" cap="small" baseline="0"/>
            </a:lvl1pPr>
          </a:lstStyle>
          <a:p>
            <a:r>
              <a:rPr kumimoji="0" lang="sv-SE"/>
              <a:t>Klicka här för att ändra format</a:t>
            </a:r>
            <a:endParaRPr kumimoji="0" lang="en-US"/>
          </a:p>
        </p:txBody>
      </p:sp>
      <p:sp>
        <p:nvSpPr>
          <p:cNvPr id="3" name="Platshållare för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a:t>Klicka här för att ändra format på bakgrundstexten</a:t>
            </a:r>
          </a:p>
        </p:txBody>
      </p:sp>
      <p:sp>
        <p:nvSpPr>
          <p:cNvPr id="4" name="Platshållare för datum 3"/>
          <p:cNvSpPr>
            <a:spLocks noGrp="1"/>
          </p:cNvSpPr>
          <p:nvPr>
            <p:ph type="dt" sz="half" idx="10"/>
          </p:nvPr>
        </p:nvSpPr>
        <p:spPr bwMode="auto">
          <a:xfrm rot="5400000">
            <a:off x="7763256" y="1170432"/>
            <a:ext cx="2286000" cy="381000"/>
          </a:xfrm>
        </p:spPr>
        <p:txBody>
          <a:bodyPr/>
          <a:lstStyle/>
          <a:p>
            <a:fld id="{8BEF1241-1351-4CE0-9B31-974CEA25EA80}" type="datetime1">
              <a:rPr lang="sv-FI" smtClean="0"/>
              <a:pPr/>
              <a:t>29-11-2024</a:t>
            </a:fld>
            <a:endParaRPr lang="sv-FI"/>
          </a:p>
        </p:txBody>
      </p:sp>
      <p:sp>
        <p:nvSpPr>
          <p:cNvPr id="5" name="Platshållare för sidfot 4"/>
          <p:cNvSpPr>
            <a:spLocks noGrp="1"/>
          </p:cNvSpPr>
          <p:nvPr>
            <p:ph type="ftr" sz="quarter" idx="11"/>
          </p:nvPr>
        </p:nvSpPr>
        <p:spPr bwMode="auto">
          <a:xfrm rot="5400000">
            <a:off x="7077456" y="4178808"/>
            <a:ext cx="3657600" cy="384048"/>
          </a:xfrm>
        </p:spPr>
        <p:txBody>
          <a:bodyPr/>
          <a:lstStyle/>
          <a:p>
            <a:endParaRPr lang="sv-FI"/>
          </a:p>
        </p:txBody>
      </p:sp>
      <p:sp>
        <p:nvSpPr>
          <p:cNvPr id="9" name="Rektangel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ktangel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ktangel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ktangel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k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ak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ak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ak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ak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ktangel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Ellip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Ellip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Ellip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Ellip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llip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ak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Platshållare för bildnummer 5"/>
          <p:cNvSpPr>
            <a:spLocks noGrp="1"/>
          </p:cNvSpPr>
          <p:nvPr>
            <p:ph type="sldNum" sz="quarter" idx="12"/>
          </p:nvPr>
        </p:nvSpPr>
        <p:spPr bwMode="auto">
          <a:xfrm>
            <a:off x="1340616" y="4928702"/>
            <a:ext cx="609600" cy="517524"/>
          </a:xfrm>
        </p:spPr>
        <p:txBody>
          <a:bodyPr/>
          <a:lstStyle/>
          <a:p>
            <a:fld id="{ABC24B08-FF8D-4CAF-B46A-FF8A0EF48B31}" type="slidenum">
              <a:rPr lang="sv-FI" smtClean="0"/>
              <a:pPr/>
              <a:t>‹#›</a:t>
            </a:fld>
            <a:endParaRPr lang="sv-F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5" name="Platshållare för datum 4"/>
          <p:cNvSpPr>
            <a:spLocks noGrp="1"/>
          </p:cNvSpPr>
          <p:nvPr>
            <p:ph type="dt" sz="half" idx="10"/>
          </p:nvPr>
        </p:nvSpPr>
        <p:spPr/>
        <p:txBody>
          <a:bodyPr/>
          <a:lstStyle/>
          <a:p>
            <a:fld id="{79006BE4-A581-4840-990D-8F3EDC18888D}" type="datetime1">
              <a:rPr lang="sv-FI" smtClean="0"/>
              <a:pPr/>
              <a:t>29-11-2024</a:t>
            </a:fld>
            <a:endParaRPr lang="sv-FI"/>
          </a:p>
        </p:txBody>
      </p:sp>
      <p:sp>
        <p:nvSpPr>
          <p:cNvPr id="6" name="Platshållare för sidfot 5"/>
          <p:cNvSpPr>
            <a:spLocks noGrp="1"/>
          </p:cNvSpPr>
          <p:nvPr>
            <p:ph type="ftr" sz="quarter" idx="11"/>
          </p:nvPr>
        </p:nvSpPr>
        <p:spPr/>
        <p:txBody>
          <a:bodyPr/>
          <a:lstStyle/>
          <a:p>
            <a:endParaRPr lang="sv-FI"/>
          </a:p>
        </p:txBody>
      </p:sp>
      <p:sp>
        <p:nvSpPr>
          <p:cNvPr id="7" name="Platshållare för bildnummer 6"/>
          <p:cNvSpPr>
            <a:spLocks noGrp="1"/>
          </p:cNvSpPr>
          <p:nvPr>
            <p:ph type="sldNum" sz="quarter" idx="12"/>
          </p:nvPr>
        </p:nvSpPr>
        <p:spPr/>
        <p:txBody>
          <a:bodyPr/>
          <a:lstStyle/>
          <a:p>
            <a:fld id="{ABC24B08-FF8D-4CAF-B46A-FF8A0EF48B31}" type="slidenum">
              <a:rPr lang="sv-FI" smtClean="0"/>
              <a:pPr/>
              <a:t>‹#›</a:t>
            </a:fld>
            <a:endParaRPr lang="sv-FI"/>
          </a:p>
        </p:txBody>
      </p:sp>
      <p:sp>
        <p:nvSpPr>
          <p:cNvPr id="9" name="Platshållare för innehåll 8"/>
          <p:cNvSpPr>
            <a:spLocks noGrp="1"/>
          </p:cNvSpPr>
          <p:nvPr>
            <p:ph sz="quarter" idx="1"/>
          </p:nvPr>
        </p:nvSpPr>
        <p:spPr>
          <a:xfrm>
            <a:off x="457200" y="1600200"/>
            <a:ext cx="3657600" cy="4572000"/>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11" name="Platshållare för innehåll 10"/>
          <p:cNvSpPr>
            <a:spLocks noGrp="1"/>
          </p:cNvSpPr>
          <p:nvPr>
            <p:ph sz="quarter" idx="2"/>
          </p:nvPr>
        </p:nvSpPr>
        <p:spPr>
          <a:xfrm>
            <a:off x="4270248" y="1600200"/>
            <a:ext cx="3657600" cy="4572000"/>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7543800" cy="1143000"/>
          </a:xfrm>
        </p:spPr>
        <p:txBody>
          <a:bodyPr anchor="b"/>
          <a:lstStyle>
            <a:lvl1pPr>
              <a:defRPr/>
            </a:lvl1pPr>
          </a:lstStyle>
          <a:p>
            <a:r>
              <a:rPr kumimoji="0" lang="sv-SE"/>
              <a:t>Klicka här för att ändra format</a:t>
            </a:r>
            <a:endParaRPr kumimoji="0" lang="en-US"/>
          </a:p>
        </p:txBody>
      </p:sp>
      <p:sp>
        <p:nvSpPr>
          <p:cNvPr id="7" name="Platshållare för datum 6"/>
          <p:cNvSpPr>
            <a:spLocks noGrp="1"/>
          </p:cNvSpPr>
          <p:nvPr>
            <p:ph type="dt" sz="half" idx="10"/>
          </p:nvPr>
        </p:nvSpPr>
        <p:spPr/>
        <p:txBody>
          <a:bodyPr/>
          <a:lstStyle/>
          <a:p>
            <a:fld id="{BE3936E2-DE5E-4FC6-8724-9FA649ED2BC3}" type="datetime1">
              <a:rPr lang="sv-FI" smtClean="0"/>
              <a:pPr/>
              <a:t>29-11-2024</a:t>
            </a:fld>
            <a:endParaRPr lang="sv-FI"/>
          </a:p>
        </p:txBody>
      </p:sp>
      <p:sp>
        <p:nvSpPr>
          <p:cNvPr id="8" name="Platshållare för sidfot 7"/>
          <p:cNvSpPr>
            <a:spLocks noGrp="1"/>
          </p:cNvSpPr>
          <p:nvPr>
            <p:ph type="ftr" sz="quarter" idx="11"/>
          </p:nvPr>
        </p:nvSpPr>
        <p:spPr/>
        <p:txBody>
          <a:bodyPr/>
          <a:lstStyle/>
          <a:p>
            <a:endParaRPr lang="sv-FI"/>
          </a:p>
        </p:txBody>
      </p:sp>
      <p:sp>
        <p:nvSpPr>
          <p:cNvPr id="9" name="Platshållare för bildnummer 8"/>
          <p:cNvSpPr>
            <a:spLocks noGrp="1"/>
          </p:cNvSpPr>
          <p:nvPr>
            <p:ph type="sldNum" sz="quarter" idx="12"/>
          </p:nvPr>
        </p:nvSpPr>
        <p:spPr/>
        <p:txBody>
          <a:bodyPr/>
          <a:lstStyle/>
          <a:p>
            <a:fld id="{ABC24B08-FF8D-4CAF-B46A-FF8A0EF48B31}" type="slidenum">
              <a:rPr lang="sv-FI" smtClean="0"/>
              <a:pPr/>
              <a:t>‹#›</a:t>
            </a:fld>
            <a:endParaRPr lang="sv-FI"/>
          </a:p>
        </p:txBody>
      </p:sp>
      <p:sp>
        <p:nvSpPr>
          <p:cNvPr id="11" name="Platshållare för innehåll 10"/>
          <p:cNvSpPr>
            <a:spLocks noGrp="1"/>
          </p:cNvSpPr>
          <p:nvPr>
            <p:ph sz="quarter" idx="2"/>
          </p:nvPr>
        </p:nvSpPr>
        <p:spPr>
          <a:xfrm>
            <a:off x="457200" y="2362200"/>
            <a:ext cx="3657600" cy="3886200"/>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13" name="Platshållare för innehåll 12"/>
          <p:cNvSpPr>
            <a:spLocks noGrp="1"/>
          </p:cNvSpPr>
          <p:nvPr>
            <p:ph sz="quarter" idx="4"/>
          </p:nvPr>
        </p:nvSpPr>
        <p:spPr>
          <a:xfrm>
            <a:off x="4371975" y="2362200"/>
            <a:ext cx="3657600" cy="3886200"/>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12" name="Platshållare för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v-SE"/>
              <a:t>Klicka här för att ändra format på bakgrundstexten</a:t>
            </a:r>
          </a:p>
        </p:txBody>
      </p:sp>
      <p:sp>
        <p:nvSpPr>
          <p:cNvPr id="14" name="Platshållare för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sv-SE"/>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kumimoji="0" lang="sv-SE"/>
              <a:t>Klicka här för att ändra format</a:t>
            </a:r>
            <a:endParaRPr kumimoji="0" lang="en-US"/>
          </a:p>
        </p:txBody>
      </p:sp>
      <p:sp>
        <p:nvSpPr>
          <p:cNvPr id="6" name="Platshållare för datum 5"/>
          <p:cNvSpPr>
            <a:spLocks noGrp="1"/>
          </p:cNvSpPr>
          <p:nvPr>
            <p:ph type="dt" sz="half" idx="10"/>
          </p:nvPr>
        </p:nvSpPr>
        <p:spPr/>
        <p:txBody>
          <a:bodyPr rtlCol="0"/>
          <a:lstStyle/>
          <a:p>
            <a:fld id="{2AD663DC-D0CE-4B82-B63A-CF1A6F803F07}" type="datetime1">
              <a:rPr lang="sv-FI" smtClean="0"/>
              <a:pPr/>
              <a:t>29-11-2024</a:t>
            </a:fld>
            <a:endParaRPr lang="sv-FI"/>
          </a:p>
        </p:txBody>
      </p:sp>
      <p:sp>
        <p:nvSpPr>
          <p:cNvPr id="7" name="Platshållare för bildnummer 6"/>
          <p:cNvSpPr>
            <a:spLocks noGrp="1"/>
          </p:cNvSpPr>
          <p:nvPr>
            <p:ph type="sldNum" sz="quarter" idx="11"/>
          </p:nvPr>
        </p:nvSpPr>
        <p:spPr/>
        <p:txBody>
          <a:bodyPr rtlCol="0"/>
          <a:lstStyle/>
          <a:p>
            <a:fld id="{ABC24B08-FF8D-4CAF-B46A-FF8A0EF48B31}" type="slidenum">
              <a:rPr lang="sv-FI" smtClean="0"/>
              <a:pPr/>
              <a:t>‹#›</a:t>
            </a:fld>
            <a:endParaRPr lang="sv-FI"/>
          </a:p>
        </p:txBody>
      </p:sp>
      <p:sp>
        <p:nvSpPr>
          <p:cNvPr id="8" name="Platshållare för sidfot 7"/>
          <p:cNvSpPr>
            <a:spLocks noGrp="1"/>
          </p:cNvSpPr>
          <p:nvPr>
            <p:ph type="ftr" sz="quarter" idx="12"/>
          </p:nvPr>
        </p:nvSpPr>
        <p:spPr/>
        <p:txBody>
          <a:bodyPr rtlCol="0"/>
          <a:lstStyle/>
          <a:p>
            <a:endParaRPr lang="sv-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EFA4630-95CE-4DC0-B102-A597C71A861E}" type="datetime1">
              <a:rPr lang="sv-FI" smtClean="0"/>
              <a:pPr/>
              <a:t>29-11-2024</a:t>
            </a:fld>
            <a:endParaRPr lang="sv-FI"/>
          </a:p>
        </p:txBody>
      </p:sp>
      <p:sp>
        <p:nvSpPr>
          <p:cNvPr id="3" name="Platshållare för sidfot 2"/>
          <p:cNvSpPr>
            <a:spLocks noGrp="1"/>
          </p:cNvSpPr>
          <p:nvPr>
            <p:ph type="ftr" sz="quarter" idx="11"/>
          </p:nvPr>
        </p:nvSpPr>
        <p:spPr/>
        <p:txBody>
          <a:bodyPr/>
          <a:lstStyle/>
          <a:p>
            <a:endParaRPr lang="sv-FI"/>
          </a:p>
        </p:txBody>
      </p:sp>
      <p:sp>
        <p:nvSpPr>
          <p:cNvPr id="4" name="Platshållare för bildnummer 3"/>
          <p:cNvSpPr>
            <a:spLocks noGrp="1"/>
          </p:cNvSpPr>
          <p:nvPr>
            <p:ph type="sldNum" sz="quarter" idx="12"/>
          </p:nvPr>
        </p:nvSpPr>
        <p:spPr/>
        <p:txBody>
          <a:bodyPr/>
          <a:lstStyle/>
          <a:p>
            <a:fld id="{ABC24B08-FF8D-4CAF-B46A-FF8A0EF48B31}" type="slidenum">
              <a:rPr lang="sv-FI" smtClean="0"/>
              <a:pPr/>
              <a:t>‹#›</a:t>
            </a:fld>
            <a:endParaRPr lang="sv-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1">
        <a:schemeClr val="bg1"/>
      </p:bgRef>
    </p:bg>
    <p:spTree>
      <p:nvGrpSpPr>
        <p:cNvPr id="1" name=""/>
        <p:cNvGrpSpPr/>
        <p:nvPr/>
      </p:nvGrpSpPr>
      <p:grpSpPr>
        <a:xfrm>
          <a:off x="0" y="0"/>
          <a:ext cx="0" cy="0"/>
          <a:chOff x="0" y="0"/>
          <a:chExt cx="0" cy="0"/>
        </a:xfrm>
      </p:grpSpPr>
      <p:sp>
        <p:nvSpPr>
          <p:cNvPr id="10" name="Rak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Rubrik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sv-SE"/>
              <a:t>Klicka här för att ändra format</a:t>
            </a:r>
            <a:endParaRPr kumimoji="0" lang="en-US"/>
          </a:p>
        </p:txBody>
      </p:sp>
      <p:sp>
        <p:nvSpPr>
          <p:cNvPr id="3" name="Platshållare för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sv-SE"/>
              <a:t>Klicka här för att ändra format på bakgrundstexten</a:t>
            </a:r>
          </a:p>
        </p:txBody>
      </p:sp>
      <p:sp>
        <p:nvSpPr>
          <p:cNvPr id="8" name="Rak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k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ak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ktangel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ak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Platshållare för innehåll 17"/>
          <p:cNvSpPr>
            <a:spLocks noGrp="1"/>
          </p:cNvSpPr>
          <p:nvPr>
            <p:ph sz="quarter" idx="1"/>
          </p:nvPr>
        </p:nvSpPr>
        <p:spPr>
          <a:xfrm>
            <a:off x="304800" y="274320"/>
            <a:ext cx="5638800" cy="6327648"/>
          </a:xfrm>
        </p:spPr>
        <p:txBody>
          <a:bodyPr/>
          <a:lstStyle/>
          <a:p>
            <a:pPr lvl="0" eaLnBrk="1" latinLnBrk="0" hangingPunct="1"/>
            <a:r>
              <a:rPr lang="sv-SE"/>
              <a:t>Klicka här för att ändra format på bakgrundstexten</a:t>
            </a:r>
          </a:p>
          <a:p>
            <a:pPr lvl="1" eaLnBrk="1" latinLnBrk="0" hangingPunct="1"/>
            <a:r>
              <a:rPr lang="sv-SE"/>
              <a:t>Nivå två</a:t>
            </a:r>
          </a:p>
          <a:p>
            <a:pPr lvl="2" eaLnBrk="1" latinLnBrk="0" hangingPunct="1"/>
            <a:r>
              <a:rPr lang="sv-SE"/>
              <a:t>Nivå tre</a:t>
            </a:r>
          </a:p>
          <a:p>
            <a:pPr lvl="3" eaLnBrk="1" latinLnBrk="0" hangingPunct="1"/>
            <a:r>
              <a:rPr lang="sv-SE"/>
              <a:t>Nivå fyra</a:t>
            </a:r>
          </a:p>
          <a:p>
            <a:pPr lvl="4" eaLnBrk="1" latinLnBrk="0" hangingPunct="1"/>
            <a:r>
              <a:rPr lang="sv-SE"/>
              <a:t>Nivå fem</a:t>
            </a:r>
            <a:endParaRPr kumimoji="0" lang="en-US"/>
          </a:p>
        </p:txBody>
      </p:sp>
      <p:sp>
        <p:nvSpPr>
          <p:cNvPr id="21" name="Platshållare för datum 20"/>
          <p:cNvSpPr>
            <a:spLocks noGrp="1"/>
          </p:cNvSpPr>
          <p:nvPr>
            <p:ph type="dt" sz="half" idx="14"/>
          </p:nvPr>
        </p:nvSpPr>
        <p:spPr/>
        <p:txBody>
          <a:bodyPr rtlCol="0"/>
          <a:lstStyle/>
          <a:p>
            <a:fld id="{F22ADC29-5AD1-45D2-8C1D-6353829F424E}" type="datetime1">
              <a:rPr lang="sv-FI" smtClean="0"/>
              <a:pPr/>
              <a:t>29-11-2024</a:t>
            </a:fld>
            <a:endParaRPr lang="sv-FI"/>
          </a:p>
        </p:txBody>
      </p:sp>
      <p:sp>
        <p:nvSpPr>
          <p:cNvPr id="22" name="Platshållare för bildnummer 21"/>
          <p:cNvSpPr>
            <a:spLocks noGrp="1"/>
          </p:cNvSpPr>
          <p:nvPr>
            <p:ph type="sldNum" sz="quarter" idx="15"/>
          </p:nvPr>
        </p:nvSpPr>
        <p:spPr/>
        <p:txBody>
          <a:bodyPr rtlCol="0"/>
          <a:lstStyle/>
          <a:p>
            <a:fld id="{ABC24B08-FF8D-4CAF-B46A-FF8A0EF48B31}" type="slidenum">
              <a:rPr lang="sv-FI" smtClean="0"/>
              <a:pPr/>
              <a:t>‹#›</a:t>
            </a:fld>
            <a:endParaRPr lang="sv-FI"/>
          </a:p>
        </p:txBody>
      </p:sp>
      <p:sp>
        <p:nvSpPr>
          <p:cNvPr id="23" name="Platshållare för sidfot 22"/>
          <p:cNvSpPr>
            <a:spLocks noGrp="1"/>
          </p:cNvSpPr>
          <p:nvPr>
            <p:ph type="ftr" sz="quarter" idx="16"/>
          </p:nvPr>
        </p:nvSpPr>
        <p:spPr/>
        <p:txBody>
          <a:bodyPr rtlCol="0"/>
          <a:lstStyle/>
          <a:p>
            <a:endParaRPr lang="sv-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Rak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Rubrik 1"/>
          <p:cNvSpPr>
            <a:spLocks noGrp="1"/>
          </p:cNvSpPr>
          <p:nvPr>
            <p:ph type="title"/>
          </p:nvPr>
        </p:nvSpPr>
        <p:spPr>
          <a:xfrm rot="5400000">
            <a:off x="3350133" y="3200400"/>
            <a:ext cx="6309360" cy="457200"/>
          </a:xfrm>
        </p:spPr>
        <p:txBody>
          <a:bodyPr anchor="b"/>
          <a:lstStyle>
            <a:lvl1pPr algn="l">
              <a:buNone/>
              <a:defRPr sz="2000" b="1"/>
            </a:lvl1pPr>
          </a:lstStyle>
          <a:p>
            <a:r>
              <a:rPr kumimoji="0" lang="sv-SE"/>
              <a:t>Klicka här för att ändra format</a:t>
            </a:r>
            <a:endParaRPr kumimoji="0" lang="en-US"/>
          </a:p>
        </p:txBody>
      </p:sp>
      <p:sp>
        <p:nvSpPr>
          <p:cNvPr id="3" name="Platshållare för bild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sv-SE"/>
              <a:t>Klicka på ikonen för att lägga till en bild</a:t>
            </a:r>
            <a:endParaRPr kumimoji="0" lang="en-US"/>
          </a:p>
        </p:txBody>
      </p:sp>
      <p:sp>
        <p:nvSpPr>
          <p:cNvPr id="4" name="Platshållare för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sv-SE"/>
              <a:t>Klicka här för att ändra format på bakgrundstexten</a:t>
            </a:r>
          </a:p>
        </p:txBody>
      </p:sp>
      <p:sp>
        <p:nvSpPr>
          <p:cNvPr id="10" name="Rak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ktangel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ak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ak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ak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latshållare för datum 16"/>
          <p:cNvSpPr>
            <a:spLocks noGrp="1"/>
          </p:cNvSpPr>
          <p:nvPr>
            <p:ph type="dt" sz="half" idx="10"/>
          </p:nvPr>
        </p:nvSpPr>
        <p:spPr/>
        <p:txBody>
          <a:bodyPr rtlCol="0"/>
          <a:lstStyle/>
          <a:p>
            <a:fld id="{E88C5B16-512E-4B31-A0F1-71524717E6B5}" type="datetime1">
              <a:rPr lang="sv-FI" smtClean="0"/>
              <a:pPr/>
              <a:t>29-11-2024</a:t>
            </a:fld>
            <a:endParaRPr lang="sv-FI"/>
          </a:p>
        </p:txBody>
      </p:sp>
      <p:sp>
        <p:nvSpPr>
          <p:cNvPr id="18" name="Platshållare för bildnummer 17"/>
          <p:cNvSpPr>
            <a:spLocks noGrp="1"/>
          </p:cNvSpPr>
          <p:nvPr>
            <p:ph type="sldNum" sz="quarter" idx="11"/>
          </p:nvPr>
        </p:nvSpPr>
        <p:spPr/>
        <p:txBody>
          <a:bodyPr rtlCol="0"/>
          <a:lstStyle/>
          <a:p>
            <a:fld id="{ABC24B08-FF8D-4CAF-B46A-FF8A0EF48B31}" type="slidenum">
              <a:rPr lang="sv-FI" smtClean="0"/>
              <a:pPr/>
              <a:t>‹#›</a:t>
            </a:fld>
            <a:endParaRPr lang="sv-FI"/>
          </a:p>
        </p:txBody>
      </p:sp>
      <p:sp>
        <p:nvSpPr>
          <p:cNvPr id="21" name="Platshållare för sidfot 20"/>
          <p:cNvSpPr>
            <a:spLocks noGrp="1"/>
          </p:cNvSpPr>
          <p:nvPr>
            <p:ph type="ftr" sz="quarter" idx="12"/>
          </p:nvPr>
        </p:nvSpPr>
        <p:spPr/>
        <p:txBody>
          <a:bodyPr rtlCol="0"/>
          <a:lstStyle/>
          <a:p>
            <a:endParaRPr lang="sv-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ak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latshållare för rubrik 21"/>
          <p:cNvSpPr>
            <a:spLocks noGrp="1"/>
          </p:cNvSpPr>
          <p:nvPr>
            <p:ph type="title"/>
          </p:nvPr>
        </p:nvSpPr>
        <p:spPr>
          <a:xfrm>
            <a:off x="457200" y="274638"/>
            <a:ext cx="7467600" cy="1143000"/>
          </a:xfrm>
          <a:prstGeom prst="rect">
            <a:avLst/>
          </a:prstGeom>
        </p:spPr>
        <p:txBody>
          <a:bodyPr vert="horz" anchor="b">
            <a:normAutofit/>
          </a:bodyPr>
          <a:lstStyle/>
          <a:p>
            <a:r>
              <a:rPr kumimoji="0" lang="sv-SE"/>
              <a:t>Klicka här för att ändra format</a:t>
            </a:r>
            <a:endParaRPr kumimoji="0" lang="en-US"/>
          </a:p>
        </p:txBody>
      </p:sp>
      <p:sp>
        <p:nvSpPr>
          <p:cNvPr id="13" name="Platshållare för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sv-SE"/>
              <a:t>Klicka här för att ändra format på bakgrundstexten</a:t>
            </a:r>
          </a:p>
          <a:p>
            <a:pPr lvl="1" eaLnBrk="1" latinLnBrk="0" hangingPunct="1"/>
            <a:r>
              <a:rPr kumimoji="0" lang="sv-SE"/>
              <a:t>Nivå två</a:t>
            </a:r>
          </a:p>
          <a:p>
            <a:pPr lvl="2" eaLnBrk="1" latinLnBrk="0" hangingPunct="1"/>
            <a:r>
              <a:rPr kumimoji="0" lang="sv-SE"/>
              <a:t>Nivå tre</a:t>
            </a:r>
          </a:p>
          <a:p>
            <a:pPr lvl="3" eaLnBrk="1" latinLnBrk="0" hangingPunct="1"/>
            <a:r>
              <a:rPr kumimoji="0" lang="sv-SE"/>
              <a:t>Nivå fyra</a:t>
            </a:r>
          </a:p>
          <a:p>
            <a:pPr lvl="4" eaLnBrk="1" latinLnBrk="0" hangingPunct="1"/>
            <a:r>
              <a:rPr kumimoji="0" lang="sv-SE"/>
              <a:t>Nivå fem</a:t>
            </a:r>
            <a:endParaRPr kumimoji="0" lang="en-US"/>
          </a:p>
        </p:txBody>
      </p:sp>
      <p:sp>
        <p:nvSpPr>
          <p:cNvPr id="14" name="Platshållare fö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23F648-C537-4710-91F4-42F965C6EC0B}" type="datetime1">
              <a:rPr lang="sv-FI" smtClean="0"/>
              <a:pPr/>
              <a:t>29-11-2024</a:t>
            </a:fld>
            <a:endParaRPr lang="sv-FI"/>
          </a:p>
        </p:txBody>
      </p:sp>
      <p:sp>
        <p:nvSpPr>
          <p:cNvPr id="3" name="Platshållare för sidfo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sv-FI"/>
          </a:p>
        </p:txBody>
      </p:sp>
      <p:sp>
        <p:nvSpPr>
          <p:cNvPr id="7" name="Rak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ak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ktangel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ak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Platshållare för bild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BC24B08-FF8D-4CAF-B46A-FF8A0EF48B31}" type="slidenum">
              <a:rPr lang="sv-FI" smtClean="0"/>
              <a:pPr/>
              <a:t>‹#›</a:t>
            </a:fld>
            <a:endParaRPr lang="sv-FI"/>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BE17AA-42FB-4D43-BD0C-CCE6ED8F51F4}" type="datetimeFigureOut">
              <a:rPr lang="en-US" smtClean="0"/>
              <a:t>11/29/2024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CAE703-0D9C-4F11-8247-B1526AB8A179}" type="slidenum">
              <a:rPr lang="en-US" smtClean="0"/>
              <a:t>‹#›</a:t>
            </a:fld>
            <a:endParaRPr lang="en-US"/>
          </a:p>
        </p:txBody>
      </p:sp>
    </p:spTree>
    <p:extLst>
      <p:ext uri="{BB962C8B-B14F-4D97-AF65-F5344CB8AC3E}">
        <p14:creationId xmlns:p14="http://schemas.microsoft.com/office/powerpoint/2010/main" val="12871501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fXyUJmHsyR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YGqlo6wuNS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cWp9NFiubL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1.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2.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39.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1.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2.png"/><Relationship Id="rId5" Type="http://schemas.openxmlformats.org/officeDocument/2006/relationships/image" Target="../media/image24.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3.png"/><Relationship Id="rId9" Type="http://schemas.microsoft.com/office/2007/relationships/hdphoto" Target="../media/hdphoto1.wdp"/><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hyperlink" Target="https://www.google.com/search?q=siskonpeti+kasvatuspuntari&amp;oq=kasvatuspuntari&amp;gs_lcrp=EgRlZGdlKggIARAAGAUYHjIGCAAQRRg7MggIARAAGAUYHjIKCAIQABiABBiiBDIKCAMQABiABBiiBDIKCAQQABiABBiiBDIKCAUQABiABBiiBDIKCAYQABiABBiiBDIGCAcQRRg90gEINDY2OWowajGoAgCwAgA&amp;sourceid=chrome&amp;ie=UTF-8#fpstate=ive&amp;vld=cid:23bde4ab,vid:TKTxTbCDPjU,st: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9.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51.png"/><Relationship Id="rId4" Type="http://schemas.openxmlformats.org/officeDocument/2006/relationships/image" Target="../media/image16.jpe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fXyUJmHsyRk"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E58A6-1170-3BE1-B55F-D9F506F155C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8B7E0BB-F83B-B029-3385-BAE6B6ADBBC3}"/>
              </a:ext>
            </a:extLst>
          </p:cNvPr>
          <p:cNvSpPr>
            <a:spLocks noGrp="1"/>
          </p:cNvSpPr>
          <p:nvPr>
            <p:ph type="title"/>
          </p:nvPr>
        </p:nvSpPr>
        <p:spPr/>
        <p:txBody>
          <a:bodyPr/>
          <a:lstStyle/>
          <a:p>
            <a:r>
              <a:rPr lang="fi-FI" dirty="0"/>
              <a:t>Pohdi hetki vieruskaverin kanssa</a:t>
            </a:r>
          </a:p>
        </p:txBody>
      </p:sp>
      <p:sp>
        <p:nvSpPr>
          <p:cNvPr id="3" name="Dian numeron paikkamerkki 2">
            <a:extLst>
              <a:ext uri="{FF2B5EF4-FFF2-40B4-BE49-F238E27FC236}">
                <a16:creationId xmlns:a16="http://schemas.microsoft.com/office/drawing/2014/main" id="{121FC613-C597-0358-8CBB-3A9F4CED0C1F}"/>
              </a:ext>
            </a:extLst>
          </p:cNvPr>
          <p:cNvSpPr>
            <a:spLocks noGrp="1"/>
          </p:cNvSpPr>
          <p:nvPr>
            <p:ph type="sldNum" sz="quarter" idx="11"/>
          </p:nvPr>
        </p:nvSpPr>
        <p:spPr/>
        <p:txBody>
          <a:bodyPr/>
          <a:lstStyle/>
          <a:p>
            <a:fld id="{ABC24B08-FF8D-4CAF-B46A-FF8A0EF48B31}" type="slidenum">
              <a:rPr lang="sv-FI" smtClean="0"/>
              <a:pPr/>
              <a:t>1</a:t>
            </a:fld>
            <a:endParaRPr lang="sv-FI"/>
          </a:p>
        </p:txBody>
      </p:sp>
      <p:sp>
        <p:nvSpPr>
          <p:cNvPr id="5" name="Tekstiruutu 4">
            <a:extLst>
              <a:ext uri="{FF2B5EF4-FFF2-40B4-BE49-F238E27FC236}">
                <a16:creationId xmlns:a16="http://schemas.microsoft.com/office/drawing/2014/main" id="{625CF1C7-A767-3A37-5F31-9F0BCA9048B7}"/>
              </a:ext>
            </a:extLst>
          </p:cNvPr>
          <p:cNvSpPr txBox="1"/>
          <p:nvPr/>
        </p:nvSpPr>
        <p:spPr>
          <a:xfrm>
            <a:off x="565078" y="1311031"/>
            <a:ext cx="6282647" cy="3600986"/>
          </a:xfrm>
          <a:prstGeom prst="rect">
            <a:avLst/>
          </a:prstGeom>
          <a:noFill/>
        </p:spPr>
        <p:txBody>
          <a:bodyPr wrap="square">
            <a:spAutoFit/>
          </a:bodyPr>
          <a:lstStyle/>
          <a:p>
            <a:endParaRPr lang="fi-FI" sz="3600" dirty="0"/>
          </a:p>
          <a:p>
            <a:r>
              <a:rPr lang="fi-FI" sz="3200" dirty="0">
                <a:hlinkClick r:id="rId3"/>
              </a:rPr>
              <a:t>Millainen sinun mielestä on ihannelapsi? </a:t>
            </a:r>
          </a:p>
          <a:p>
            <a:endParaRPr lang="fi-FI" sz="3200" dirty="0">
              <a:hlinkClick r:id="rId3"/>
            </a:endParaRPr>
          </a:p>
          <a:p>
            <a:r>
              <a:rPr lang="fi-FI" sz="3200" dirty="0">
                <a:hlinkClick r:id="rId3"/>
              </a:rPr>
              <a:t>Millainen on hyvä lapsuus? </a:t>
            </a:r>
          </a:p>
          <a:p>
            <a:endParaRPr lang="fi-FI" sz="3200" dirty="0">
              <a:hlinkClick r:id="rId3"/>
            </a:endParaRPr>
          </a:p>
          <a:p>
            <a:r>
              <a:rPr lang="fi-FI" sz="3200" dirty="0">
                <a:hlinkClick r:id="rId3"/>
              </a:rPr>
              <a:t>Millainen on hyvä kasvatus?</a:t>
            </a:r>
          </a:p>
        </p:txBody>
      </p:sp>
    </p:spTree>
    <p:extLst>
      <p:ext uri="{BB962C8B-B14F-4D97-AF65-F5344CB8AC3E}">
        <p14:creationId xmlns:p14="http://schemas.microsoft.com/office/powerpoint/2010/main" val="3074614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E658E0-55BC-D3AC-4A55-D87C5DA793D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5767C2E7-C6B8-BEC3-3BA5-EEBC99A2EA5E}"/>
              </a:ext>
            </a:extLst>
          </p:cNvPr>
          <p:cNvSpPr>
            <a:spLocks noGrp="1"/>
          </p:cNvSpPr>
          <p:nvPr>
            <p:ph sz="quarter" idx="1"/>
          </p:nvPr>
        </p:nvSpPr>
        <p:spPr/>
        <p:txBody>
          <a:bodyPr/>
          <a:lstStyle/>
          <a:p>
            <a:r>
              <a:rPr lang="fi-FI" dirty="0">
                <a:hlinkClick r:id="rId2"/>
              </a:rPr>
              <a:t>OP - Alkuja</a:t>
            </a:r>
            <a:endParaRPr lang="fi-FI" dirty="0"/>
          </a:p>
        </p:txBody>
      </p:sp>
      <p:sp>
        <p:nvSpPr>
          <p:cNvPr id="4" name="Dian numeron paikkamerkki 3">
            <a:extLst>
              <a:ext uri="{FF2B5EF4-FFF2-40B4-BE49-F238E27FC236}">
                <a16:creationId xmlns:a16="http://schemas.microsoft.com/office/drawing/2014/main" id="{A94A23D1-2112-D8CD-DBFB-46071E4E6C7F}"/>
              </a:ext>
            </a:extLst>
          </p:cNvPr>
          <p:cNvSpPr>
            <a:spLocks noGrp="1"/>
          </p:cNvSpPr>
          <p:nvPr>
            <p:ph type="sldNum" sz="quarter" idx="15"/>
          </p:nvPr>
        </p:nvSpPr>
        <p:spPr/>
        <p:txBody>
          <a:bodyPr/>
          <a:lstStyle/>
          <a:p>
            <a:fld id="{ABC24B08-FF8D-4CAF-B46A-FF8A0EF48B31}" type="slidenum">
              <a:rPr lang="sv-FI" smtClean="0"/>
              <a:pPr/>
              <a:t>10</a:t>
            </a:fld>
            <a:endParaRPr lang="sv-FI"/>
          </a:p>
        </p:txBody>
      </p:sp>
    </p:spTree>
    <p:extLst>
      <p:ext uri="{BB962C8B-B14F-4D97-AF65-F5344CB8AC3E}">
        <p14:creationId xmlns:p14="http://schemas.microsoft.com/office/powerpoint/2010/main" val="271576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ChangeArrowheads="1"/>
          </p:cNvSpPr>
          <p:nvPr/>
        </p:nvSpPr>
        <p:spPr bwMode="auto">
          <a:xfrm>
            <a:off x="1187450" y="1412875"/>
            <a:ext cx="6769100" cy="4392613"/>
          </a:xfrm>
          <a:prstGeom prst="triangle">
            <a:avLst>
              <a:gd name="adj" fmla="val 50213"/>
            </a:avLst>
          </a:prstGeom>
          <a:solidFill>
            <a:srgbClr val="9999FF"/>
          </a:solidFill>
          <a:ln w="9525">
            <a:solidFill>
              <a:schemeClr val="tx1"/>
            </a:solidFill>
            <a:miter lim="800000"/>
            <a:headEnd/>
            <a:tailEnd/>
          </a:ln>
        </p:spPr>
        <p:txBody>
          <a:bodyPr wrap="none" anchor="ctr"/>
          <a:lstStyle/>
          <a:p>
            <a:endParaRPr lang="sv-FI"/>
          </a:p>
        </p:txBody>
      </p:sp>
      <p:sp>
        <p:nvSpPr>
          <p:cNvPr id="20483" name="Line 9"/>
          <p:cNvSpPr>
            <a:spLocks noChangeShapeType="1"/>
          </p:cNvSpPr>
          <p:nvPr/>
        </p:nvSpPr>
        <p:spPr bwMode="auto">
          <a:xfrm>
            <a:off x="2411413" y="4221163"/>
            <a:ext cx="4321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sp>
        <p:nvSpPr>
          <p:cNvPr id="20484" name="Line 10"/>
          <p:cNvSpPr>
            <a:spLocks noChangeShapeType="1"/>
          </p:cNvSpPr>
          <p:nvPr/>
        </p:nvSpPr>
        <p:spPr bwMode="auto">
          <a:xfrm>
            <a:off x="3419475" y="2924175"/>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sp>
        <p:nvSpPr>
          <p:cNvPr id="20485" name="Text Box 11"/>
          <p:cNvSpPr txBox="1">
            <a:spLocks noChangeArrowheads="1"/>
          </p:cNvSpPr>
          <p:nvPr/>
        </p:nvSpPr>
        <p:spPr bwMode="auto">
          <a:xfrm>
            <a:off x="2411413" y="4797425"/>
            <a:ext cx="43926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b="1" err="1"/>
              <a:t>Tunnepohjainen</a:t>
            </a:r>
            <a:r>
              <a:rPr lang="sv-SE" b="1"/>
              <a:t> </a:t>
            </a:r>
          </a:p>
          <a:p>
            <a:pPr algn="ctr" eaLnBrk="1" hangingPunct="1">
              <a:spcBef>
                <a:spcPct val="50000"/>
              </a:spcBef>
            </a:pPr>
            <a:r>
              <a:rPr lang="sv-SE" b="1" err="1"/>
              <a:t>dialogi</a:t>
            </a:r>
            <a:endParaRPr lang="sv-SE" b="1"/>
          </a:p>
        </p:txBody>
      </p:sp>
      <p:sp>
        <p:nvSpPr>
          <p:cNvPr id="20486" name="Text Box 12"/>
          <p:cNvSpPr txBox="1">
            <a:spLocks noChangeArrowheads="1"/>
          </p:cNvSpPr>
          <p:nvPr/>
        </p:nvSpPr>
        <p:spPr bwMode="auto">
          <a:xfrm>
            <a:off x="3419475" y="3068638"/>
            <a:ext cx="2160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b="1" err="1"/>
              <a:t>Merkityksiä</a:t>
            </a:r>
            <a:r>
              <a:rPr lang="sv-SE" b="1"/>
              <a:t> </a:t>
            </a:r>
            <a:r>
              <a:rPr lang="sv-SE" b="1" err="1"/>
              <a:t>luova</a:t>
            </a:r>
            <a:r>
              <a:rPr lang="sv-SE" b="1"/>
              <a:t> ja  </a:t>
            </a:r>
            <a:r>
              <a:rPr lang="sv-SE" b="1" err="1"/>
              <a:t>avartava</a:t>
            </a:r>
            <a:r>
              <a:rPr lang="sv-SE" b="1"/>
              <a:t> </a:t>
            </a:r>
            <a:r>
              <a:rPr lang="sv-SE" b="1" err="1"/>
              <a:t>dialogi</a:t>
            </a:r>
            <a:endParaRPr lang="sv-SE" b="1"/>
          </a:p>
        </p:txBody>
      </p:sp>
      <p:sp>
        <p:nvSpPr>
          <p:cNvPr id="20487" name="Text Box 13"/>
          <p:cNvSpPr txBox="1">
            <a:spLocks noChangeArrowheads="1"/>
          </p:cNvSpPr>
          <p:nvPr/>
        </p:nvSpPr>
        <p:spPr bwMode="auto">
          <a:xfrm>
            <a:off x="3714750" y="1916113"/>
            <a:ext cx="172134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a:t> </a:t>
            </a:r>
          </a:p>
          <a:p>
            <a:pPr algn="ctr" eaLnBrk="1" hangingPunct="1">
              <a:spcBef>
                <a:spcPct val="50000"/>
              </a:spcBef>
            </a:pPr>
            <a:r>
              <a:rPr lang="sv-SE" b="1" err="1"/>
              <a:t>Säätelevä</a:t>
            </a:r>
            <a:r>
              <a:rPr lang="sv-SE" b="1"/>
              <a:t> </a:t>
            </a:r>
            <a:r>
              <a:rPr lang="sv-SE" b="1" err="1"/>
              <a:t>dialogi</a:t>
            </a:r>
            <a:endParaRPr lang="sv-SE" sz="1600" b="1"/>
          </a:p>
        </p:txBody>
      </p:sp>
      <p:sp>
        <p:nvSpPr>
          <p:cNvPr id="9224" name="Rectangle 14"/>
          <p:cNvSpPr>
            <a:spLocks noGrp="1" noChangeArrowheads="1"/>
          </p:cNvSpPr>
          <p:nvPr>
            <p:ph type="title"/>
          </p:nvPr>
        </p:nvSpPr>
        <p:spPr/>
        <p:txBody>
          <a:bodyPr/>
          <a:lstStyle/>
          <a:p>
            <a:pPr eaLnBrk="1" hangingPunct="1">
              <a:defRPr/>
            </a:pPr>
            <a:r>
              <a:rPr lang="sv-SE" err="1"/>
              <a:t>ICDP:n</a:t>
            </a:r>
            <a:r>
              <a:rPr lang="sv-SE"/>
              <a:t> </a:t>
            </a:r>
            <a:r>
              <a:rPr lang="sv-SE" err="1"/>
              <a:t>ydin</a:t>
            </a:r>
            <a:endParaRPr lang="sv-SE"/>
          </a:p>
        </p:txBody>
      </p:sp>
      <p:pic>
        <p:nvPicPr>
          <p:cNvPr id="20493" name="Picture 22" descr="MPj04331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638" y="4292600"/>
            <a:ext cx="6492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5" descr="MCj044139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725" y="328453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AutoShape 43"/>
          <p:cNvSpPr>
            <a:spLocks noChangeArrowheads="1"/>
          </p:cNvSpPr>
          <p:nvPr/>
        </p:nvSpPr>
        <p:spPr bwMode="auto">
          <a:xfrm>
            <a:off x="4396035" y="1797586"/>
            <a:ext cx="358775" cy="360363"/>
          </a:xfrm>
          <a:prstGeom prst="bevel">
            <a:avLst>
              <a:gd name="adj" fmla="val 12500"/>
            </a:avLst>
          </a:prstGeom>
          <a:solidFill>
            <a:schemeClr val="accent2"/>
          </a:solidFill>
          <a:ln w="9525">
            <a:solidFill>
              <a:schemeClr val="tx1"/>
            </a:solidFill>
            <a:miter lim="800000"/>
            <a:headEnd/>
            <a:tailEnd/>
          </a:ln>
        </p:spPr>
        <p:txBody>
          <a:bodyPr wrap="none" anchor="ctr"/>
          <a:lstStyle/>
          <a:p>
            <a:endParaRPr lang="sv-FI"/>
          </a:p>
        </p:txBody>
      </p:sp>
      <p:pic>
        <p:nvPicPr>
          <p:cNvPr id="20498" name="Picture 45" descr="MPj043314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2275" y="5084763"/>
            <a:ext cx="7921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6" descr="MPj0433140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588" y="5084763"/>
            <a:ext cx="75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47" descr="MCj0441397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213" y="3213100"/>
            <a:ext cx="8715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latshållare för bildnummer 24"/>
          <p:cNvSpPr>
            <a:spLocks noGrp="1"/>
          </p:cNvSpPr>
          <p:nvPr>
            <p:ph type="sldNum" sz="quarter" idx="11"/>
          </p:nvPr>
        </p:nvSpPr>
        <p:spPr/>
        <p:txBody>
          <a:bodyPr/>
          <a:lstStyle/>
          <a:p>
            <a:pPr>
              <a:defRPr/>
            </a:pPr>
            <a:fld id="{2BA3B9C0-902B-4242-B62C-87DF3315842F}" type="slidenum">
              <a:rPr lang="sv-SE" smtClean="0"/>
              <a:pPr>
                <a:defRPr/>
              </a:pPr>
              <a:t>11</a:t>
            </a:fld>
            <a:endParaRPr lang="sv-SE"/>
          </a:p>
        </p:txBody>
      </p:sp>
      <p:pic>
        <p:nvPicPr>
          <p:cNvPr id="30" name="Kuva 19">
            <a:extLst>
              <a:ext uri="{FF2B5EF4-FFF2-40B4-BE49-F238E27FC236}">
                <a16:creationId xmlns:a16="http://schemas.microsoft.com/office/drawing/2014/main" id="{9CCF1CAA-3970-42A3-8C43-0A16F273CB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4607" y="255491"/>
            <a:ext cx="1352086" cy="1352086"/>
          </a:xfrm>
          <a:prstGeom prst="rect">
            <a:avLst/>
          </a:prstGeom>
        </p:spPr>
      </p:pic>
    </p:spTree>
    <p:extLst>
      <p:ext uri="{BB962C8B-B14F-4D97-AF65-F5344CB8AC3E}">
        <p14:creationId xmlns:p14="http://schemas.microsoft.com/office/powerpoint/2010/main" val="403831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D166D7-C98E-B162-4B5E-E66322AC298B}"/>
              </a:ext>
            </a:extLst>
          </p:cNvPr>
          <p:cNvSpPr>
            <a:spLocks noGrp="1"/>
          </p:cNvSpPr>
          <p:nvPr>
            <p:ph type="title"/>
          </p:nvPr>
        </p:nvSpPr>
        <p:spPr/>
        <p:txBody>
          <a:bodyPr/>
          <a:lstStyle/>
          <a:p>
            <a:endParaRPr lang="fi-FI"/>
          </a:p>
        </p:txBody>
      </p:sp>
      <p:sp>
        <p:nvSpPr>
          <p:cNvPr id="3" name="Dian numeron paikkamerkki 2">
            <a:extLst>
              <a:ext uri="{FF2B5EF4-FFF2-40B4-BE49-F238E27FC236}">
                <a16:creationId xmlns:a16="http://schemas.microsoft.com/office/drawing/2014/main" id="{0EB14823-A56D-0C48-5A4D-AA500FF60719}"/>
              </a:ext>
            </a:extLst>
          </p:cNvPr>
          <p:cNvSpPr>
            <a:spLocks noGrp="1"/>
          </p:cNvSpPr>
          <p:nvPr>
            <p:ph type="sldNum" sz="quarter" idx="11"/>
          </p:nvPr>
        </p:nvSpPr>
        <p:spPr/>
        <p:txBody>
          <a:bodyPr/>
          <a:lstStyle/>
          <a:p>
            <a:fld id="{ABC24B08-FF8D-4CAF-B46A-FF8A0EF48B31}" type="slidenum">
              <a:rPr lang="sv-FI" smtClean="0"/>
              <a:pPr/>
              <a:t>12</a:t>
            </a:fld>
            <a:endParaRPr lang="sv-FI"/>
          </a:p>
        </p:txBody>
      </p:sp>
      <p:sp>
        <p:nvSpPr>
          <p:cNvPr id="5" name="Tekstiruutu 4">
            <a:extLst>
              <a:ext uri="{FF2B5EF4-FFF2-40B4-BE49-F238E27FC236}">
                <a16:creationId xmlns:a16="http://schemas.microsoft.com/office/drawing/2014/main" id="{90D3D8DF-37A7-0A77-988A-6BE8A32E5A1A}"/>
              </a:ext>
            </a:extLst>
          </p:cNvPr>
          <p:cNvSpPr txBox="1"/>
          <p:nvPr/>
        </p:nvSpPr>
        <p:spPr>
          <a:xfrm>
            <a:off x="2286000" y="3121784"/>
            <a:ext cx="4572000" cy="646331"/>
          </a:xfrm>
          <a:prstGeom prst="rect">
            <a:avLst/>
          </a:prstGeom>
          <a:noFill/>
        </p:spPr>
        <p:txBody>
          <a:bodyPr wrap="square">
            <a:spAutoFit/>
          </a:bodyPr>
          <a:lstStyle/>
          <a:p>
            <a:r>
              <a:rPr lang="fi-FI" dirty="0">
                <a:hlinkClick r:id="rId2"/>
              </a:rPr>
              <a:t>Alkuja-filmin perheiden ensireaktiot - OP</a:t>
            </a:r>
            <a:endParaRPr lang="fi-FI" dirty="0"/>
          </a:p>
        </p:txBody>
      </p:sp>
    </p:spTree>
    <p:extLst>
      <p:ext uri="{BB962C8B-B14F-4D97-AF65-F5344CB8AC3E}">
        <p14:creationId xmlns:p14="http://schemas.microsoft.com/office/powerpoint/2010/main" val="378521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5" name="Picture 14"/>
          <p:cNvPicPr>
            <a:picLocks noChangeAspect="1"/>
          </p:cNvPicPr>
          <p:nvPr/>
        </p:nvPicPr>
        <p:blipFill>
          <a:blip r:embed="rId11">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419123" y="857249"/>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34" name="TextBox 33"/>
          <p:cNvSpPr txBox="1"/>
          <p:nvPr/>
        </p:nvSpPr>
        <p:spPr>
          <a:xfrm>
            <a:off x="2824317" y="947272"/>
            <a:ext cx="3406877" cy="553998"/>
          </a:xfrm>
          <a:prstGeom prst="rect">
            <a:avLst/>
          </a:prstGeom>
          <a:noFill/>
        </p:spPr>
        <p:txBody>
          <a:bodyPr wrap="square" rtlCol="0">
            <a:spAutoFit/>
          </a:bodyPr>
          <a:lstStyle/>
          <a:p>
            <a:pPr algn="ctr" defTabSz="685800"/>
            <a:r>
              <a:rPr lang="nb-NO" b="1">
                <a:solidFill>
                  <a:prstClr val="black"/>
                </a:solidFill>
                <a:latin typeface="Bahnschrift SemiCondensed" panose="020B0502040204020203" pitchFamily="34" charset="0"/>
              </a:rPr>
              <a:t>ICDP-TALO = </a:t>
            </a:r>
            <a:r>
              <a:rPr lang="nb-NO">
                <a:solidFill>
                  <a:prstClr val="black"/>
                </a:solidFill>
                <a:latin typeface="Bahnschrift SemiCondensed" panose="020B0502040204020203" pitchFamily="34" charset="0"/>
              </a:rPr>
              <a:t>LAPSI</a:t>
            </a:r>
          </a:p>
          <a:p>
            <a:pPr algn="ctr" defTabSz="685800"/>
            <a:r>
              <a:rPr lang="nb-NO" sz="1200">
                <a:solidFill>
                  <a:prstClr val="black"/>
                </a:solidFill>
                <a:latin typeface="Bahnschrift SemiBold" panose="020B0502040204020203" pitchFamily="34" charset="0"/>
              </a:rPr>
              <a:t>VUOROVAIKUTUKSESSA AIKUISEN KANSSA</a:t>
            </a:r>
            <a:endParaRPr lang="en-US" sz="1200">
              <a:solidFill>
                <a:prstClr val="black"/>
              </a:solidFill>
              <a:latin typeface="Bahnschrift SemiBold" panose="020B0502040204020203" pitchFamily="34" charset="0"/>
            </a:endParaRPr>
          </a:p>
        </p:txBody>
      </p:sp>
      <p:sp>
        <p:nvSpPr>
          <p:cNvPr id="36" name="TextBox 35"/>
          <p:cNvSpPr txBox="1"/>
          <p:nvPr/>
        </p:nvSpPr>
        <p:spPr>
          <a:xfrm>
            <a:off x="4074685" y="5417700"/>
            <a:ext cx="896541"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 persoonana</a:t>
            </a:r>
          </a:p>
        </p:txBody>
      </p:sp>
      <p:sp>
        <p:nvSpPr>
          <p:cNvPr id="37" name="TextBox 36"/>
          <p:cNvSpPr txBox="1"/>
          <p:nvPr/>
        </p:nvSpPr>
        <p:spPr>
          <a:xfrm>
            <a:off x="2979049" y="5512599"/>
            <a:ext cx="1008305"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endParaRPr lang="en-US" sz="900">
              <a:solidFill>
                <a:prstClr val="black"/>
              </a:solidFill>
              <a:latin typeface="Calibri" panose="020F0502020204030204"/>
            </a:endParaRPr>
          </a:p>
        </p:txBody>
      </p:sp>
      <p:sp>
        <p:nvSpPr>
          <p:cNvPr id="5" name="TextBox 4"/>
          <p:cNvSpPr txBox="1"/>
          <p:nvPr/>
        </p:nvSpPr>
        <p:spPr>
          <a:xfrm>
            <a:off x="3815411" y="4842165"/>
            <a:ext cx="788979" cy="323165"/>
          </a:xfrm>
          <a:prstGeom prst="rect">
            <a:avLst/>
          </a:prstGeom>
          <a:noFill/>
        </p:spPr>
        <p:txBody>
          <a:bodyPr wrap="square" rtlCol="0">
            <a:spAutoFit/>
          </a:bodyPr>
          <a:lstStyle/>
          <a:p>
            <a:pPr algn="ctr" defTabSz="685800"/>
            <a:r>
              <a:rPr lang="nb-NO" sz="750" b="1">
                <a:solidFill>
                  <a:prstClr val="white"/>
                </a:solidFill>
                <a:latin typeface="Calibri" panose="020F0502020204030204"/>
              </a:rPr>
              <a:t>1.</a:t>
            </a:r>
            <a:r>
              <a:rPr lang="nb-NO" sz="750">
                <a:solidFill>
                  <a:prstClr val="white"/>
                </a:solidFill>
                <a:latin typeface="Calibri" panose="020F0502020204030204"/>
              </a:rPr>
              <a:t> Osoita, että pidät lapsesta</a:t>
            </a:r>
            <a:endParaRPr lang="ar-IQ" sz="750">
              <a:solidFill>
                <a:prstClr val="white"/>
              </a:solidFill>
              <a:latin typeface="Calibri" panose="020F0502020204030204"/>
              <a:cs typeface="Arial" panose="020B0604020202020204" pitchFamily="34" charset="0"/>
            </a:endParaRPr>
          </a:p>
        </p:txBody>
      </p:sp>
      <p:sp>
        <p:nvSpPr>
          <p:cNvPr id="6" name="TextBox 5"/>
          <p:cNvSpPr txBox="1"/>
          <p:nvPr/>
        </p:nvSpPr>
        <p:spPr>
          <a:xfrm>
            <a:off x="4602577" y="4814739"/>
            <a:ext cx="935351" cy="323165"/>
          </a:xfrm>
          <a:prstGeom prst="rect">
            <a:avLst/>
          </a:prstGeom>
          <a:noFill/>
        </p:spPr>
        <p:txBody>
          <a:bodyPr wrap="square" rtlCol="0">
            <a:spAutoFit/>
          </a:bodyPr>
          <a:lstStyle/>
          <a:p>
            <a:pPr algn="ctr" defTabSz="685800"/>
            <a:r>
              <a:rPr lang="ar-IQ" sz="675" b="1">
                <a:solidFill>
                  <a:prstClr val="white"/>
                </a:solidFill>
                <a:latin typeface="Calibri" panose="020F0502020204030204"/>
                <a:cs typeface="Arial" panose="020B0604020202020204" pitchFamily="34" charset="0"/>
              </a:rPr>
              <a:t>2</a:t>
            </a:r>
            <a:r>
              <a:rPr lang="nb-NO" sz="750" b="1">
                <a:solidFill>
                  <a:prstClr val="white"/>
                </a:solidFill>
                <a:latin typeface="Calibri" panose="020F0502020204030204"/>
              </a:rPr>
              <a:t>. </a:t>
            </a:r>
            <a:r>
              <a:rPr lang="nb-NO" sz="750">
                <a:solidFill>
                  <a:prstClr val="white"/>
                </a:solidFill>
                <a:latin typeface="Calibri" panose="020F0502020204030204"/>
              </a:rPr>
              <a:t>Seuraa lapsen aloitteita</a:t>
            </a:r>
            <a:endParaRPr lang="en-US" sz="750">
              <a:solidFill>
                <a:prstClr val="black"/>
              </a:solidFill>
              <a:latin typeface="Calibri" panose="020F0502020204030204"/>
            </a:endParaRPr>
          </a:p>
        </p:txBody>
      </p:sp>
      <p:sp>
        <p:nvSpPr>
          <p:cNvPr id="12" name="TextBox 11"/>
          <p:cNvSpPr txBox="1"/>
          <p:nvPr/>
        </p:nvSpPr>
        <p:spPr>
          <a:xfrm>
            <a:off x="3827764" y="4412954"/>
            <a:ext cx="764273"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 3. </a:t>
            </a:r>
            <a:r>
              <a:rPr lang="nb-NO" sz="750">
                <a:solidFill>
                  <a:prstClr val="white"/>
                </a:solidFill>
                <a:latin typeface="Calibri" panose="020F0502020204030204"/>
              </a:rPr>
              <a:t>Pidä yllä läheistä vuoropuhelua</a:t>
            </a:r>
            <a:endParaRPr lang="en-US" sz="750">
              <a:solidFill>
                <a:prstClr val="white"/>
              </a:solidFill>
              <a:latin typeface="Calibri" panose="020F0502020204030204"/>
            </a:endParaRPr>
          </a:p>
        </p:txBody>
      </p:sp>
      <p:sp>
        <p:nvSpPr>
          <p:cNvPr id="30" name="TextBox 29"/>
          <p:cNvSpPr txBox="1"/>
          <p:nvPr/>
        </p:nvSpPr>
        <p:spPr>
          <a:xfrm>
            <a:off x="4604389" y="4447968"/>
            <a:ext cx="856871"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4. </a:t>
            </a:r>
            <a:r>
              <a:rPr lang="nb-NO" sz="750">
                <a:solidFill>
                  <a:prstClr val="white"/>
                </a:solidFill>
                <a:latin typeface="Calibri" panose="020F0502020204030204"/>
              </a:rPr>
              <a:t>Kannusta ja anna tunnustusta</a:t>
            </a:r>
            <a:endParaRPr lang="en-US" sz="750">
              <a:solidFill>
                <a:prstClr val="white"/>
              </a:solidFill>
              <a:latin typeface="Calibri" panose="020F0502020204030204"/>
            </a:endParaRPr>
          </a:p>
        </p:txBody>
      </p:sp>
      <p:sp>
        <p:nvSpPr>
          <p:cNvPr id="39" name="TextBox 38"/>
          <p:cNvSpPr txBox="1"/>
          <p:nvPr/>
        </p:nvSpPr>
        <p:spPr>
          <a:xfrm>
            <a:off x="3853039" y="3013125"/>
            <a:ext cx="1257300"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7. </a:t>
            </a:r>
            <a:r>
              <a:rPr lang="nb-NO" sz="750">
                <a:solidFill>
                  <a:prstClr val="black"/>
                </a:solidFill>
                <a:latin typeface="Calibri" panose="020F0502020204030204"/>
              </a:rPr>
              <a:t>Laajenna, selitä ja rikastuta</a:t>
            </a:r>
            <a:endParaRPr lang="en-US" sz="750">
              <a:solidFill>
                <a:prstClr val="black"/>
              </a:solidFill>
              <a:latin typeface="Calibri" panose="020F0502020204030204"/>
            </a:endParaRPr>
          </a:p>
        </p:txBody>
      </p:sp>
      <p:sp>
        <p:nvSpPr>
          <p:cNvPr id="40" name="TextBox 39"/>
          <p:cNvSpPr txBox="1"/>
          <p:nvPr/>
        </p:nvSpPr>
        <p:spPr>
          <a:xfrm>
            <a:off x="3987354" y="3471901"/>
            <a:ext cx="988672"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6. </a:t>
            </a:r>
            <a:r>
              <a:rPr lang="nb-NO" sz="750">
                <a:solidFill>
                  <a:prstClr val="black"/>
                </a:solidFill>
                <a:latin typeface="Calibri" panose="020F0502020204030204"/>
              </a:rPr>
              <a:t>Luo merkityksiä lapsen kokemuksille</a:t>
            </a:r>
            <a:endParaRPr lang="en-US" sz="750">
              <a:solidFill>
                <a:prstClr val="black"/>
              </a:solidFill>
              <a:latin typeface="Calibri" panose="020F0502020204030204"/>
            </a:endParaRPr>
          </a:p>
        </p:txBody>
      </p:sp>
      <p:sp>
        <p:nvSpPr>
          <p:cNvPr id="38" name="TextBox 37"/>
          <p:cNvSpPr txBox="1"/>
          <p:nvPr/>
        </p:nvSpPr>
        <p:spPr>
          <a:xfrm>
            <a:off x="3815411" y="3898448"/>
            <a:ext cx="1377823" cy="438582"/>
          </a:xfrm>
          <a:prstGeom prst="rect">
            <a:avLst/>
          </a:prstGeom>
          <a:noFill/>
        </p:spPr>
        <p:txBody>
          <a:bodyPr wrap="square" rtlCol="0">
            <a:spAutoFit/>
          </a:bodyPr>
          <a:lstStyle/>
          <a:p>
            <a:pPr algn="ctr" defTabSz="685800"/>
            <a:r>
              <a:rPr lang="ar-IQ" sz="675" b="1">
                <a:solidFill>
                  <a:prstClr val="black"/>
                </a:solidFill>
                <a:latin typeface="Calibri" panose="020F0502020204030204"/>
                <a:cs typeface="Arial" panose="020B0604020202020204" pitchFamily="34" charset="0"/>
              </a:rPr>
              <a:t>5</a:t>
            </a:r>
            <a:r>
              <a:rPr lang="nb-NO" sz="675" b="1">
                <a:solidFill>
                  <a:prstClr val="black"/>
                </a:solidFill>
                <a:latin typeface="Calibri" panose="020F0502020204030204"/>
              </a:rPr>
              <a:t>. </a:t>
            </a:r>
            <a:r>
              <a:rPr lang="nb-NO" sz="750">
                <a:solidFill>
                  <a:prstClr val="black"/>
                </a:solidFill>
                <a:latin typeface="Calibri" panose="020F0502020204030204"/>
              </a:rPr>
              <a:t>Auta lasta keskittymään yhteiseen kiinnostuksen kohteeseen</a:t>
            </a:r>
            <a:endParaRPr lang="ar-IQ" sz="750">
              <a:solidFill>
                <a:prstClr val="black"/>
              </a:solidFill>
              <a:latin typeface="Calibri" panose="020F0502020204030204"/>
              <a:cs typeface="Arial" panose="020B0604020202020204" pitchFamily="34" charset="0"/>
            </a:endParaRPr>
          </a:p>
        </p:txBody>
      </p:sp>
      <p:sp>
        <p:nvSpPr>
          <p:cNvPr id="41" name="TextBox 40"/>
          <p:cNvSpPr txBox="1"/>
          <p:nvPr/>
        </p:nvSpPr>
        <p:spPr>
          <a:xfrm>
            <a:off x="3299003" y="5235388"/>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3" name="TextBox 42"/>
          <p:cNvSpPr txBox="1"/>
          <p:nvPr/>
        </p:nvSpPr>
        <p:spPr>
          <a:xfrm>
            <a:off x="4514254" y="1712380"/>
            <a:ext cx="261560" cy="300082"/>
          </a:xfrm>
          <a:prstGeom prst="rect">
            <a:avLst/>
          </a:prstGeom>
          <a:noFill/>
        </p:spPr>
        <p:txBody>
          <a:bodyPr wrap="square" rtlCol="0">
            <a:spAutoFit/>
          </a:bodyPr>
          <a:lstStyle/>
          <a:p>
            <a:pPr defTabSz="685800"/>
            <a:r>
              <a:rPr lang="ar-IQ" sz="1350">
                <a:solidFill>
                  <a:prstClr val="white"/>
                </a:solidFill>
                <a:latin typeface="Calibri" panose="020F0502020204030204"/>
                <a:cs typeface="Arial" panose="020B0604020202020204" pitchFamily="34" charset="0"/>
              </a:rPr>
              <a:t>8</a:t>
            </a:r>
            <a:endParaRPr lang="en-US" sz="1350">
              <a:solidFill>
                <a:prstClr val="white"/>
              </a:solidFill>
              <a:latin typeface="Calibri" panose="020F0502020204030204"/>
            </a:endParaRPr>
          </a:p>
        </p:txBody>
      </p:sp>
      <p:sp>
        <p:nvSpPr>
          <p:cNvPr id="44" name="TextBox 43"/>
          <p:cNvSpPr txBox="1"/>
          <p:nvPr/>
        </p:nvSpPr>
        <p:spPr>
          <a:xfrm>
            <a:off x="3823521" y="2028903"/>
            <a:ext cx="821513" cy="403957"/>
          </a:xfrm>
          <a:prstGeom prst="rect">
            <a:avLst/>
          </a:prstGeom>
          <a:noFill/>
        </p:spPr>
        <p:txBody>
          <a:bodyPr wrap="square" rtlCol="0">
            <a:spAutoFit/>
          </a:bodyPr>
          <a:lstStyle/>
          <a:p>
            <a:pPr algn="r" defTabSz="685800"/>
            <a:r>
              <a:rPr lang="en-US" sz="675" b="1">
                <a:solidFill>
                  <a:prstClr val="white"/>
                </a:solidFill>
                <a:latin typeface="Calibri" panose="020F0502020204030204"/>
              </a:rPr>
              <a:t>A.  </a:t>
            </a:r>
          </a:p>
          <a:p>
            <a:pPr algn="r" defTabSz="685800"/>
            <a:r>
              <a:rPr lang="nb-NO" sz="675">
                <a:solidFill>
                  <a:prstClr val="white"/>
                </a:solidFill>
                <a:latin typeface="Calibri" panose="020F0502020204030204"/>
              </a:rPr>
              <a:t>Suunnittele       askel askeleelta</a:t>
            </a:r>
          </a:p>
        </p:txBody>
      </p:sp>
      <p:sp>
        <p:nvSpPr>
          <p:cNvPr id="45" name="TextBox 44"/>
          <p:cNvSpPr txBox="1"/>
          <p:nvPr/>
        </p:nvSpPr>
        <p:spPr>
          <a:xfrm>
            <a:off x="4647219" y="2021951"/>
            <a:ext cx="735617" cy="403957"/>
          </a:xfrm>
          <a:prstGeom prst="rect">
            <a:avLst/>
          </a:prstGeom>
          <a:noFill/>
        </p:spPr>
        <p:txBody>
          <a:bodyPr wrap="square" rtlCol="0">
            <a:spAutoFit/>
          </a:bodyPr>
          <a:lstStyle/>
          <a:p>
            <a:pPr defTabSz="685800"/>
            <a:r>
              <a:rPr lang="en-US" sz="675" b="1">
                <a:solidFill>
                  <a:prstClr val="white"/>
                </a:solidFill>
                <a:latin typeface="Calibri" panose="020F0502020204030204"/>
              </a:rPr>
              <a:t>B. </a:t>
            </a:r>
          </a:p>
          <a:p>
            <a:pPr defTabSz="685800"/>
            <a:r>
              <a:rPr lang="nb-NO" sz="675">
                <a:solidFill>
                  <a:prstClr val="white"/>
                </a:solidFill>
                <a:latin typeface="Calibri" panose="020F0502020204030204"/>
              </a:rPr>
              <a:t>Anna sopivasti tukea</a:t>
            </a:r>
          </a:p>
        </p:txBody>
      </p:sp>
      <p:sp>
        <p:nvSpPr>
          <p:cNvPr id="46" name="TextBox 45"/>
          <p:cNvSpPr txBox="1"/>
          <p:nvPr/>
        </p:nvSpPr>
        <p:spPr>
          <a:xfrm>
            <a:off x="3833157" y="2416728"/>
            <a:ext cx="787166" cy="507831"/>
          </a:xfrm>
          <a:prstGeom prst="rect">
            <a:avLst/>
          </a:prstGeom>
          <a:noFill/>
        </p:spPr>
        <p:txBody>
          <a:bodyPr wrap="square" rtlCol="0">
            <a:spAutoFit/>
          </a:bodyPr>
          <a:lstStyle/>
          <a:p>
            <a:pPr algn="r" defTabSz="685800"/>
            <a:r>
              <a:rPr lang="en-US" sz="675" b="1">
                <a:solidFill>
                  <a:prstClr val="white"/>
                </a:solidFill>
                <a:latin typeface="Calibri" panose="020F0502020204030204"/>
              </a:rPr>
              <a:t>C.</a:t>
            </a:r>
            <a:r>
              <a:rPr lang="en-US" sz="675">
                <a:solidFill>
                  <a:prstClr val="white"/>
                </a:solidFill>
                <a:latin typeface="Calibri" panose="020F0502020204030204"/>
              </a:rPr>
              <a:t> </a:t>
            </a:r>
            <a:r>
              <a:rPr lang="nb-NO" sz="675">
                <a:solidFill>
                  <a:prstClr val="white"/>
                </a:solidFill>
                <a:latin typeface="Calibri" panose="020F0502020204030204"/>
              </a:rPr>
              <a:t>Käytä säätelysi tukena tunteita ja tuttuja rutiineja</a:t>
            </a:r>
            <a:endParaRPr lang="en-US" sz="675">
              <a:solidFill>
                <a:prstClr val="white"/>
              </a:solidFill>
              <a:latin typeface="Calibri" panose="020F0502020204030204"/>
            </a:endParaRPr>
          </a:p>
        </p:txBody>
      </p:sp>
      <p:sp>
        <p:nvSpPr>
          <p:cNvPr id="47" name="TextBox 46"/>
          <p:cNvSpPr txBox="1"/>
          <p:nvPr/>
        </p:nvSpPr>
        <p:spPr>
          <a:xfrm>
            <a:off x="4638069" y="2451981"/>
            <a:ext cx="880201" cy="300082"/>
          </a:xfrm>
          <a:prstGeom prst="rect">
            <a:avLst/>
          </a:prstGeom>
          <a:noFill/>
        </p:spPr>
        <p:txBody>
          <a:bodyPr wrap="square" rtlCol="0">
            <a:spAutoFit/>
          </a:bodyPr>
          <a:lstStyle/>
          <a:p>
            <a:pPr defTabSz="685800"/>
            <a:r>
              <a:rPr lang="en-US" sz="675" b="1">
                <a:solidFill>
                  <a:prstClr val="white"/>
                </a:solidFill>
                <a:latin typeface="Calibri" panose="020F0502020204030204"/>
              </a:rPr>
              <a:t>D. </a:t>
            </a:r>
            <a:r>
              <a:rPr lang="en-US" sz="675" err="1">
                <a:solidFill>
                  <a:prstClr val="white"/>
                </a:solidFill>
                <a:latin typeface="Calibri" panose="020F0502020204030204"/>
              </a:rPr>
              <a:t>Säätele</a:t>
            </a:r>
            <a:r>
              <a:rPr lang="en-US" sz="675">
                <a:solidFill>
                  <a:prstClr val="white"/>
                </a:solidFill>
                <a:latin typeface="Calibri" panose="020F0502020204030204"/>
              </a:rPr>
              <a:t> </a:t>
            </a:r>
            <a:r>
              <a:rPr lang="en-US" sz="675" err="1">
                <a:solidFill>
                  <a:prstClr val="white"/>
                </a:solidFill>
                <a:latin typeface="Calibri" panose="020F0502020204030204"/>
              </a:rPr>
              <a:t>rajoja</a:t>
            </a:r>
            <a:r>
              <a:rPr lang="en-US" sz="675">
                <a:solidFill>
                  <a:prstClr val="white"/>
                </a:solidFill>
                <a:latin typeface="Calibri" panose="020F0502020204030204"/>
              </a:rPr>
              <a:t> </a:t>
            </a:r>
            <a:r>
              <a:rPr lang="en-US" sz="675" err="1">
                <a:solidFill>
                  <a:prstClr val="white"/>
                </a:solidFill>
                <a:latin typeface="Calibri" panose="020F0502020204030204"/>
              </a:rPr>
              <a:t>myönteisellä</a:t>
            </a:r>
            <a:r>
              <a:rPr lang="en-US" sz="675">
                <a:solidFill>
                  <a:prstClr val="white"/>
                </a:solidFill>
                <a:latin typeface="Calibri" panose="020F0502020204030204"/>
              </a:rPr>
              <a:t> </a:t>
            </a:r>
            <a:r>
              <a:rPr lang="en-US" sz="675" err="1">
                <a:solidFill>
                  <a:prstClr val="white"/>
                </a:solidFill>
                <a:latin typeface="Calibri" panose="020F0502020204030204"/>
              </a:rPr>
              <a:t>tavalla</a:t>
            </a:r>
            <a:endParaRPr lang="en-US" sz="675">
              <a:solidFill>
                <a:prstClr val="white"/>
              </a:solidFill>
              <a:latin typeface="Calibri" panose="020F0502020204030204"/>
            </a:endParaRPr>
          </a:p>
        </p:txBody>
      </p:sp>
      <p:sp>
        <p:nvSpPr>
          <p:cNvPr id="48" name="TextBox 47"/>
          <p:cNvSpPr txBox="1"/>
          <p:nvPr/>
        </p:nvSpPr>
        <p:spPr>
          <a:xfrm>
            <a:off x="1857027" y="3146762"/>
            <a:ext cx="1463597" cy="784830"/>
          </a:xfrm>
          <a:prstGeom prst="rect">
            <a:avLst/>
          </a:prstGeom>
          <a:noFill/>
        </p:spPr>
        <p:txBody>
          <a:bodyPr wrap="square" rtlCol="0">
            <a:spAutoFit/>
          </a:bodyPr>
          <a:lstStyle/>
          <a:p>
            <a:pPr algn="r" defTabSz="685800"/>
            <a:r>
              <a:rPr lang="nb-NO" sz="1200" b="1">
                <a:solidFill>
                  <a:prstClr val="black"/>
                </a:solidFill>
                <a:latin typeface="Calibri" panose="020F0502020204030204"/>
              </a:rPr>
              <a:t>RAKENNUSTELINEET</a:t>
            </a:r>
          </a:p>
          <a:p>
            <a:pPr algn="r" defTabSz="685800"/>
            <a:r>
              <a:rPr lang="nb-NO" sz="1050">
                <a:solidFill>
                  <a:prstClr val="black"/>
                </a:solidFill>
                <a:latin typeface="Calibri" panose="020F0502020204030204"/>
              </a:rPr>
              <a:t>Lapsen vanhemmat ja muut hoivanantajat</a:t>
            </a:r>
          </a:p>
        </p:txBody>
      </p:sp>
      <p:sp>
        <p:nvSpPr>
          <p:cNvPr id="49" name="TextBox 48"/>
          <p:cNvSpPr txBox="1"/>
          <p:nvPr/>
        </p:nvSpPr>
        <p:spPr>
          <a:xfrm>
            <a:off x="1338747" y="3748705"/>
            <a:ext cx="1979324" cy="854080"/>
          </a:xfrm>
          <a:prstGeom prst="rect">
            <a:avLst/>
          </a:prstGeom>
          <a:noFill/>
        </p:spPr>
        <p:txBody>
          <a:bodyPr wrap="square" rtlCol="0">
            <a:spAutoFit/>
          </a:bodyPr>
          <a:lstStyle/>
          <a:p>
            <a:pPr algn="r" defTabSz="685800"/>
            <a:r>
              <a:rPr lang="nb-NO" sz="825">
                <a:solidFill>
                  <a:prstClr val="black"/>
                </a:solidFill>
                <a:latin typeface="Calibri" panose="020F0502020204030204"/>
              </a:rPr>
              <a:t>Ole turvallinen ja </a:t>
            </a:r>
          </a:p>
          <a:p>
            <a:pPr algn="r" defTabSz="685800"/>
            <a:r>
              <a:rPr lang="nb-NO" sz="825">
                <a:solidFill>
                  <a:prstClr val="black"/>
                </a:solidFill>
                <a:latin typeface="Calibri" panose="020F0502020204030204"/>
              </a:rPr>
              <a:t>emotionaalisesti saatavilla </a:t>
            </a:r>
          </a:p>
          <a:p>
            <a:pPr algn="r" defTabSz="685800"/>
            <a:r>
              <a:rPr lang="nb-NO" sz="825">
                <a:solidFill>
                  <a:prstClr val="black"/>
                </a:solidFill>
                <a:latin typeface="Calibri" panose="020F0502020204030204"/>
              </a:rPr>
              <a:t>Tue lapsen tutkivaa tapaa toimia</a:t>
            </a:r>
          </a:p>
          <a:p>
            <a:pPr algn="r" defTabSz="685800"/>
            <a:r>
              <a:rPr lang="nb-NO" sz="825">
                <a:solidFill>
                  <a:prstClr val="black"/>
                </a:solidFill>
                <a:latin typeface="Calibri" panose="020F0502020204030204"/>
              </a:rPr>
              <a:t>Auta lasta niin, että lapsi saa selviytymisen ja onnistumisen kokemuksia</a:t>
            </a: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p>
          <a:p>
            <a:pPr defTabSz="685800"/>
            <a:r>
              <a:rPr lang="nb-NO" sz="1050">
                <a:solidFill>
                  <a:prstClr val="black"/>
                </a:solidFill>
                <a:latin typeface="Calibri" panose="020F0502020204030204"/>
              </a:rPr>
              <a:t>Tunneperäinen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9" y="3269477"/>
            <a:ext cx="1515225" cy="600164"/>
          </a:xfrm>
          <a:prstGeom prst="rect">
            <a:avLst/>
          </a:prstGeom>
          <a:noFill/>
        </p:spPr>
        <p:txBody>
          <a:bodyPr wrap="square" rtlCol="0">
            <a:spAutoFit/>
          </a:bodyPr>
          <a:lstStyle/>
          <a:p>
            <a:pPr defTabSz="685800"/>
            <a:r>
              <a:rPr lang="nb-NO" sz="1200" b="1">
                <a:solidFill>
                  <a:prstClr val="black"/>
                </a:solidFill>
                <a:latin typeface="Calibri" panose="020F0502020204030204"/>
              </a:rPr>
              <a:t>KERROKSET</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Merkityksiä luova ja avartava dialogi</a:t>
            </a:r>
            <a:endParaRPr lang="en-US" sz="1050">
              <a:solidFill>
                <a:prstClr val="black"/>
              </a:solidFill>
              <a:latin typeface="Calibri" panose="020F0502020204030204"/>
            </a:endParaRPr>
          </a:p>
        </p:txBody>
      </p:sp>
      <p:sp>
        <p:nvSpPr>
          <p:cNvPr id="52" name="TextBox 35">
            <a:extLst>
              <a:ext uri="{FF2B5EF4-FFF2-40B4-BE49-F238E27FC236}">
                <a16:creationId xmlns:a16="http://schemas.microsoft.com/office/drawing/2014/main" id="{6FA466D3-E966-4B4B-A64B-44E8B362B6C7}"/>
              </a:ext>
            </a:extLst>
          </p:cNvPr>
          <p:cNvSpPr txBox="1"/>
          <p:nvPr/>
        </p:nvSpPr>
        <p:spPr>
          <a:xfrm>
            <a:off x="5193233" y="5450471"/>
            <a:ext cx="939132"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Kulttuuriset ja henkilökohtaiset arvot</a:t>
            </a:r>
          </a:p>
        </p:txBody>
      </p:sp>
      <p:sp>
        <p:nvSpPr>
          <p:cNvPr id="56" name="TextBox 41">
            <a:extLst>
              <a:ext uri="{FF2B5EF4-FFF2-40B4-BE49-F238E27FC236}">
                <a16:creationId xmlns:a16="http://schemas.microsoft.com/office/drawing/2014/main" id="{DB37334E-E6D7-4DB5-98E4-B22299A0B38C}"/>
              </a:ext>
            </a:extLst>
          </p:cNvPr>
          <p:cNvSpPr txBox="1"/>
          <p:nvPr/>
        </p:nvSpPr>
        <p:spPr>
          <a:xfrm>
            <a:off x="8347801" y="958814"/>
            <a:ext cx="796199" cy="600164"/>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p>
          <a:p>
            <a:pPr defTabSz="685800"/>
            <a:r>
              <a:rPr lang="nb-NO" sz="900">
                <a:solidFill>
                  <a:prstClr val="black"/>
                </a:solidFill>
                <a:latin typeface="Calibri" panose="020F0502020204030204"/>
              </a:rPr>
              <a:t>Ei animoitu</a:t>
            </a:r>
            <a:endParaRPr lang="ar-IQ" sz="900">
              <a:solidFill>
                <a:prstClr val="black"/>
              </a:solidFill>
              <a:latin typeface="Calibri" panose="020F0502020204030204"/>
              <a:cs typeface="Arial" panose="020B0604020202020204" pitchFamily="34" charset="0"/>
            </a:endParaRPr>
          </a:p>
        </p:txBody>
      </p:sp>
      <p:pic>
        <p:nvPicPr>
          <p:cNvPr id="58" name="Bilde 57">
            <a:extLst>
              <a:ext uri="{FF2B5EF4-FFF2-40B4-BE49-F238E27FC236}">
                <a16:creationId xmlns:a16="http://schemas.microsoft.com/office/drawing/2014/main" id="{D4D109A5-28F9-4C62-9D22-387588326A6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47010"/>
            <a:ext cx="581372" cy="543905"/>
          </a:xfrm>
          <a:prstGeom prst="rect">
            <a:avLst/>
          </a:prstGeom>
        </p:spPr>
      </p:pic>
      <p:sp>
        <p:nvSpPr>
          <p:cNvPr id="59" name="TextBox 41">
            <a:extLst>
              <a:ext uri="{FF2B5EF4-FFF2-40B4-BE49-F238E27FC236}">
                <a16:creationId xmlns:a16="http://schemas.microsoft.com/office/drawing/2014/main" id="{ABF470A1-5EB1-430B-96F8-9CA91422BB8C}"/>
              </a:ext>
            </a:extLst>
          </p:cNvPr>
          <p:cNvSpPr txBox="1"/>
          <p:nvPr/>
        </p:nvSpPr>
        <p:spPr>
          <a:xfrm>
            <a:off x="5902474" y="2112917"/>
            <a:ext cx="1775657" cy="438582"/>
          </a:xfrm>
          <a:prstGeom prst="rect">
            <a:avLst/>
          </a:prstGeom>
          <a:noFill/>
        </p:spPr>
        <p:txBody>
          <a:bodyPr wrap="square" rtlCol="0">
            <a:spAutoFit/>
          </a:bodyPr>
          <a:lstStyle/>
          <a:p>
            <a:pPr defTabSz="685800"/>
            <a:r>
              <a:rPr lang="nb-NO" sz="1200" b="1">
                <a:solidFill>
                  <a:prstClr val="black"/>
                </a:solidFill>
                <a:latin typeface="Calibri" panose="020F0502020204030204"/>
              </a:rPr>
              <a:t>KATTO</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Säätelevä dialogi</a:t>
            </a:r>
            <a:endParaRPr lang="en-US" sz="1050">
              <a:solidFill>
                <a:prstClr val="black"/>
              </a:solidFill>
              <a:latin typeface="Calibri" panose="020F0502020204030204"/>
            </a:endParaRPr>
          </a:p>
        </p:txBody>
      </p:sp>
      <p:grpSp>
        <p:nvGrpSpPr>
          <p:cNvPr id="53" name="Gruppe 52">
            <a:extLst>
              <a:ext uri="{FF2B5EF4-FFF2-40B4-BE49-F238E27FC236}">
                <a16:creationId xmlns:a16="http://schemas.microsoft.com/office/drawing/2014/main" id="{2ACD90AE-C3F4-4038-94B7-9BB9F2BC2696}"/>
              </a:ext>
            </a:extLst>
          </p:cNvPr>
          <p:cNvGrpSpPr/>
          <p:nvPr/>
        </p:nvGrpSpPr>
        <p:grpSpPr>
          <a:xfrm>
            <a:off x="57146" y="5188325"/>
            <a:ext cx="889430" cy="752199"/>
            <a:chOff x="162125" y="5892845"/>
            <a:chExt cx="1185907" cy="1002932"/>
          </a:xfrm>
        </p:grpSpPr>
        <p:pic>
          <p:nvPicPr>
            <p:cNvPr id="54" name="Bilde 53">
              <a:extLst>
                <a:ext uri="{FF2B5EF4-FFF2-40B4-BE49-F238E27FC236}">
                  <a16:creationId xmlns:a16="http://schemas.microsoft.com/office/drawing/2014/main" id="{E681CB35-89EB-4F7A-83AB-EC3B1FFC88AB}"/>
                </a:ext>
              </a:extLst>
            </p:cNvPr>
            <p:cNvPicPr>
              <a:picLocks noChangeAspect="1"/>
            </p:cNvPicPr>
            <p:nvPr/>
          </p:nvPicPr>
          <p:blipFill>
            <a:blip r:embed="rId29"/>
            <a:stretch>
              <a:fillRect/>
            </a:stretch>
          </p:blipFill>
          <p:spPr>
            <a:xfrm>
              <a:off x="185394" y="5892845"/>
              <a:ext cx="864192" cy="818708"/>
            </a:xfrm>
            <a:prstGeom prst="rect">
              <a:avLst/>
            </a:prstGeom>
          </p:spPr>
        </p:pic>
        <p:sp>
          <p:nvSpPr>
            <p:cNvPr id="55" name="TekstSylinder 54">
              <a:extLst>
                <a:ext uri="{FF2B5EF4-FFF2-40B4-BE49-F238E27FC236}">
                  <a16:creationId xmlns:a16="http://schemas.microsoft.com/office/drawing/2014/main" id="{F72E858B-F670-411A-A604-54AF31FD83E8}"/>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Tree>
    <p:extLst>
      <p:ext uri="{BB962C8B-B14F-4D97-AF65-F5344CB8AC3E}">
        <p14:creationId xmlns:p14="http://schemas.microsoft.com/office/powerpoint/2010/main" val="417289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BC4E1D-C4C4-B500-D70A-3F5224F8FDE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C63A8B1-0505-1701-5E20-8E5025A6CE8A}"/>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79269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63552"/>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prstClr val="black"/>
                </a:solidFill>
                <a:latin typeface="Calibri" panose="020F0502020204030204"/>
              </a:rPr>
              <a:t>KATTO</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Säätelevä dialogi</a:t>
            </a:r>
            <a:endParaRPr lang="en-US" sz="1050">
              <a:solidFill>
                <a:prstClr val="black"/>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endParaRPr lang="fi-FI" sz="1200" b="1">
              <a:solidFill>
                <a:prstClr val="black"/>
              </a:solidFill>
              <a:latin typeface="Calibri" panose="020F0502020204030204"/>
            </a:endParaRPr>
          </a:p>
          <a:p>
            <a:pPr defTabSz="685800"/>
            <a:r>
              <a:rPr lang="nb-NO" sz="1050">
                <a:solidFill>
                  <a:prstClr val="black"/>
                </a:solidFill>
                <a:latin typeface="Calibri" panose="020F0502020204030204"/>
              </a:rPr>
              <a:t>Tunnepohjainen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8" y="3269476"/>
            <a:ext cx="1640586" cy="600164"/>
          </a:xfrm>
          <a:prstGeom prst="rect">
            <a:avLst/>
          </a:prstGeom>
          <a:noFill/>
        </p:spPr>
        <p:txBody>
          <a:bodyPr wrap="square" rtlCol="0">
            <a:spAutoFit/>
          </a:bodyPr>
          <a:lstStyle/>
          <a:p>
            <a:pPr defTabSz="685800"/>
            <a:r>
              <a:rPr lang="nb-NO" sz="1200" b="1">
                <a:solidFill>
                  <a:prstClr val="black"/>
                </a:solidFill>
                <a:latin typeface="Calibri" panose="020F0502020204030204"/>
              </a:rPr>
              <a:t>KERROKSET</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Merkityksiä luova ja avartava dialogi</a:t>
            </a:r>
            <a:endParaRPr lang="en-US" sz="1050">
              <a:solidFill>
                <a:prstClr val="black"/>
              </a:solidFill>
              <a:latin typeface="Calibri" panose="020F0502020204030204"/>
            </a:endParaRPr>
          </a:p>
        </p:txBody>
      </p:sp>
      <p:sp>
        <p:nvSpPr>
          <p:cNvPr id="39" name="TextBox 41">
            <a:extLst>
              <a:ext uri="{FF2B5EF4-FFF2-40B4-BE49-F238E27FC236}">
                <a16:creationId xmlns:a16="http://schemas.microsoft.com/office/drawing/2014/main" id="{85973538-9EE7-42D4-99A5-ED4C0E8761F5}"/>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pic>
        <p:nvPicPr>
          <p:cNvPr id="43" name="Bilde 42">
            <a:extLst>
              <a:ext uri="{FF2B5EF4-FFF2-40B4-BE49-F238E27FC236}">
                <a16:creationId xmlns:a16="http://schemas.microsoft.com/office/drawing/2014/main" id="{108F4C39-0D53-420A-9046-DA3D0B3122D1}"/>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47010"/>
            <a:ext cx="581372" cy="543905"/>
          </a:xfrm>
          <a:prstGeom prst="rect">
            <a:avLst/>
          </a:prstGeom>
        </p:spPr>
      </p:pic>
      <p:sp>
        <p:nvSpPr>
          <p:cNvPr id="45" name="TextBox 47">
            <a:extLst>
              <a:ext uri="{FF2B5EF4-FFF2-40B4-BE49-F238E27FC236}">
                <a16:creationId xmlns:a16="http://schemas.microsoft.com/office/drawing/2014/main" id="{145B48C3-5CDE-47AD-8FC4-5B9D45B22346}"/>
              </a:ext>
            </a:extLst>
          </p:cNvPr>
          <p:cNvSpPr txBox="1"/>
          <p:nvPr/>
        </p:nvSpPr>
        <p:spPr>
          <a:xfrm>
            <a:off x="1857027" y="3146762"/>
            <a:ext cx="1463597" cy="784830"/>
          </a:xfrm>
          <a:prstGeom prst="rect">
            <a:avLst/>
          </a:prstGeom>
          <a:noFill/>
        </p:spPr>
        <p:txBody>
          <a:bodyPr wrap="square" rtlCol="0">
            <a:spAutoFit/>
          </a:bodyPr>
          <a:lstStyle/>
          <a:p>
            <a:pPr algn="r" defTabSz="685800"/>
            <a:r>
              <a:rPr lang="nb-NO" sz="1200" b="1">
                <a:solidFill>
                  <a:srgbClr val="E7E6E6">
                    <a:lumMod val="75000"/>
                  </a:srgbClr>
                </a:solidFill>
                <a:latin typeface="Calibri" panose="020F0502020204030204"/>
              </a:rPr>
              <a:t>RAKENNUSTELINEET</a:t>
            </a:r>
          </a:p>
          <a:p>
            <a:pPr algn="r" defTabSz="685800"/>
            <a:r>
              <a:rPr lang="nb-NO" sz="1050">
                <a:solidFill>
                  <a:srgbClr val="E7E6E6">
                    <a:lumMod val="75000"/>
                  </a:srgbClr>
                </a:solidFill>
                <a:latin typeface="Calibri" panose="020F0502020204030204"/>
              </a:rPr>
              <a:t>Lapsen vanhemmat ja muut hoivanantajat</a:t>
            </a:r>
            <a:endParaRPr lang="nb-NO" sz="1200" b="1">
              <a:solidFill>
                <a:prstClr val="black"/>
              </a:solidFill>
              <a:latin typeface="Calibri" panose="020F0502020204030204"/>
            </a:endParaRPr>
          </a:p>
        </p:txBody>
      </p:sp>
      <p:grpSp>
        <p:nvGrpSpPr>
          <p:cNvPr id="47" name="Gruppe 46">
            <a:extLst>
              <a:ext uri="{FF2B5EF4-FFF2-40B4-BE49-F238E27FC236}">
                <a16:creationId xmlns:a16="http://schemas.microsoft.com/office/drawing/2014/main" id="{3FF1957D-0508-4841-BA69-D21C6AFDA4A0}"/>
              </a:ext>
            </a:extLst>
          </p:cNvPr>
          <p:cNvGrpSpPr/>
          <p:nvPr/>
        </p:nvGrpSpPr>
        <p:grpSpPr>
          <a:xfrm>
            <a:off x="57146" y="5188325"/>
            <a:ext cx="889430" cy="752199"/>
            <a:chOff x="162125" y="5892845"/>
            <a:chExt cx="1185907" cy="1002932"/>
          </a:xfrm>
        </p:grpSpPr>
        <p:pic>
          <p:nvPicPr>
            <p:cNvPr id="48" name="Bilde 47">
              <a:extLst>
                <a:ext uri="{FF2B5EF4-FFF2-40B4-BE49-F238E27FC236}">
                  <a16:creationId xmlns:a16="http://schemas.microsoft.com/office/drawing/2014/main" id="{F5C6F8DD-6D76-440E-BAFB-01A1889344C5}"/>
                </a:ext>
              </a:extLst>
            </p:cNvPr>
            <p:cNvPicPr>
              <a:picLocks noChangeAspect="1"/>
            </p:cNvPicPr>
            <p:nvPr/>
          </p:nvPicPr>
          <p:blipFill>
            <a:blip r:embed="rId29"/>
            <a:stretch>
              <a:fillRect/>
            </a:stretch>
          </p:blipFill>
          <p:spPr>
            <a:xfrm>
              <a:off x="185394" y="5892845"/>
              <a:ext cx="864192" cy="818708"/>
            </a:xfrm>
            <a:prstGeom prst="rect">
              <a:avLst/>
            </a:prstGeom>
          </p:spPr>
        </p:pic>
        <p:sp>
          <p:nvSpPr>
            <p:cNvPr id="49" name="TekstSylinder 48">
              <a:extLst>
                <a:ext uri="{FF2B5EF4-FFF2-40B4-BE49-F238E27FC236}">
                  <a16:creationId xmlns:a16="http://schemas.microsoft.com/office/drawing/2014/main" id="{01E6E398-3F6D-40AB-BED6-FAFF6703101F}"/>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
        <p:nvSpPr>
          <p:cNvPr id="52" name="TextBox 33">
            <a:extLst>
              <a:ext uri="{FF2B5EF4-FFF2-40B4-BE49-F238E27FC236}">
                <a16:creationId xmlns:a16="http://schemas.microsoft.com/office/drawing/2014/main" id="{D7C84009-9207-40AD-9A4A-70D326492758}"/>
              </a:ext>
            </a:extLst>
          </p:cNvPr>
          <p:cNvSpPr txBox="1"/>
          <p:nvPr/>
        </p:nvSpPr>
        <p:spPr>
          <a:xfrm>
            <a:off x="2715080" y="985699"/>
            <a:ext cx="3859907" cy="415498"/>
          </a:xfrm>
          <a:prstGeom prst="rect">
            <a:avLst/>
          </a:prstGeom>
          <a:noFill/>
        </p:spPr>
        <p:txBody>
          <a:bodyPr wrap="square" rtlCol="0">
            <a:spAutoFit/>
          </a:bodyPr>
          <a:lstStyle/>
          <a:p>
            <a:pPr algn="ctr" defTabSz="685800"/>
            <a:r>
              <a:rPr lang="nb-NO" sz="2100" b="1">
                <a:solidFill>
                  <a:prstClr val="black"/>
                </a:solidFill>
                <a:latin typeface="Bahnschrift SemiCondensed" panose="020B0502040204020203" pitchFamily="34" charset="0"/>
              </a:rPr>
              <a:t>ICDP-TALO </a:t>
            </a:r>
            <a:r>
              <a:rPr lang="nb-NO" sz="2100">
                <a:solidFill>
                  <a:prstClr val="black"/>
                </a:solidFill>
                <a:latin typeface="Bahnschrift SemiCondensed" panose="020B0502040204020203" pitchFamily="34" charset="0"/>
              </a:rPr>
              <a:t>-</a:t>
            </a:r>
            <a:r>
              <a:rPr lang="nb-NO" sz="2100" b="1">
                <a:solidFill>
                  <a:prstClr val="black"/>
                </a:solidFill>
                <a:latin typeface="Bahnschrift SemiCondensed" panose="020B0502040204020203" pitchFamily="34" charset="0"/>
              </a:rPr>
              <a:t> </a:t>
            </a:r>
            <a:r>
              <a:rPr lang="nb-NO" sz="2100">
                <a:solidFill>
                  <a:prstClr val="black"/>
                </a:solidFill>
                <a:latin typeface="Bahnschrift SemiCondensed" panose="020B0502040204020203" pitchFamily="34" charset="0"/>
              </a:rPr>
              <a:t>3</a:t>
            </a:r>
            <a:r>
              <a:rPr lang="nb-NO" sz="2100" b="1">
                <a:solidFill>
                  <a:prstClr val="black"/>
                </a:solidFill>
                <a:latin typeface="Bahnschrift SemiCondensed" panose="020B0502040204020203" pitchFamily="34" charset="0"/>
              </a:rPr>
              <a:t> </a:t>
            </a:r>
            <a:r>
              <a:rPr lang="nb-NO" sz="2100">
                <a:solidFill>
                  <a:prstClr val="black"/>
                </a:solidFill>
                <a:latin typeface="Bahnschrift SemiCondensed" panose="020B0502040204020203" pitchFamily="34" charset="0"/>
              </a:rPr>
              <a:t>DIALOGIA</a:t>
            </a:r>
          </a:p>
        </p:txBody>
      </p:sp>
    </p:spTree>
    <p:extLst>
      <p:ext uri="{BB962C8B-B14F-4D97-AF65-F5344CB8AC3E}">
        <p14:creationId xmlns:p14="http://schemas.microsoft.com/office/powerpoint/2010/main" val="33197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4" presetClass="entr" presetSubtype="1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randombar(horizontal)">
                                      <p:cBhvr>
                                        <p:cTn id="34" dur="500"/>
                                        <p:tgtEl>
                                          <p:spTgt spid="29"/>
                                        </p:tgtEl>
                                      </p:cBhvr>
                                    </p:animEffect>
                                  </p:childTnLst>
                                </p:cTn>
                              </p:par>
                              <p:par>
                                <p:cTn id="35" presetID="14" presetClass="entr" presetSubtype="1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randombar(horizont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6" presetClass="entr" presetSubtype="21"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6" presetClass="entr" presetSubtype="21"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2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par>
                                <p:cTn id="64" presetID="16" presetClass="entr" presetSubtype="21"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500"/>
                                        <p:tgtEl>
                                          <p:spTgt spid="42"/>
                                        </p:tgtEl>
                                      </p:cBhvr>
                                    </p:animEffect>
                                  </p:childTnLst>
                                </p:cTn>
                              </p:par>
                              <p:par>
                                <p:cTn id="72" presetID="10"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par>
                                <p:cTn id="78" presetID="10" presetClass="entr" presetSubtype="0"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par>
                                <p:cTn id="81" presetID="1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childTnLst>
                          </p:cTn>
                        </p:par>
                        <p:par>
                          <p:cTn id="89" fill="hold">
                            <p:stCondLst>
                              <p:cond delay="500"/>
                            </p:stCondLst>
                            <p:childTnLst>
                              <p:par>
                                <p:cTn id="90" presetID="22" presetClass="entr" presetSubtype="4"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0" grpId="0"/>
      <p:bldP spid="51" grpId="0"/>
      <p:bldP spid="45"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63552"/>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34" name="TextBox 33"/>
          <p:cNvSpPr txBox="1"/>
          <p:nvPr/>
        </p:nvSpPr>
        <p:spPr>
          <a:xfrm>
            <a:off x="3000579" y="959659"/>
            <a:ext cx="3142843" cy="415498"/>
          </a:xfrm>
          <a:prstGeom prst="rect">
            <a:avLst/>
          </a:prstGeom>
          <a:noFill/>
        </p:spPr>
        <p:txBody>
          <a:bodyPr wrap="square" rtlCol="0">
            <a:spAutoFit/>
          </a:bodyPr>
          <a:lstStyle/>
          <a:p>
            <a:pPr algn="ctr" defTabSz="685800"/>
            <a:r>
              <a:rPr lang="nb-NO" sz="2100" b="1">
                <a:solidFill>
                  <a:prstClr val="black"/>
                </a:solidFill>
                <a:latin typeface="Bahnschrift SemiCondensed" panose="020B0502040204020203" pitchFamily="34" charset="0"/>
              </a:rPr>
              <a:t>ICDP-TALO </a:t>
            </a:r>
            <a:r>
              <a:rPr lang="nb-NO" sz="2100">
                <a:solidFill>
                  <a:prstClr val="black"/>
                </a:solidFill>
                <a:latin typeface="Bahnschrift SemiCondensed" panose="020B0502040204020203" pitchFamily="34" charset="0"/>
              </a:rPr>
              <a:t>- TONTTI</a:t>
            </a:r>
          </a:p>
        </p:txBody>
      </p:sp>
      <p:sp>
        <p:nvSpPr>
          <p:cNvPr id="36" name="TextBox 35"/>
          <p:cNvSpPr txBox="1"/>
          <p:nvPr/>
        </p:nvSpPr>
        <p:spPr>
          <a:xfrm>
            <a:off x="4019815" y="5422264"/>
            <a:ext cx="967985"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 persoonana</a:t>
            </a:r>
          </a:p>
        </p:txBody>
      </p:sp>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srgbClr val="E7E6E6">
                    <a:lumMod val="75000"/>
                  </a:srgbClr>
                </a:solidFill>
                <a:latin typeface="Calibri" panose="020F0502020204030204"/>
              </a:rPr>
              <a:t>KATTO</a:t>
            </a:r>
            <a:endParaRPr lang="ar-IQ" sz="1200" b="1">
              <a:solidFill>
                <a:srgbClr val="E7E6E6">
                  <a:lumMod val="75000"/>
                </a:srgbClr>
              </a:solidFill>
              <a:latin typeface="Calibri" panose="020F0502020204030204"/>
              <a:cs typeface="Arial" panose="020B0604020202020204" pitchFamily="34" charset="0"/>
            </a:endParaRPr>
          </a:p>
          <a:p>
            <a:pPr defTabSz="685800"/>
            <a:r>
              <a:rPr lang="nb-NO" sz="1050">
                <a:solidFill>
                  <a:srgbClr val="E7E6E6">
                    <a:lumMod val="75000"/>
                  </a:srgbClr>
                </a:solidFill>
                <a:latin typeface="Calibri" panose="020F0502020204030204"/>
              </a:rPr>
              <a:t>Säätelevä dialogi</a:t>
            </a:r>
            <a:endParaRPr lang="en-US" sz="1050">
              <a:solidFill>
                <a:srgbClr val="E7E6E6">
                  <a:lumMod val="75000"/>
                </a:srgbClr>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srgbClr val="E7E6E6">
                    <a:lumMod val="75000"/>
                  </a:srgbClr>
                </a:solidFill>
                <a:latin typeface="Calibri" panose="020F0502020204030204"/>
              </a:rPr>
              <a:t>KIVIJALKA</a:t>
            </a:r>
            <a:endParaRPr lang="ar-IQ" sz="1200" b="1">
              <a:solidFill>
                <a:srgbClr val="E7E6E6">
                  <a:lumMod val="75000"/>
                </a:srgbClr>
              </a:solidFill>
              <a:latin typeface="Calibri" panose="020F0502020204030204"/>
              <a:cs typeface="Arial" panose="020B0604020202020204" pitchFamily="34" charset="0"/>
            </a:endParaRPr>
          </a:p>
          <a:p>
            <a:pPr defTabSz="685800"/>
            <a:r>
              <a:rPr lang="nb-NO" sz="1050">
                <a:solidFill>
                  <a:srgbClr val="E7E6E6">
                    <a:lumMod val="75000"/>
                  </a:srgbClr>
                </a:solidFill>
                <a:latin typeface="Calibri" panose="020F0502020204030204"/>
              </a:rPr>
              <a:t>Tunnepohjainen dialogi</a:t>
            </a:r>
            <a:endParaRPr lang="en-US" sz="1050">
              <a:solidFill>
                <a:srgbClr val="E7E6E6">
                  <a:lumMod val="75000"/>
                </a:srgbClr>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9" y="3269477"/>
            <a:ext cx="1603715" cy="600164"/>
          </a:xfrm>
          <a:prstGeom prst="rect">
            <a:avLst/>
          </a:prstGeom>
          <a:noFill/>
        </p:spPr>
        <p:txBody>
          <a:bodyPr wrap="square" rtlCol="0">
            <a:spAutoFit/>
          </a:bodyPr>
          <a:lstStyle/>
          <a:p>
            <a:pPr defTabSz="685800"/>
            <a:r>
              <a:rPr lang="nb-NO" sz="1200" b="1">
                <a:solidFill>
                  <a:srgbClr val="E7E6E6">
                    <a:lumMod val="75000"/>
                  </a:srgbClr>
                </a:solidFill>
                <a:latin typeface="Calibri" panose="020F0502020204030204"/>
              </a:rPr>
              <a:t>KERROKSET</a:t>
            </a:r>
            <a:endParaRPr lang="ar-IQ" sz="1200" b="1">
              <a:solidFill>
                <a:srgbClr val="E7E6E6">
                  <a:lumMod val="75000"/>
                </a:srgbClr>
              </a:solidFill>
              <a:latin typeface="Calibri" panose="020F0502020204030204"/>
              <a:cs typeface="Arial" panose="020B0604020202020204" pitchFamily="34" charset="0"/>
            </a:endParaRPr>
          </a:p>
          <a:p>
            <a:pPr defTabSz="685800"/>
            <a:r>
              <a:rPr lang="nb-NO" sz="1050">
                <a:solidFill>
                  <a:srgbClr val="E7E6E6">
                    <a:lumMod val="75000"/>
                  </a:srgbClr>
                </a:solidFill>
                <a:latin typeface="Calibri" panose="020F0502020204030204"/>
              </a:rPr>
              <a:t>Merkityksiä luova ja avartava dialogi</a:t>
            </a:r>
            <a:endParaRPr lang="en-US" sz="1050">
              <a:solidFill>
                <a:srgbClr val="E7E6E6">
                  <a:lumMod val="75000"/>
                </a:srgbClr>
              </a:solidFill>
              <a:latin typeface="Calibri" panose="020F0502020204030204"/>
            </a:endParaRPr>
          </a:p>
        </p:txBody>
      </p:sp>
      <p:sp>
        <p:nvSpPr>
          <p:cNvPr id="39" name="TextBox 41">
            <a:extLst>
              <a:ext uri="{FF2B5EF4-FFF2-40B4-BE49-F238E27FC236}">
                <a16:creationId xmlns:a16="http://schemas.microsoft.com/office/drawing/2014/main" id="{85973538-9EE7-42D4-99A5-ED4C0E8761F5}"/>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pic>
        <p:nvPicPr>
          <p:cNvPr id="43" name="Bilde 42">
            <a:extLst>
              <a:ext uri="{FF2B5EF4-FFF2-40B4-BE49-F238E27FC236}">
                <a16:creationId xmlns:a16="http://schemas.microsoft.com/office/drawing/2014/main" id="{108F4C39-0D53-420A-9046-DA3D0B3122D1}"/>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47010"/>
            <a:ext cx="581372" cy="543905"/>
          </a:xfrm>
          <a:prstGeom prst="rect">
            <a:avLst/>
          </a:prstGeom>
        </p:spPr>
      </p:pic>
      <p:sp>
        <p:nvSpPr>
          <p:cNvPr id="44" name="TextBox 36">
            <a:extLst>
              <a:ext uri="{FF2B5EF4-FFF2-40B4-BE49-F238E27FC236}">
                <a16:creationId xmlns:a16="http://schemas.microsoft.com/office/drawing/2014/main" id="{65979D31-CA8C-4462-9A80-B0F8CBDDA39E}"/>
              </a:ext>
            </a:extLst>
          </p:cNvPr>
          <p:cNvSpPr txBox="1"/>
          <p:nvPr/>
        </p:nvSpPr>
        <p:spPr>
          <a:xfrm>
            <a:off x="2997710" y="5493767"/>
            <a:ext cx="1008305"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endParaRPr lang="en-US" sz="900">
              <a:solidFill>
                <a:prstClr val="black"/>
              </a:solidFill>
              <a:latin typeface="Calibri" panose="020F0502020204030204"/>
            </a:endParaRPr>
          </a:p>
        </p:txBody>
      </p:sp>
      <p:sp>
        <p:nvSpPr>
          <p:cNvPr id="45" name="TextBox 47">
            <a:extLst>
              <a:ext uri="{FF2B5EF4-FFF2-40B4-BE49-F238E27FC236}">
                <a16:creationId xmlns:a16="http://schemas.microsoft.com/office/drawing/2014/main" id="{145B48C3-5CDE-47AD-8FC4-5B9D45B22346}"/>
              </a:ext>
            </a:extLst>
          </p:cNvPr>
          <p:cNvSpPr txBox="1"/>
          <p:nvPr/>
        </p:nvSpPr>
        <p:spPr>
          <a:xfrm>
            <a:off x="1857027" y="3146762"/>
            <a:ext cx="1463597" cy="784830"/>
          </a:xfrm>
          <a:prstGeom prst="rect">
            <a:avLst/>
          </a:prstGeom>
          <a:noFill/>
        </p:spPr>
        <p:txBody>
          <a:bodyPr wrap="square" rtlCol="0">
            <a:spAutoFit/>
          </a:bodyPr>
          <a:lstStyle/>
          <a:p>
            <a:pPr algn="r" defTabSz="685800"/>
            <a:r>
              <a:rPr lang="nb-NO" sz="1200" b="1">
                <a:solidFill>
                  <a:srgbClr val="E7E6E6">
                    <a:lumMod val="75000"/>
                  </a:srgbClr>
                </a:solidFill>
                <a:latin typeface="Calibri" panose="020F0502020204030204"/>
              </a:rPr>
              <a:t>RAKENNUSTELINEET</a:t>
            </a:r>
          </a:p>
          <a:p>
            <a:pPr algn="r" defTabSz="685800"/>
            <a:r>
              <a:rPr lang="nb-NO" sz="1050">
                <a:solidFill>
                  <a:srgbClr val="E7E6E6">
                    <a:lumMod val="75000"/>
                  </a:srgbClr>
                </a:solidFill>
                <a:latin typeface="Calibri" panose="020F0502020204030204"/>
              </a:rPr>
              <a:t>Lapsen vanhemmat ja muut hoivanantajat</a:t>
            </a:r>
          </a:p>
        </p:txBody>
      </p:sp>
      <p:sp>
        <p:nvSpPr>
          <p:cNvPr id="46" name="TextBox 35">
            <a:extLst>
              <a:ext uri="{FF2B5EF4-FFF2-40B4-BE49-F238E27FC236}">
                <a16:creationId xmlns:a16="http://schemas.microsoft.com/office/drawing/2014/main" id="{F84F823C-29FD-4EEA-B7FC-0ED1F26558CF}"/>
              </a:ext>
            </a:extLst>
          </p:cNvPr>
          <p:cNvSpPr txBox="1"/>
          <p:nvPr/>
        </p:nvSpPr>
        <p:spPr>
          <a:xfrm>
            <a:off x="5210639" y="5444561"/>
            <a:ext cx="946461"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Kulttuuriset ja henkilökohtaiset arvot</a:t>
            </a:r>
            <a:endParaRPr lang="en-US" sz="900">
              <a:solidFill>
                <a:prstClr val="black"/>
              </a:solidFill>
              <a:latin typeface="Calibri" panose="020F0502020204030204"/>
            </a:endParaRPr>
          </a:p>
        </p:txBody>
      </p:sp>
      <p:grpSp>
        <p:nvGrpSpPr>
          <p:cNvPr id="47" name="Gruppe 46">
            <a:extLst>
              <a:ext uri="{FF2B5EF4-FFF2-40B4-BE49-F238E27FC236}">
                <a16:creationId xmlns:a16="http://schemas.microsoft.com/office/drawing/2014/main" id="{3FF1957D-0508-4841-BA69-D21C6AFDA4A0}"/>
              </a:ext>
            </a:extLst>
          </p:cNvPr>
          <p:cNvGrpSpPr/>
          <p:nvPr/>
        </p:nvGrpSpPr>
        <p:grpSpPr>
          <a:xfrm>
            <a:off x="57146" y="5188325"/>
            <a:ext cx="889430" cy="752199"/>
            <a:chOff x="162125" y="5892845"/>
            <a:chExt cx="1185907" cy="1002932"/>
          </a:xfrm>
        </p:grpSpPr>
        <p:pic>
          <p:nvPicPr>
            <p:cNvPr id="48" name="Bilde 47">
              <a:extLst>
                <a:ext uri="{FF2B5EF4-FFF2-40B4-BE49-F238E27FC236}">
                  <a16:creationId xmlns:a16="http://schemas.microsoft.com/office/drawing/2014/main" id="{F5C6F8DD-6D76-440E-BAFB-01A1889344C5}"/>
                </a:ext>
              </a:extLst>
            </p:cNvPr>
            <p:cNvPicPr>
              <a:picLocks noChangeAspect="1"/>
            </p:cNvPicPr>
            <p:nvPr/>
          </p:nvPicPr>
          <p:blipFill>
            <a:blip r:embed="rId29"/>
            <a:stretch>
              <a:fillRect/>
            </a:stretch>
          </p:blipFill>
          <p:spPr>
            <a:xfrm>
              <a:off x="185394" y="5892845"/>
              <a:ext cx="864192" cy="818708"/>
            </a:xfrm>
            <a:prstGeom prst="rect">
              <a:avLst/>
            </a:prstGeom>
          </p:spPr>
        </p:pic>
        <p:sp>
          <p:nvSpPr>
            <p:cNvPr id="49" name="TekstSylinder 48">
              <a:extLst>
                <a:ext uri="{FF2B5EF4-FFF2-40B4-BE49-F238E27FC236}">
                  <a16:creationId xmlns:a16="http://schemas.microsoft.com/office/drawing/2014/main" id="{01E6E398-3F6D-40AB-BED6-FAFF6703101F}"/>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Tree>
    <p:extLst>
      <p:ext uri="{BB962C8B-B14F-4D97-AF65-F5344CB8AC3E}">
        <p14:creationId xmlns:p14="http://schemas.microsoft.com/office/powerpoint/2010/main" val="397876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par>
                                <p:cTn id="12" presetID="14" presetClass="entr" presetSubtype="1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par>
                                <p:cTn id="15" presetID="14" presetClass="entr" presetSubtype="1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par>
                                <p:cTn id="18" presetID="14" presetClass="entr" presetSubtype="1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par>
                                <p:cTn id="21" presetID="14"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6" presetClass="entr" presetSubtype="21"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16" presetClass="entr" presetSubtype="21"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par>
                                <p:cTn id="60" presetID="10"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10" presetClass="entr" presetSubtype="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down)">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500"/>
                                        <p:tgtEl>
                                          <p:spTgt spid="8"/>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500"/>
                                        <p:tgtEl>
                                          <p:spTgt spid="9"/>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par>
                                <p:cTn id="98" presetID="10" presetClass="entr" presetSubtype="0"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41" grpId="0"/>
      <p:bldP spid="42" grpId="0"/>
      <p:bldP spid="50" grpId="0"/>
      <p:bldP spid="51" grpId="0"/>
      <p:bldP spid="44" grpId="0"/>
      <p:bldP spid="45"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63552"/>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34" name="TextBox 33"/>
          <p:cNvSpPr txBox="1"/>
          <p:nvPr/>
        </p:nvSpPr>
        <p:spPr>
          <a:xfrm>
            <a:off x="2715080" y="985699"/>
            <a:ext cx="3859907" cy="415498"/>
          </a:xfrm>
          <a:prstGeom prst="rect">
            <a:avLst/>
          </a:prstGeom>
          <a:noFill/>
        </p:spPr>
        <p:txBody>
          <a:bodyPr wrap="square" rtlCol="0">
            <a:spAutoFit/>
          </a:bodyPr>
          <a:lstStyle/>
          <a:p>
            <a:pPr algn="ctr" defTabSz="685800"/>
            <a:r>
              <a:rPr lang="nb-NO" sz="2100" b="1">
                <a:solidFill>
                  <a:prstClr val="black"/>
                </a:solidFill>
                <a:latin typeface="Bahnschrift SemiCondensed" panose="020B0502040204020203" pitchFamily="34" charset="0"/>
              </a:rPr>
              <a:t>ICDP-TALO </a:t>
            </a:r>
            <a:r>
              <a:rPr lang="nb-NO" sz="2100">
                <a:solidFill>
                  <a:prstClr val="black"/>
                </a:solidFill>
                <a:latin typeface="Bahnschrift SemiCondensed" panose="020B0502040204020203" pitchFamily="34" charset="0"/>
              </a:rPr>
              <a:t>-</a:t>
            </a:r>
            <a:r>
              <a:rPr lang="nb-NO" sz="2100" b="1">
                <a:solidFill>
                  <a:prstClr val="black"/>
                </a:solidFill>
                <a:latin typeface="Bahnschrift SemiCondensed" panose="020B0502040204020203" pitchFamily="34" charset="0"/>
              </a:rPr>
              <a:t> </a:t>
            </a:r>
            <a:r>
              <a:rPr lang="nb-NO" sz="2100">
                <a:solidFill>
                  <a:prstClr val="black"/>
                </a:solidFill>
                <a:latin typeface="Bahnschrift SemiCondensed" panose="020B0502040204020203" pitchFamily="34" charset="0"/>
              </a:rPr>
              <a:t>KIVIJALKA</a:t>
            </a:r>
          </a:p>
        </p:txBody>
      </p:sp>
      <p:sp>
        <p:nvSpPr>
          <p:cNvPr id="5" name="TextBox 4"/>
          <p:cNvSpPr txBox="1"/>
          <p:nvPr/>
        </p:nvSpPr>
        <p:spPr>
          <a:xfrm>
            <a:off x="3815411" y="4842165"/>
            <a:ext cx="788979" cy="323165"/>
          </a:xfrm>
          <a:prstGeom prst="rect">
            <a:avLst/>
          </a:prstGeom>
          <a:noFill/>
        </p:spPr>
        <p:txBody>
          <a:bodyPr wrap="square" rtlCol="0">
            <a:spAutoFit/>
          </a:bodyPr>
          <a:lstStyle/>
          <a:p>
            <a:pPr algn="ctr" defTabSz="685800"/>
            <a:r>
              <a:rPr lang="nb-NO" sz="750" b="1">
                <a:solidFill>
                  <a:prstClr val="white"/>
                </a:solidFill>
                <a:latin typeface="Calibri" panose="020F0502020204030204"/>
              </a:rPr>
              <a:t>1. Osoita, että pidät lapsesta</a:t>
            </a:r>
            <a:r>
              <a:rPr lang="nb-NO" sz="750">
                <a:solidFill>
                  <a:prstClr val="white"/>
                </a:solidFill>
                <a:latin typeface="Calibri" panose="020F0502020204030204"/>
              </a:rPr>
              <a:t> </a:t>
            </a:r>
            <a:endParaRPr lang="ar-IQ" sz="750">
              <a:solidFill>
                <a:prstClr val="white"/>
              </a:solidFill>
              <a:latin typeface="Calibri" panose="020F0502020204030204"/>
              <a:cs typeface="Arial" panose="020B0604020202020204" pitchFamily="34" charset="0"/>
            </a:endParaRPr>
          </a:p>
        </p:txBody>
      </p:sp>
      <p:sp>
        <p:nvSpPr>
          <p:cNvPr id="6" name="TextBox 5"/>
          <p:cNvSpPr txBox="1"/>
          <p:nvPr/>
        </p:nvSpPr>
        <p:spPr>
          <a:xfrm>
            <a:off x="4572000" y="4840614"/>
            <a:ext cx="935351" cy="323165"/>
          </a:xfrm>
          <a:prstGeom prst="rect">
            <a:avLst/>
          </a:prstGeom>
          <a:noFill/>
        </p:spPr>
        <p:txBody>
          <a:bodyPr wrap="square" rtlCol="0">
            <a:spAutoFit/>
          </a:bodyPr>
          <a:lstStyle/>
          <a:p>
            <a:pPr algn="ctr" defTabSz="685800"/>
            <a:r>
              <a:rPr lang="ar-IQ" sz="675" b="1">
                <a:solidFill>
                  <a:prstClr val="white"/>
                </a:solidFill>
                <a:latin typeface="Calibri" panose="020F0502020204030204"/>
                <a:cs typeface="Arial" panose="020B0604020202020204" pitchFamily="34" charset="0"/>
              </a:rPr>
              <a:t>2</a:t>
            </a:r>
            <a:r>
              <a:rPr lang="nb-NO" sz="750" b="1">
                <a:solidFill>
                  <a:prstClr val="white"/>
                </a:solidFill>
                <a:latin typeface="Calibri" panose="020F0502020204030204"/>
              </a:rPr>
              <a:t>. Seuraa lapsen aloitetta </a:t>
            </a:r>
            <a:endParaRPr lang="en-US" sz="750">
              <a:solidFill>
                <a:prstClr val="black"/>
              </a:solidFill>
              <a:latin typeface="Calibri" panose="020F0502020204030204"/>
            </a:endParaRPr>
          </a:p>
        </p:txBody>
      </p:sp>
      <p:sp>
        <p:nvSpPr>
          <p:cNvPr id="12" name="TextBox 11"/>
          <p:cNvSpPr txBox="1"/>
          <p:nvPr/>
        </p:nvSpPr>
        <p:spPr>
          <a:xfrm>
            <a:off x="3827129" y="4399242"/>
            <a:ext cx="764273"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 3. Pidä yllä läheistä vuoropuhelua </a:t>
            </a:r>
            <a:endParaRPr lang="en-US" sz="750">
              <a:solidFill>
                <a:prstClr val="white"/>
              </a:solidFill>
              <a:latin typeface="Calibri" panose="020F0502020204030204"/>
            </a:endParaRPr>
          </a:p>
        </p:txBody>
      </p:sp>
      <p:sp>
        <p:nvSpPr>
          <p:cNvPr id="30" name="TextBox 29"/>
          <p:cNvSpPr txBox="1"/>
          <p:nvPr/>
        </p:nvSpPr>
        <p:spPr>
          <a:xfrm>
            <a:off x="4604389" y="4447968"/>
            <a:ext cx="856871"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4. Kannusta ja anna tunnustusta</a:t>
            </a:r>
            <a:endParaRPr lang="en-US" sz="750" b="1">
              <a:solidFill>
                <a:prstClr val="white"/>
              </a:solidFill>
              <a:latin typeface="Calibri" panose="020F0502020204030204"/>
            </a:endParaRPr>
          </a:p>
        </p:txBody>
      </p:sp>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srgbClr val="E7E6E6">
                    <a:lumMod val="75000"/>
                  </a:srgbClr>
                </a:solidFill>
                <a:latin typeface="Calibri" panose="020F0502020204030204"/>
              </a:rPr>
              <a:t>KATTO</a:t>
            </a:r>
            <a:endParaRPr lang="ar-IQ" sz="1200" b="1">
              <a:solidFill>
                <a:srgbClr val="E7E6E6">
                  <a:lumMod val="75000"/>
                </a:srgbClr>
              </a:solidFill>
              <a:latin typeface="Calibri" panose="020F0502020204030204"/>
              <a:cs typeface="Arial" panose="020B0604020202020204" pitchFamily="34" charset="0"/>
            </a:endParaRPr>
          </a:p>
          <a:p>
            <a:pPr defTabSz="685800"/>
            <a:r>
              <a:rPr lang="nb-NO" sz="1050">
                <a:solidFill>
                  <a:srgbClr val="E7E6E6">
                    <a:lumMod val="75000"/>
                  </a:srgbClr>
                </a:solidFill>
                <a:latin typeface="Calibri" panose="020F0502020204030204"/>
              </a:rPr>
              <a:t>Säätelevä dialogi</a:t>
            </a:r>
            <a:endParaRPr lang="en-US" sz="1050">
              <a:solidFill>
                <a:srgbClr val="E7E6E6">
                  <a:lumMod val="75000"/>
                </a:srgbClr>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Tunnepohjainen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9" y="3269476"/>
            <a:ext cx="1611089" cy="600164"/>
          </a:xfrm>
          <a:prstGeom prst="rect">
            <a:avLst/>
          </a:prstGeom>
          <a:noFill/>
        </p:spPr>
        <p:txBody>
          <a:bodyPr wrap="square" rtlCol="0">
            <a:spAutoFit/>
          </a:bodyPr>
          <a:lstStyle/>
          <a:p>
            <a:pPr defTabSz="685800"/>
            <a:r>
              <a:rPr lang="nb-NO" sz="1200" b="1">
                <a:solidFill>
                  <a:srgbClr val="E7E6E6">
                    <a:lumMod val="75000"/>
                  </a:srgbClr>
                </a:solidFill>
                <a:latin typeface="Calibri" panose="020F0502020204030204"/>
              </a:rPr>
              <a:t>KERROKSET</a:t>
            </a:r>
            <a:endParaRPr lang="ar-IQ" sz="1200" b="1">
              <a:solidFill>
                <a:srgbClr val="E7E6E6">
                  <a:lumMod val="75000"/>
                </a:srgbClr>
              </a:solidFill>
              <a:latin typeface="Calibri" panose="020F0502020204030204"/>
              <a:cs typeface="Arial" panose="020B0604020202020204" pitchFamily="34" charset="0"/>
            </a:endParaRPr>
          </a:p>
          <a:p>
            <a:pPr defTabSz="685800"/>
            <a:r>
              <a:rPr lang="nb-NO" sz="1050">
                <a:solidFill>
                  <a:srgbClr val="E7E6E6">
                    <a:lumMod val="75000"/>
                  </a:srgbClr>
                </a:solidFill>
                <a:latin typeface="Calibri" panose="020F0502020204030204"/>
              </a:rPr>
              <a:t>Merkityksiä luova ja avartava dialogi</a:t>
            </a:r>
            <a:endParaRPr lang="en-US" sz="1050">
              <a:solidFill>
                <a:srgbClr val="E7E6E6">
                  <a:lumMod val="75000"/>
                </a:srgbClr>
              </a:solidFill>
              <a:latin typeface="Calibri" panose="020F0502020204030204"/>
            </a:endParaRPr>
          </a:p>
        </p:txBody>
      </p:sp>
      <p:pic>
        <p:nvPicPr>
          <p:cNvPr id="45" name="Bilde 44">
            <a:extLst>
              <a:ext uri="{FF2B5EF4-FFF2-40B4-BE49-F238E27FC236}">
                <a16:creationId xmlns:a16="http://schemas.microsoft.com/office/drawing/2014/main" id="{B37DEA88-981B-4BEE-B6CE-177A6F8084A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52928"/>
            <a:ext cx="581372" cy="543905"/>
          </a:xfrm>
          <a:prstGeom prst="rect">
            <a:avLst/>
          </a:prstGeom>
        </p:spPr>
      </p:pic>
      <p:sp>
        <p:nvSpPr>
          <p:cNvPr id="47" name="TextBox 41">
            <a:extLst>
              <a:ext uri="{FF2B5EF4-FFF2-40B4-BE49-F238E27FC236}">
                <a16:creationId xmlns:a16="http://schemas.microsoft.com/office/drawing/2014/main" id="{3A232306-6256-4067-A1E1-9594917E93CD}"/>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sp>
        <p:nvSpPr>
          <p:cNvPr id="54" name="TextBox 48">
            <a:extLst>
              <a:ext uri="{FF2B5EF4-FFF2-40B4-BE49-F238E27FC236}">
                <a16:creationId xmlns:a16="http://schemas.microsoft.com/office/drawing/2014/main" id="{07C08FED-3479-47E1-8446-48CC9F93398D}"/>
              </a:ext>
            </a:extLst>
          </p:cNvPr>
          <p:cNvSpPr txBox="1"/>
          <p:nvPr/>
        </p:nvSpPr>
        <p:spPr>
          <a:xfrm>
            <a:off x="1303256" y="3748705"/>
            <a:ext cx="2014815" cy="727122"/>
          </a:xfrm>
          <a:prstGeom prst="rect">
            <a:avLst/>
          </a:prstGeom>
          <a:noFill/>
        </p:spPr>
        <p:txBody>
          <a:bodyPr wrap="square" rtlCol="0">
            <a:spAutoFit/>
          </a:bodyPr>
          <a:lstStyle/>
          <a:p>
            <a:pPr algn="r" defTabSz="685800"/>
            <a:r>
              <a:rPr lang="nb-NO" sz="825">
                <a:solidFill>
                  <a:prstClr val="black"/>
                </a:solidFill>
                <a:latin typeface="Calibri" panose="020F0502020204030204"/>
              </a:rPr>
              <a:t>Ole turvallinen ja </a:t>
            </a:r>
          </a:p>
          <a:p>
            <a:pPr algn="r" defTabSz="685800"/>
            <a:r>
              <a:rPr lang="nb-NO" sz="825">
                <a:solidFill>
                  <a:prstClr val="black"/>
                </a:solidFill>
                <a:latin typeface="Calibri" panose="020F0502020204030204"/>
              </a:rPr>
              <a:t>emotionaalisesti saatavilla </a:t>
            </a:r>
          </a:p>
          <a:p>
            <a:pPr algn="r" defTabSz="685800"/>
            <a:r>
              <a:rPr lang="nb-NO" sz="825">
                <a:solidFill>
                  <a:prstClr val="black"/>
                </a:solidFill>
                <a:latin typeface="Calibri" panose="020F0502020204030204"/>
              </a:rPr>
              <a:t>Tue lapsen tutkivaa tapaa toimia</a:t>
            </a:r>
          </a:p>
          <a:p>
            <a:pPr algn="r" defTabSz="685800"/>
            <a:r>
              <a:rPr lang="nb-NO" sz="825">
                <a:solidFill>
                  <a:prstClr val="black"/>
                </a:solidFill>
                <a:latin typeface="Calibri" panose="020F0502020204030204"/>
              </a:rPr>
              <a:t>Auta lasta niin, että lapsi saa selviytymisen ja onnistumisen kokemuksia</a:t>
            </a:r>
          </a:p>
        </p:txBody>
      </p:sp>
      <p:grpSp>
        <p:nvGrpSpPr>
          <p:cNvPr id="57" name="Gruppe 56">
            <a:extLst>
              <a:ext uri="{FF2B5EF4-FFF2-40B4-BE49-F238E27FC236}">
                <a16:creationId xmlns:a16="http://schemas.microsoft.com/office/drawing/2014/main" id="{543F5409-4DE7-4A82-A8E4-9AB47891D031}"/>
              </a:ext>
            </a:extLst>
          </p:cNvPr>
          <p:cNvGrpSpPr/>
          <p:nvPr/>
        </p:nvGrpSpPr>
        <p:grpSpPr>
          <a:xfrm>
            <a:off x="57146" y="5188325"/>
            <a:ext cx="889430" cy="752199"/>
            <a:chOff x="162125" y="5892845"/>
            <a:chExt cx="1185907" cy="1002932"/>
          </a:xfrm>
        </p:grpSpPr>
        <p:pic>
          <p:nvPicPr>
            <p:cNvPr id="58" name="Bilde 57">
              <a:extLst>
                <a:ext uri="{FF2B5EF4-FFF2-40B4-BE49-F238E27FC236}">
                  <a16:creationId xmlns:a16="http://schemas.microsoft.com/office/drawing/2014/main" id="{3E6F77A2-6F33-462A-BC68-443B24CE1355}"/>
                </a:ext>
              </a:extLst>
            </p:cNvPr>
            <p:cNvPicPr>
              <a:picLocks noChangeAspect="1"/>
            </p:cNvPicPr>
            <p:nvPr/>
          </p:nvPicPr>
          <p:blipFill>
            <a:blip r:embed="rId29"/>
            <a:stretch>
              <a:fillRect/>
            </a:stretch>
          </p:blipFill>
          <p:spPr>
            <a:xfrm>
              <a:off x="185394" y="5892845"/>
              <a:ext cx="864192" cy="818708"/>
            </a:xfrm>
            <a:prstGeom prst="rect">
              <a:avLst/>
            </a:prstGeom>
          </p:spPr>
        </p:pic>
        <p:sp>
          <p:nvSpPr>
            <p:cNvPr id="59" name="TekstSylinder 58">
              <a:extLst>
                <a:ext uri="{FF2B5EF4-FFF2-40B4-BE49-F238E27FC236}">
                  <a16:creationId xmlns:a16="http://schemas.microsoft.com/office/drawing/2014/main" id="{8F234BE4-48B4-48B4-9F81-8EC3CE3D5D08}"/>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
        <p:nvSpPr>
          <p:cNvPr id="60" name="TextBox 36">
            <a:extLst>
              <a:ext uri="{FF2B5EF4-FFF2-40B4-BE49-F238E27FC236}">
                <a16:creationId xmlns:a16="http://schemas.microsoft.com/office/drawing/2014/main" id="{6583905A-5F67-47B3-9EFF-5B26FCE315E6}"/>
              </a:ext>
            </a:extLst>
          </p:cNvPr>
          <p:cNvSpPr txBox="1"/>
          <p:nvPr/>
        </p:nvSpPr>
        <p:spPr>
          <a:xfrm>
            <a:off x="2955809" y="5479886"/>
            <a:ext cx="1008305"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endParaRPr lang="en-US" sz="900">
              <a:solidFill>
                <a:prstClr val="black"/>
              </a:solidFill>
              <a:latin typeface="Calibri" panose="020F0502020204030204"/>
            </a:endParaRPr>
          </a:p>
        </p:txBody>
      </p:sp>
      <p:sp>
        <p:nvSpPr>
          <p:cNvPr id="61" name="TextBox 35">
            <a:extLst>
              <a:ext uri="{FF2B5EF4-FFF2-40B4-BE49-F238E27FC236}">
                <a16:creationId xmlns:a16="http://schemas.microsoft.com/office/drawing/2014/main" id="{4EEEB7DC-4390-4B44-9B72-EED5ED7C7FB9}"/>
              </a:ext>
            </a:extLst>
          </p:cNvPr>
          <p:cNvSpPr txBox="1"/>
          <p:nvPr/>
        </p:nvSpPr>
        <p:spPr>
          <a:xfrm>
            <a:off x="4048578" y="5430726"/>
            <a:ext cx="945863"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 persoonana</a:t>
            </a:r>
          </a:p>
        </p:txBody>
      </p:sp>
      <p:sp>
        <p:nvSpPr>
          <p:cNvPr id="62" name="TextBox 35">
            <a:extLst>
              <a:ext uri="{FF2B5EF4-FFF2-40B4-BE49-F238E27FC236}">
                <a16:creationId xmlns:a16="http://schemas.microsoft.com/office/drawing/2014/main" id="{8B03F4E5-C6A2-49E5-A5A5-A8DDAD4288D6}"/>
              </a:ext>
            </a:extLst>
          </p:cNvPr>
          <p:cNvSpPr txBox="1"/>
          <p:nvPr/>
        </p:nvSpPr>
        <p:spPr>
          <a:xfrm>
            <a:off x="5224844" y="5455307"/>
            <a:ext cx="946909"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Kulttuuriset ja henkilökohtaiset arvot</a:t>
            </a:r>
            <a:endParaRPr lang="en-US" sz="900">
              <a:solidFill>
                <a:prstClr val="black"/>
              </a:solidFill>
              <a:latin typeface="Calibri" panose="020F0502020204030204"/>
            </a:endParaRPr>
          </a:p>
        </p:txBody>
      </p:sp>
      <p:sp>
        <p:nvSpPr>
          <p:cNvPr id="63" name="TextBox 47">
            <a:extLst>
              <a:ext uri="{FF2B5EF4-FFF2-40B4-BE49-F238E27FC236}">
                <a16:creationId xmlns:a16="http://schemas.microsoft.com/office/drawing/2014/main" id="{E3F1DC2D-79FD-4584-968D-428C2E15E70D}"/>
              </a:ext>
            </a:extLst>
          </p:cNvPr>
          <p:cNvSpPr txBox="1"/>
          <p:nvPr/>
        </p:nvSpPr>
        <p:spPr>
          <a:xfrm>
            <a:off x="1857027" y="3146762"/>
            <a:ext cx="1463597" cy="784830"/>
          </a:xfrm>
          <a:prstGeom prst="rect">
            <a:avLst/>
          </a:prstGeom>
          <a:noFill/>
        </p:spPr>
        <p:txBody>
          <a:bodyPr wrap="square" rtlCol="0">
            <a:spAutoFit/>
          </a:bodyPr>
          <a:lstStyle/>
          <a:p>
            <a:pPr algn="r" defTabSz="685800"/>
            <a:r>
              <a:rPr lang="nb-NO" sz="1200" b="1">
                <a:solidFill>
                  <a:prstClr val="black"/>
                </a:solidFill>
                <a:latin typeface="Calibri" panose="020F0502020204030204"/>
              </a:rPr>
              <a:t>RAKENNUSTELINEET</a:t>
            </a:r>
          </a:p>
          <a:p>
            <a:pPr algn="r" defTabSz="685800"/>
            <a:r>
              <a:rPr lang="nb-NO" sz="1050">
                <a:solidFill>
                  <a:prstClr val="black"/>
                </a:solidFill>
                <a:latin typeface="Calibri" panose="020F0502020204030204"/>
              </a:rPr>
              <a:t>Lapsen vanhemmat ja muut hoivanantajat</a:t>
            </a:r>
          </a:p>
        </p:txBody>
      </p:sp>
    </p:spTree>
    <p:extLst>
      <p:ext uri="{BB962C8B-B14F-4D97-AF65-F5344CB8AC3E}">
        <p14:creationId xmlns:p14="http://schemas.microsoft.com/office/powerpoint/2010/main" val="27070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par>
                                <p:cTn id="24" presetID="14" presetClass="entr" presetSubtype="1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randombar(horizontal)">
                                      <p:cBhvr>
                                        <p:cTn id="26" dur="500"/>
                                        <p:tgtEl>
                                          <p:spTgt spid="29"/>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par>
                                <p:cTn id="30" presetID="14"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6" presetClass="entr" presetSubtype="21"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6" presetClass="entr" presetSubtype="21"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arn(inVertical)">
                                      <p:cBhvr>
                                        <p:cTn id="50" dur="500"/>
                                        <p:tgtEl>
                                          <p:spTgt spid="18"/>
                                        </p:tgtEl>
                                      </p:cBhvr>
                                    </p:animEffect>
                                  </p:childTnLst>
                                </p:cTn>
                              </p:par>
                              <p:par>
                                <p:cTn id="51" presetID="22" presetClass="entr" presetSubtype="4"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childTnLst>
                                </p:cTn>
                              </p:par>
                              <p:par>
                                <p:cTn id="78" presetID="1" presetClass="entr" presetSubtype="0" fill="hold" grpId="0" nodeType="withEffect">
                                  <p:stCondLst>
                                    <p:cond delay="0"/>
                                  </p:stCondLst>
                                  <p:childTnLst>
                                    <p:set>
                                      <p:cBhvr>
                                        <p:cTn id="79" dur="1" fill="hold">
                                          <p:stCondLst>
                                            <p:cond delay="0"/>
                                          </p:stCondLst>
                                        </p:cTn>
                                        <p:tgtEl>
                                          <p:spTgt spid="6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5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fade">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6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childTnLst>
                          </p:cTn>
                        </p:par>
                        <p:par>
                          <p:cTn id="115" fill="hold">
                            <p:stCondLst>
                              <p:cond delay="0"/>
                            </p:stCondLst>
                            <p:childTnLst>
                              <p:par>
                                <p:cTn id="116" presetID="22" presetClass="entr" presetSubtype="4" fill="hold" nodeType="after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down)">
                                      <p:cBhvr>
                                        <p:cTn id="1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 grpId="0"/>
      <p:bldP spid="6" grpId="0"/>
      <p:bldP spid="12" grpId="0"/>
      <p:bldP spid="30" grpId="0"/>
      <p:bldP spid="41" grpId="0"/>
      <p:bldP spid="42" grpId="0"/>
      <p:bldP spid="50" grpId="0"/>
      <p:bldP spid="51" grpId="0"/>
      <p:bldP spid="54" grpId="0"/>
      <p:bldP spid="60" grpId="0"/>
      <p:bldP spid="61" grpId="0"/>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95650" y="863552"/>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34" name="TextBox 33"/>
          <p:cNvSpPr txBox="1"/>
          <p:nvPr/>
        </p:nvSpPr>
        <p:spPr>
          <a:xfrm>
            <a:off x="3000834" y="973318"/>
            <a:ext cx="3142332" cy="415498"/>
          </a:xfrm>
          <a:prstGeom prst="rect">
            <a:avLst/>
          </a:prstGeom>
          <a:noFill/>
        </p:spPr>
        <p:txBody>
          <a:bodyPr wrap="square" rtlCol="0">
            <a:spAutoFit/>
          </a:bodyPr>
          <a:lstStyle/>
          <a:p>
            <a:pPr algn="ctr" defTabSz="685800"/>
            <a:r>
              <a:rPr lang="nb-NO" sz="2100" b="1">
                <a:solidFill>
                  <a:prstClr val="black"/>
                </a:solidFill>
                <a:latin typeface="Bahnschrift SemiCondensed" panose="020B0502040204020203" pitchFamily="34" charset="0"/>
              </a:rPr>
              <a:t>ICDP-TALO </a:t>
            </a:r>
            <a:r>
              <a:rPr lang="nb-NO" sz="2100">
                <a:solidFill>
                  <a:prstClr val="black"/>
                </a:solidFill>
                <a:latin typeface="Bahnschrift SemiCondensed" panose="020B0502040204020203" pitchFamily="34" charset="0"/>
              </a:rPr>
              <a:t>-</a:t>
            </a:r>
            <a:r>
              <a:rPr lang="nb-NO" sz="2100" b="1">
                <a:solidFill>
                  <a:prstClr val="black"/>
                </a:solidFill>
                <a:latin typeface="Bahnschrift SemiCondensed" panose="020B0502040204020203" pitchFamily="34" charset="0"/>
              </a:rPr>
              <a:t> </a:t>
            </a:r>
            <a:r>
              <a:rPr lang="nb-NO" sz="2100">
                <a:solidFill>
                  <a:prstClr val="black"/>
                </a:solidFill>
                <a:latin typeface="Bahnschrift SemiCondensed" panose="020B0502040204020203" pitchFamily="34" charset="0"/>
              </a:rPr>
              <a:t>KERROKSET</a:t>
            </a:r>
          </a:p>
        </p:txBody>
      </p:sp>
      <p:sp>
        <p:nvSpPr>
          <p:cNvPr id="5" name="TextBox 4"/>
          <p:cNvSpPr txBox="1"/>
          <p:nvPr/>
        </p:nvSpPr>
        <p:spPr>
          <a:xfrm>
            <a:off x="3815411" y="4842165"/>
            <a:ext cx="788979" cy="323165"/>
          </a:xfrm>
          <a:prstGeom prst="rect">
            <a:avLst/>
          </a:prstGeom>
          <a:noFill/>
        </p:spPr>
        <p:txBody>
          <a:bodyPr wrap="square" rtlCol="0">
            <a:spAutoFit/>
          </a:bodyPr>
          <a:lstStyle/>
          <a:p>
            <a:pPr algn="ctr" defTabSz="685800"/>
            <a:r>
              <a:rPr lang="nb-NO" sz="750" b="1">
                <a:solidFill>
                  <a:prstClr val="white"/>
                </a:solidFill>
                <a:latin typeface="Calibri" panose="020F0502020204030204"/>
              </a:rPr>
              <a:t>1.</a:t>
            </a:r>
            <a:r>
              <a:rPr lang="nb-NO" sz="750">
                <a:solidFill>
                  <a:prstClr val="white"/>
                </a:solidFill>
                <a:latin typeface="Calibri" panose="020F0502020204030204"/>
              </a:rPr>
              <a:t> Osoita, että pidät lapsesta</a:t>
            </a:r>
            <a:endParaRPr lang="ar-IQ" sz="750">
              <a:solidFill>
                <a:prstClr val="white"/>
              </a:solidFill>
              <a:latin typeface="Calibri" panose="020F0502020204030204"/>
              <a:cs typeface="Arial" panose="020B0604020202020204" pitchFamily="34" charset="0"/>
            </a:endParaRPr>
          </a:p>
        </p:txBody>
      </p:sp>
      <p:sp>
        <p:nvSpPr>
          <p:cNvPr id="6" name="TextBox 5"/>
          <p:cNvSpPr txBox="1"/>
          <p:nvPr/>
        </p:nvSpPr>
        <p:spPr>
          <a:xfrm>
            <a:off x="4572000" y="4821445"/>
            <a:ext cx="935351" cy="323165"/>
          </a:xfrm>
          <a:prstGeom prst="rect">
            <a:avLst/>
          </a:prstGeom>
          <a:noFill/>
        </p:spPr>
        <p:txBody>
          <a:bodyPr wrap="square" rtlCol="0">
            <a:spAutoFit/>
          </a:bodyPr>
          <a:lstStyle/>
          <a:p>
            <a:pPr algn="ctr" defTabSz="685800"/>
            <a:r>
              <a:rPr lang="ar-IQ" sz="675" b="1">
                <a:solidFill>
                  <a:prstClr val="white"/>
                </a:solidFill>
                <a:latin typeface="Calibri" panose="020F0502020204030204"/>
                <a:cs typeface="Arial" panose="020B0604020202020204" pitchFamily="34" charset="0"/>
              </a:rPr>
              <a:t>2</a:t>
            </a:r>
            <a:r>
              <a:rPr lang="nb-NO" sz="750" b="1">
                <a:solidFill>
                  <a:prstClr val="white"/>
                </a:solidFill>
                <a:latin typeface="Calibri" panose="020F0502020204030204"/>
              </a:rPr>
              <a:t>. </a:t>
            </a:r>
            <a:r>
              <a:rPr lang="nb-NO" sz="750">
                <a:solidFill>
                  <a:prstClr val="white"/>
                </a:solidFill>
                <a:latin typeface="Calibri" panose="020F0502020204030204"/>
              </a:rPr>
              <a:t>Seuraa lapsen aloitteita</a:t>
            </a:r>
            <a:endParaRPr lang="en-US" sz="750">
              <a:solidFill>
                <a:prstClr val="black"/>
              </a:solidFill>
              <a:latin typeface="Calibri" panose="020F0502020204030204"/>
            </a:endParaRPr>
          </a:p>
        </p:txBody>
      </p:sp>
      <p:sp>
        <p:nvSpPr>
          <p:cNvPr id="12" name="TextBox 11"/>
          <p:cNvSpPr txBox="1"/>
          <p:nvPr/>
        </p:nvSpPr>
        <p:spPr>
          <a:xfrm>
            <a:off x="3827129" y="4416307"/>
            <a:ext cx="764273"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 3. </a:t>
            </a:r>
            <a:r>
              <a:rPr lang="nb-NO" sz="750">
                <a:solidFill>
                  <a:prstClr val="white"/>
                </a:solidFill>
                <a:latin typeface="Calibri" panose="020F0502020204030204"/>
              </a:rPr>
              <a:t>Pidä yllä läheistä vuoropuhelua</a:t>
            </a:r>
            <a:endParaRPr lang="en-US" sz="750">
              <a:solidFill>
                <a:prstClr val="white"/>
              </a:solidFill>
              <a:latin typeface="Calibri" panose="020F0502020204030204"/>
            </a:endParaRPr>
          </a:p>
        </p:txBody>
      </p:sp>
      <p:sp>
        <p:nvSpPr>
          <p:cNvPr id="30" name="TextBox 29"/>
          <p:cNvSpPr txBox="1"/>
          <p:nvPr/>
        </p:nvSpPr>
        <p:spPr>
          <a:xfrm>
            <a:off x="4604389" y="4447968"/>
            <a:ext cx="856871"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4. </a:t>
            </a:r>
            <a:r>
              <a:rPr lang="nb-NO" sz="750">
                <a:solidFill>
                  <a:prstClr val="white"/>
                </a:solidFill>
                <a:latin typeface="Calibri" panose="020F0502020204030204"/>
              </a:rPr>
              <a:t>Kannusta ja anna tunnustusta</a:t>
            </a:r>
            <a:endParaRPr lang="en-US" sz="750">
              <a:solidFill>
                <a:prstClr val="white"/>
              </a:solidFill>
              <a:latin typeface="Calibri" panose="020F0502020204030204"/>
            </a:endParaRPr>
          </a:p>
        </p:txBody>
      </p:sp>
      <p:sp>
        <p:nvSpPr>
          <p:cNvPr id="39" name="TextBox 38"/>
          <p:cNvSpPr txBox="1"/>
          <p:nvPr/>
        </p:nvSpPr>
        <p:spPr>
          <a:xfrm>
            <a:off x="3863302" y="3004191"/>
            <a:ext cx="1257300"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7. Laajenna, selitä ja rikastuta</a:t>
            </a:r>
            <a:endParaRPr lang="en-US" sz="750" b="1">
              <a:solidFill>
                <a:prstClr val="black"/>
              </a:solidFill>
              <a:latin typeface="Calibri" panose="020F0502020204030204"/>
            </a:endParaRPr>
          </a:p>
        </p:txBody>
      </p:sp>
      <p:sp>
        <p:nvSpPr>
          <p:cNvPr id="40" name="TextBox 39"/>
          <p:cNvSpPr txBox="1"/>
          <p:nvPr/>
        </p:nvSpPr>
        <p:spPr>
          <a:xfrm>
            <a:off x="4011611" y="3453894"/>
            <a:ext cx="1000029"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6. Luo merkityksiä lapsen kokemuksille</a:t>
            </a:r>
            <a:endParaRPr lang="en-US" sz="750" b="1">
              <a:solidFill>
                <a:prstClr val="black"/>
              </a:solidFill>
              <a:latin typeface="Calibri" panose="020F0502020204030204"/>
            </a:endParaRPr>
          </a:p>
        </p:txBody>
      </p:sp>
      <p:sp>
        <p:nvSpPr>
          <p:cNvPr id="38" name="TextBox 37"/>
          <p:cNvSpPr txBox="1"/>
          <p:nvPr/>
        </p:nvSpPr>
        <p:spPr>
          <a:xfrm>
            <a:off x="3944228" y="3903597"/>
            <a:ext cx="1095447" cy="507831"/>
          </a:xfrm>
          <a:prstGeom prst="rect">
            <a:avLst/>
          </a:prstGeom>
          <a:noFill/>
        </p:spPr>
        <p:txBody>
          <a:bodyPr wrap="square" rtlCol="0">
            <a:spAutoFit/>
          </a:bodyPr>
          <a:lstStyle/>
          <a:p>
            <a:pPr algn="ctr" defTabSz="685800"/>
            <a:r>
              <a:rPr lang="ar-IQ" sz="675" b="1">
                <a:solidFill>
                  <a:prstClr val="black"/>
                </a:solidFill>
                <a:latin typeface="Calibri" panose="020F0502020204030204"/>
                <a:cs typeface="Arial" panose="020B0604020202020204" pitchFamily="34" charset="0"/>
              </a:rPr>
              <a:t>5</a:t>
            </a:r>
            <a:r>
              <a:rPr lang="nb-NO" sz="675" b="1">
                <a:solidFill>
                  <a:prstClr val="black"/>
                </a:solidFill>
                <a:latin typeface="Calibri" panose="020F0502020204030204"/>
              </a:rPr>
              <a:t>. Auta lasta keskittymään yhteiseen kiinnostuksen kohteeseen</a:t>
            </a:r>
            <a:endParaRPr lang="ar-IQ" sz="675" b="1">
              <a:solidFill>
                <a:prstClr val="black"/>
              </a:solidFill>
              <a:latin typeface="Calibri" panose="020F0502020204030204"/>
              <a:cs typeface="Arial" panose="020B0604020202020204" pitchFamily="34" charset="0"/>
            </a:endParaRPr>
          </a:p>
        </p:txBody>
      </p:sp>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srgbClr val="E7E6E6">
                    <a:lumMod val="90000"/>
                  </a:srgbClr>
                </a:solidFill>
                <a:latin typeface="Calibri" panose="020F0502020204030204"/>
              </a:rPr>
              <a:t>KATTO</a:t>
            </a:r>
            <a:endParaRPr lang="ar-IQ" sz="1200" b="1">
              <a:solidFill>
                <a:srgbClr val="E7E6E6">
                  <a:lumMod val="90000"/>
                </a:srgbClr>
              </a:solidFill>
              <a:latin typeface="Calibri" panose="020F0502020204030204"/>
              <a:cs typeface="Arial" panose="020B0604020202020204" pitchFamily="34" charset="0"/>
            </a:endParaRPr>
          </a:p>
          <a:p>
            <a:pPr defTabSz="685800"/>
            <a:r>
              <a:rPr lang="nb-NO" sz="1050">
                <a:solidFill>
                  <a:srgbClr val="E7E6E6">
                    <a:lumMod val="90000"/>
                  </a:srgbClr>
                </a:solidFill>
                <a:latin typeface="Calibri" panose="020F0502020204030204"/>
              </a:rPr>
              <a:t>Säätelevä dialogi</a:t>
            </a:r>
            <a:endParaRPr lang="en-US" sz="1050">
              <a:solidFill>
                <a:srgbClr val="E7E6E6">
                  <a:lumMod val="90000"/>
                </a:srgbClr>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Tunnepohjainen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8" y="3269477"/>
            <a:ext cx="1568804" cy="600164"/>
          </a:xfrm>
          <a:prstGeom prst="rect">
            <a:avLst/>
          </a:prstGeom>
          <a:noFill/>
        </p:spPr>
        <p:txBody>
          <a:bodyPr wrap="square" rtlCol="0">
            <a:spAutoFit/>
          </a:bodyPr>
          <a:lstStyle/>
          <a:p>
            <a:pPr defTabSz="685800"/>
            <a:r>
              <a:rPr lang="nb-NO" sz="1200" b="1">
                <a:solidFill>
                  <a:prstClr val="black"/>
                </a:solidFill>
                <a:latin typeface="Calibri" panose="020F0502020204030204"/>
              </a:rPr>
              <a:t>KERROKSET</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Merkityksiä luova ja avartava dialogi</a:t>
            </a:r>
            <a:endParaRPr lang="en-US" sz="1050">
              <a:solidFill>
                <a:prstClr val="black"/>
              </a:solidFill>
              <a:latin typeface="Calibri" panose="020F0502020204030204"/>
            </a:endParaRPr>
          </a:p>
        </p:txBody>
      </p:sp>
      <p:pic>
        <p:nvPicPr>
          <p:cNvPr id="47" name="Bilde 46">
            <a:extLst>
              <a:ext uri="{FF2B5EF4-FFF2-40B4-BE49-F238E27FC236}">
                <a16:creationId xmlns:a16="http://schemas.microsoft.com/office/drawing/2014/main" id="{88CE5FAC-D52D-4768-B2FD-1B1447A2D55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52928"/>
            <a:ext cx="581372" cy="543905"/>
          </a:xfrm>
          <a:prstGeom prst="rect">
            <a:avLst/>
          </a:prstGeom>
        </p:spPr>
      </p:pic>
      <p:sp>
        <p:nvSpPr>
          <p:cNvPr id="54" name="TextBox 41">
            <a:extLst>
              <a:ext uri="{FF2B5EF4-FFF2-40B4-BE49-F238E27FC236}">
                <a16:creationId xmlns:a16="http://schemas.microsoft.com/office/drawing/2014/main" id="{F45B0A5B-17D2-48C2-A37F-191F24359EDC}"/>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sp>
        <p:nvSpPr>
          <p:cNvPr id="53" name="TextBox 47">
            <a:extLst>
              <a:ext uri="{FF2B5EF4-FFF2-40B4-BE49-F238E27FC236}">
                <a16:creationId xmlns:a16="http://schemas.microsoft.com/office/drawing/2014/main" id="{C9C95B0A-1D2B-4D14-B655-3B247895C093}"/>
              </a:ext>
            </a:extLst>
          </p:cNvPr>
          <p:cNvSpPr txBox="1"/>
          <p:nvPr/>
        </p:nvSpPr>
        <p:spPr>
          <a:xfrm>
            <a:off x="1764102" y="3146762"/>
            <a:ext cx="1556522" cy="600164"/>
          </a:xfrm>
          <a:prstGeom prst="rect">
            <a:avLst/>
          </a:prstGeom>
          <a:noFill/>
        </p:spPr>
        <p:txBody>
          <a:bodyPr wrap="square" rtlCol="0">
            <a:spAutoFit/>
          </a:bodyPr>
          <a:lstStyle/>
          <a:p>
            <a:pPr algn="r" defTabSz="685800"/>
            <a:r>
              <a:rPr lang="nb-NO" sz="1200" b="1">
                <a:solidFill>
                  <a:prstClr val="black"/>
                </a:solidFill>
                <a:latin typeface="Calibri" panose="020F0502020204030204"/>
              </a:rPr>
              <a:t>RAKENNUSTELINEET</a:t>
            </a:r>
          </a:p>
          <a:p>
            <a:pPr algn="r" defTabSz="685800"/>
            <a:r>
              <a:rPr lang="nb-NO" sz="1050">
                <a:solidFill>
                  <a:prstClr val="black"/>
                </a:solidFill>
                <a:latin typeface="Calibri" panose="020F0502020204030204"/>
              </a:rPr>
              <a:t>Lapsen vanhemmat ja muut hoivanantajat</a:t>
            </a:r>
          </a:p>
        </p:txBody>
      </p:sp>
      <p:sp>
        <p:nvSpPr>
          <p:cNvPr id="55" name="TextBox 48">
            <a:extLst>
              <a:ext uri="{FF2B5EF4-FFF2-40B4-BE49-F238E27FC236}">
                <a16:creationId xmlns:a16="http://schemas.microsoft.com/office/drawing/2014/main" id="{2036CB59-960B-4CAC-BFE4-6BC1E9173801}"/>
              </a:ext>
            </a:extLst>
          </p:cNvPr>
          <p:cNvSpPr txBox="1"/>
          <p:nvPr/>
        </p:nvSpPr>
        <p:spPr>
          <a:xfrm>
            <a:off x="1303256" y="3748705"/>
            <a:ext cx="2014815" cy="727122"/>
          </a:xfrm>
          <a:prstGeom prst="rect">
            <a:avLst/>
          </a:prstGeom>
          <a:noFill/>
        </p:spPr>
        <p:txBody>
          <a:bodyPr wrap="square" rtlCol="0">
            <a:spAutoFit/>
          </a:bodyPr>
          <a:lstStyle/>
          <a:p>
            <a:pPr algn="r" defTabSz="685800"/>
            <a:r>
              <a:rPr lang="nb-NO" sz="825">
                <a:solidFill>
                  <a:prstClr val="black"/>
                </a:solidFill>
                <a:latin typeface="Calibri" panose="020F0502020204030204"/>
              </a:rPr>
              <a:t>Ole turvallinen ja </a:t>
            </a:r>
          </a:p>
          <a:p>
            <a:pPr algn="r" defTabSz="685800"/>
            <a:r>
              <a:rPr lang="nb-NO" sz="825">
                <a:solidFill>
                  <a:prstClr val="black"/>
                </a:solidFill>
                <a:latin typeface="Calibri" panose="020F0502020204030204"/>
              </a:rPr>
              <a:t>emotionaalisesti saatavilla </a:t>
            </a:r>
          </a:p>
          <a:p>
            <a:pPr algn="r" defTabSz="685800"/>
            <a:r>
              <a:rPr lang="nb-NO" sz="825">
                <a:solidFill>
                  <a:prstClr val="black"/>
                </a:solidFill>
                <a:latin typeface="Calibri" panose="020F0502020204030204"/>
              </a:rPr>
              <a:t>Tue lapsen tutkivaa tapaa toimia</a:t>
            </a:r>
          </a:p>
          <a:p>
            <a:pPr algn="r" defTabSz="685800"/>
            <a:r>
              <a:rPr lang="nb-NO" sz="825">
                <a:solidFill>
                  <a:prstClr val="black"/>
                </a:solidFill>
                <a:latin typeface="Calibri" panose="020F0502020204030204"/>
              </a:rPr>
              <a:t>Auta lasta niin, että lapsi saa selviytymisen ja onnistumisen kokemuksia</a:t>
            </a:r>
          </a:p>
        </p:txBody>
      </p:sp>
      <p:grpSp>
        <p:nvGrpSpPr>
          <p:cNvPr id="60" name="Gruppe 59">
            <a:extLst>
              <a:ext uri="{FF2B5EF4-FFF2-40B4-BE49-F238E27FC236}">
                <a16:creationId xmlns:a16="http://schemas.microsoft.com/office/drawing/2014/main" id="{FFD55767-6B15-44D8-80D6-6630CC5C2D21}"/>
              </a:ext>
            </a:extLst>
          </p:cNvPr>
          <p:cNvGrpSpPr/>
          <p:nvPr/>
        </p:nvGrpSpPr>
        <p:grpSpPr>
          <a:xfrm>
            <a:off x="57146" y="5188325"/>
            <a:ext cx="889430" cy="752199"/>
            <a:chOff x="162125" y="5892845"/>
            <a:chExt cx="1185907" cy="1002932"/>
          </a:xfrm>
        </p:grpSpPr>
        <p:pic>
          <p:nvPicPr>
            <p:cNvPr id="61" name="Bilde 60">
              <a:extLst>
                <a:ext uri="{FF2B5EF4-FFF2-40B4-BE49-F238E27FC236}">
                  <a16:creationId xmlns:a16="http://schemas.microsoft.com/office/drawing/2014/main" id="{04B28C10-1498-42AB-956D-8360BCC7B537}"/>
                </a:ext>
              </a:extLst>
            </p:cNvPr>
            <p:cNvPicPr>
              <a:picLocks noChangeAspect="1"/>
            </p:cNvPicPr>
            <p:nvPr/>
          </p:nvPicPr>
          <p:blipFill>
            <a:blip r:embed="rId29"/>
            <a:stretch>
              <a:fillRect/>
            </a:stretch>
          </p:blipFill>
          <p:spPr>
            <a:xfrm>
              <a:off x="185394" y="5892845"/>
              <a:ext cx="864192" cy="818708"/>
            </a:xfrm>
            <a:prstGeom prst="rect">
              <a:avLst/>
            </a:prstGeom>
          </p:spPr>
        </p:pic>
        <p:sp>
          <p:nvSpPr>
            <p:cNvPr id="62" name="TekstSylinder 61">
              <a:extLst>
                <a:ext uri="{FF2B5EF4-FFF2-40B4-BE49-F238E27FC236}">
                  <a16:creationId xmlns:a16="http://schemas.microsoft.com/office/drawing/2014/main" id="{6AFBD578-8B29-4CB6-BFFF-D156E5080735}"/>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
        <p:nvSpPr>
          <p:cNvPr id="64" name="TextBox 36">
            <a:extLst>
              <a:ext uri="{FF2B5EF4-FFF2-40B4-BE49-F238E27FC236}">
                <a16:creationId xmlns:a16="http://schemas.microsoft.com/office/drawing/2014/main" id="{66FD9000-F805-436C-AE44-2ABA2B9BBDB6}"/>
              </a:ext>
            </a:extLst>
          </p:cNvPr>
          <p:cNvSpPr txBox="1"/>
          <p:nvPr/>
        </p:nvSpPr>
        <p:spPr>
          <a:xfrm>
            <a:off x="2973068" y="5479886"/>
            <a:ext cx="1008305"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endParaRPr lang="en-US" sz="900">
              <a:solidFill>
                <a:prstClr val="black"/>
              </a:solidFill>
              <a:latin typeface="Calibri" panose="020F0502020204030204"/>
            </a:endParaRPr>
          </a:p>
        </p:txBody>
      </p:sp>
      <p:sp>
        <p:nvSpPr>
          <p:cNvPr id="65" name="TextBox 35">
            <a:extLst>
              <a:ext uri="{FF2B5EF4-FFF2-40B4-BE49-F238E27FC236}">
                <a16:creationId xmlns:a16="http://schemas.microsoft.com/office/drawing/2014/main" id="{A586E0C7-5116-4E29-8FC5-617CA68EF100}"/>
              </a:ext>
            </a:extLst>
          </p:cNvPr>
          <p:cNvSpPr txBox="1"/>
          <p:nvPr/>
        </p:nvSpPr>
        <p:spPr>
          <a:xfrm>
            <a:off x="4053444" y="5430726"/>
            <a:ext cx="916366"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a:t>
            </a:r>
          </a:p>
          <a:p>
            <a:pPr algn="ctr" defTabSz="685800"/>
            <a:r>
              <a:rPr lang="nb-NO" sz="900">
                <a:solidFill>
                  <a:prstClr val="black"/>
                </a:solidFill>
                <a:latin typeface="Calibri" panose="020F0502020204030204"/>
              </a:rPr>
              <a:t>persoonana</a:t>
            </a:r>
          </a:p>
        </p:txBody>
      </p:sp>
      <p:sp>
        <p:nvSpPr>
          <p:cNvPr id="66" name="TextBox 35">
            <a:extLst>
              <a:ext uri="{FF2B5EF4-FFF2-40B4-BE49-F238E27FC236}">
                <a16:creationId xmlns:a16="http://schemas.microsoft.com/office/drawing/2014/main" id="{02CD0261-5F0F-43D9-807C-C818434D5026}"/>
              </a:ext>
            </a:extLst>
          </p:cNvPr>
          <p:cNvSpPr txBox="1"/>
          <p:nvPr/>
        </p:nvSpPr>
        <p:spPr>
          <a:xfrm>
            <a:off x="5133690" y="5446751"/>
            <a:ext cx="1085635"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Kulttuuriset ja henkilökohtaiset arvot</a:t>
            </a:r>
          </a:p>
        </p:txBody>
      </p:sp>
    </p:spTree>
    <p:extLst>
      <p:ext uri="{BB962C8B-B14F-4D97-AF65-F5344CB8AC3E}">
        <p14:creationId xmlns:p14="http://schemas.microsoft.com/office/powerpoint/2010/main" val="20401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4" presetClass="entr" presetSubtype="1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randombar(horizontal)">
                                      <p:cBhvr>
                                        <p:cTn id="62" dur="500"/>
                                        <p:tgtEl>
                                          <p:spTgt spid="28"/>
                                        </p:tgtEl>
                                      </p:cBhvr>
                                    </p:animEffect>
                                  </p:childTnLst>
                                </p:cTn>
                              </p:par>
                              <p:par>
                                <p:cTn id="63" presetID="14" presetClass="entr" presetSubtype="1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randombar(horizontal)">
                                      <p:cBhvr>
                                        <p:cTn id="65" dur="500"/>
                                        <p:tgtEl>
                                          <p:spTgt spid="29"/>
                                        </p:tgtEl>
                                      </p:cBhvr>
                                    </p:animEffect>
                                  </p:childTnLst>
                                </p:cTn>
                              </p:par>
                              <p:par>
                                <p:cTn id="66" presetID="14" presetClass="entr" presetSubtype="10"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randombar(horizontal)">
                                      <p:cBhvr>
                                        <p:cTn id="68" dur="500"/>
                                        <p:tgtEl>
                                          <p:spTgt spid="26"/>
                                        </p:tgtEl>
                                      </p:cBhvr>
                                    </p:animEffect>
                                  </p:childTnLst>
                                </p:cTn>
                              </p:par>
                              <p:par>
                                <p:cTn id="69" presetID="14" presetClass="entr" presetSubtype="1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55"/>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childTnLst>
                                </p:cTn>
                              </p:par>
                              <p:par>
                                <p:cTn id="88" presetID="10" presetClass="entr" presetSubtype="0" fill="hold" grpId="0" nodeType="with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500"/>
                                        <p:tgtEl>
                                          <p:spTgt spid="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fade">
                                      <p:cBhvr>
                                        <p:cTn id="93" dur="500"/>
                                        <p:tgtEl>
                                          <p:spTgt spid="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fade">
                                      <p:cBhvr>
                                        <p:cTn id="96" dur="500"/>
                                        <p:tgtEl>
                                          <p:spTgt spid="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500"/>
                                        <p:tgtEl>
                                          <p:spTgt spid="4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 grpId="0"/>
      <p:bldP spid="6" grpId="0"/>
      <p:bldP spid="12" grpId="0"/>
      <p:bldP spid="30" grpId="0"/>
      <p:bldP spid="39" grpId="0"/>
      <p:bldP spid="40" grpId="0"/>
      <p:bldP spid="38" grpId="0"/>
      <p:bldP spid="41" grpId="0"/>
      <p:bldP spid="42" grpId="0"/>
      <p:bldP spid="50" grpId="0"/>
      <p:bldP spid="51" grpId="0"/>
      <p:bldP spid="53" grpId="0"/>
      <p:bldP spid="55" grpId="0"/>
      <p:bldP spid="64" grpId="0"/>
      <p:bldP spid="65" grpId="0"/>
      <p:bldP spid="6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97404" y="857249"/>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34" name="TextBox 33"/>
          <p:cNvSpPr txBox="1"/>
          <p:nvPr/>
        </p:nvSpPr>
        <p:spPr>
          <a:xfrm>
            <a:off x="3023791" y="959353"/>
            <a:ext cx="3142332" cy="415498"/>
          </a:xfrm>
          <a:prstGeom prst="rect">
            <a:avLst/>
          </a:prstGeom>
          <a:noFill/>
        </p:spPr>
        <p:txBody>
          <a:bodyPr wrap="square" rtlCol="0">
            <a:spAutoFit/>
          </a:bodyPr>
          <a:lstStyle/>
          <a:p>
            <a:pPr algn="ctr" defTabSz="685800"/>
            <a:r>
              <a:rPr lang="nb-NO" sz="2100" b="1">
                <a:solidFill>
                  <a:prstClr val="black"/>
                </a:solidFill>
                <a:latin typeface="Bahnschrift SemiCondensed" panose="020B0502040204020203" pitchFamily="34" charset="0"/>
              </a:rPr>
              <a:t>ICDP-TALO </a:t>
            </a:r>
            <a:r>
              <a:rPr lang="nb-NO" sz="2100">
                <a:solidFill>
                  <a:prstClr val="black"/>
                </a:solidFill>
                <a:latin typeface="Bahnschrift SemiCondensed" panose="020B0502040204020203" pitchFamily="34" charset="0"/>
              </a:rPr>
              <a:t>-</a:t>
            </a:r>
            <a:r>
              <a:rPr lang="nb-NO" sz="2100" b="1">
                <a:solidFill>
                  <a:prstClr val="black"/>
                </a:solidFill>
                <a:latin typeface="Bahnschrift SemiCondensed" panose="020B0502040204020203" pitchFamily="34" charset="0"/>
              </a:rPr>
              <a:t> </a:t>
            </a:r>
            <a:r>
              <a:rPr lang="nb-NO" sz="2100">
                <a:solidFill>
                  <a:prstClr val="black"/>
                </a:solidFill>
                <a:latin typeface="Bahnschrift SemiCondensed" panose="020B0502040204020203" pitchFamily="34" charset="0"/>
              </a:rPr>
              <a:t>KATTO</a:t>
            </a:r>
          </a:p>
        </p:txBody>
      </p:sp>
      <p:sp>
        <p:nvSpPr>
          <p:cNvPr id="5" name="TextBox 4"/>
          <p:cNvSpPr txBox="1"/>
          <p:nvPr/>
        </p:nvSpPr>
        <p:spPr>
          <a:xfrm>
            <a:off x="3815411" y="4842165"/>
            <a:ext cx="788979" cy="323165"/>
          </a:xfrm>
          <a:prstGeom prst="rect">
            <a:avLst/>
          </a:prstGeom>
          <a:noFill/>
        </p:spPr>
        <p:txBody>
          <a:bodyPr wrap="square" rtlCol="0">
            <a:spAutoFit/>
          </a:bodyPr>
          <a:lstStyle/>
          <a:p>
            <a:pPr algn="ctr" defTabSz="685800"/>
            <a:r>
              <a:rPr lang="nb-NO" sz="750" b="1">
                <a:solidFill>
                  <a:prstClr val="white"/>
                </a:solidFill>
                <a:latin typeface="Calibri" panose="020F0502020204030204"/>
              </a:rPr>
              <a:t>1.</a:t>
            </a:r>
            <a:r>
              <a:rPr lang="nb-NO" sz="750">
                <a:solidFill>
                  <a:prstClr val="white"/>
                </a:solidFill>
                <a:latin typeface="Calibri" panose="020F0502020204030204"/>
              </a:rPr>
              <a:t> Osoita, että pidät lapsesta</a:t>
            </a:r>
            <a:endParaRPr lang="ar-IQ" sz="750">
              <a:solidFill>
                <a:prstClr val="white"/>
              </a:solidFill>
              <a:latin typeface="Calibri" panose="020F0502020204030204"/>
              <a:cs typeface="Arial" panose="020B0604020202020204" pitchFamily="34" charset="0"/>
            </a:endParaRPr>
          </a:p>
        </p:txBody>
      </p:sp>
      <p:sp>
        <p:nvSpPr>
          <p:cNvPr id="6" name="TextBox 5"/>
          <p:cNvSpPr txBox="1"/>
          <p:nvPr/>
        </p:nvSpPr>
        <p:spPr>
          <a:xfrm>
            <a:off x="4572000" y="4821445"/>
            <a:ext cx="935351" cy="323165"/>
          </a:xfrm>
          <a:prstGeom prst="rect">
            <a:avLst/>
          </a:prstGeom>
          <a:noFill/>
        </p:spPr>
        <p:txBody>
          <a:bodyPr wrap="square" rtlCol="0">
            <a:spAutoFit/>
          </a:bodyPr>
          <a:lstStyle/>
          <a:p>
            <a:pPr algn="ctr" defTabSz="685800"/>
            <a:r>
              <a:rPr lang="ar-IQ" sz="675" b="1">
                <a:solidFill>
                  <a:prstClr val="white"/>
                </a:solidFill>
                <a:latin typeface="Calibri" panose="020F0502020204030204"/>
                <a:cs typeface="Arial" panose="020B0604020202020204" pitchFamily="34" charset="0"/>
              </a:rPr>
              <a:t>2</a:t>
            </a:r>
            <a:r>
              <a:rPr lang="nb-NO" sz="750" b="1">
                <a:solidFill>
                  <a:prstClr val="white"/>
                </a:solidFill>
                <a:latin typeface="Calibri" panose="020F0502020204030204"/>
              </a:rPr>
              <a:t>. </a:t>
            </a:r>
            <a:r>
              <a:rPr lang="nb-NO" sz="750">
                <a:solidFill>
                  <a:prstClr val="white"/>
                </a:solidFill>
                <a:latin typeface="Calibri" panose="020F0502020204030204"/>
              </a:rPr>
              <a:t>Seuraa lapsen aloitteita</a:t>
            </a:r>
            <a:endParaRPr lang="en-US" sz="750">
              <a:solidFill>
                <a:prstClr val="black"/>
              </a:solidFill>
              <a:latin typeface="Calibri" panose="020F0502020204030204"/>
            </a:endParaRPr>
          </a:p>
        </p:txBody>
      </p:sp>
      <p:sp>
        <p:nvSpPr>
          <p:cNvPr id="12" name="TextBox 11"/>
          <p:cNvSpPr txBox="1"/>
          <p:nvPr/>
        </p:nvSpPr>
        <p:spPr>
          <a:xfrm>
            <a:off x="3833230" y="4410618"/>
            <a:ext cx="764273"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 3. </a:t>
            </a:r>
            <a:r>
              <a:rPr lang="nb-NO" sz="750">
                <a:solidFill>
                  <a:prstClr val="white"/>
                </a:solidFill>
                <a:latin typeface="Calibri" panose="020F0502020204030204"/>
              </a:rPr>
              <a:t>Pidä yllä läheistä vuoropuhelua</a:t>
            </a:r>
            <a:endParaRPr lang="en-US" sz="750">
              <a:solidFill>
                <a:prstClr val="white"/>
              </a:solidFill>
              <a:latin typeface="Calibri" panose="020F0502020204030204"/>
            </a:endParaRPr>
          </a:p>
        </p:txBody>
      </p:sp>
      <p:sp>
        <p:nvSpPr>
          <p:cNvPr id="30" name="TextBox 29"/>
          <p:cNvSpPr txBox="1"/>
          <p:nvPr/>
        </p:nvSpPr>
        <p:spPr>
          <a:xfrm>
            <a:off x="4604389" y="4447968"/>
            <a:ext cx="856871"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4. </a:t>
            </a:r>
            <a:r>
              <a:rPr lang="nb-NO" sz="750">
                <a:solidFill>
                  <a:prstClr val="white"/>
                </a:solidFill>
                <a:latin typeface="Calibri" panose="020F0502020204030204"/>
              </a:rPr>
              <a:t>Kannusta ja anna tunnustusta</a:t>
            </a:r>
            <a:endParaRPr lang="en-US" sz="750">
              <a:solidFill>
                <a:prstClr val="white"/>
              </a:solidFill>
              <a:latin typeface="Calibri" panose="020F0502020204030204"/>
            </a:endParaRPr>
          </a:p>
        </p:txBody>
      </p:sp>
      <p:sp>
        <p:nvSpPr>
          <p:cNvPr id="39" name="TextBox 38"/>
          <p:cNvSpPr txBox="1"/>
          <p:nvPr/>
        </p:nvSpPr>
        <p:spPr>
          <a:xfrm>
            <a:off x="3860063" y="2988787"/>
            <a:ext cx="1257300"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7. </a:t>
            </a:r>
            <a:r>
              <a:rPr lang="nb-NO" sz="750">
                <a:solidFill>
                  <a:prstClr val="black"/>
                </a:solidFill>
                <a:latin typeface="Calibri" panose="020F0502020204030204"/>
              </a:rPr>
              <a:t>Laajenna, selitä ja rikastuta</a:t>
            </a:r>
            <a:endParaRPr lang="en-US" sz="750">
              <a:solidFill>
                <a:prstClr val="black"/>
              </a:solidFill>
              <a:latin typeface="Calibri" panose="020F0502020204030204"/>
            </a:endParaRPr>
          </a:p>
        </p:txBody>
      </p:sp>
      <p:sp>
        <p:nvSpPr>
          <p:cNvPr id="40" name="TextBox 39"/>
          <p:cNvSpPr txBox="1"/>
          <p:nvPr/>
        </p:nvSpPr>
        <p:spPr>
          <a:xfrm>
            <a:off x="4013011" y="3454631"/>
            <a:ext cx="966953"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6. </a:t>
            </a:r>
            <a:r>
              <a:rPr lang="nb-NO" sz="750">
                <a:solidFill>
                  <a:prstClr val="black"/>
                </a:solidFill>
                <a:latin typeface="Calibri" panose="020F0502020204030204"/>
              </a:rPr>
              <a:t>Luo merkityksiä lapsen kokemuksille</a:t>
            </a:r>
            <a:endParaRPr lang="en-US" sz="750">
              <a:solidFill>
                <a:prstClr val="black"/>
              </a:solidFill>
              <a:latin typeface="Calibri" panose="020F0502020204030204"/>
            </a:endParaRPr>
          </a:p>
        </p:txBody>
      </p:sp>
      <p:sp>
        <p:nvSpPr>
          <p:cNvPr id="38" name="TextBox 37"/>
          <p:cNvSpPr txBox="1"/>
          <p:nvPr/>
        </p:nvSpPr>
        <p:spPr>
          <a:xfrm>
            <a:off x="3963869" y="3906157"/>
            <a:ext cx="1095625" cy="403957"/>
          </a:xfrm>
          <a:prstGeom prst="rect">
            <a:avLst/>
          </a:prstGeom>
          <a:noFill/>
        </p:spPr>
        <p:txBody>
          <a:bodyPr wrap="square" rtlCol="0">
            <a:spAutoFit/>
          </a:bodyPr>
          <a:lstStyle/>
          <a:p>
            <a:pPr algn="ctr" defTabSz="685800"/>
            <a:r>
              <a:rPr lang="ar-IQ" sz="600" b="1">
                <a:solidFill>
                  <a:prstClr val="black"/>
                </a:solidFill>
                <a:latin typeface="Calibri" panose="020F0502020204030204"/>
                <a:cs typeface="Arial" panose="020B0604020202020204" pitchFamily="34" charset="0"/>
              </a:rPr>
              <a:t>5</a:t>
            </a:r>
            <a:r>
              <a:rPr lang="nb-NO" sz="600" b="1">
                <a:solidFill>
                  <a:prstClr val="black"/>
                </a:solidFill>
                <a:latin typeface="Calibri" panose="020F0502020204030204"/>
              </a:rPr>
              <a:t>. </a:t>
            </a:r>
            <a:r>
              <a:rPr lang="nb-NO" sz="675">
                <a:solidFill>
                  <a:prstClr val="black"/>
                </a:solidFill>
                <a:latin typeface="Calibri" panose="020F0502020204030204"/>
              </a:rPr>
              <a:t>Auta lasta keskittymään yhteiseen kiinnostuksen kohteeseen</a:t>
            </a:r>
            <a:endParaRPr lang="ar-IQ" sz="675">
              <a:solidFill>
                <a:prstClr val="black"/>
              </a:solidFill>
              <a:latin typeface="Calibri" panose="020F0502020204030204"/>
              <a:cs typeface="Arial" panose="020B0604020202020204" pitchFamily="34" charset="0"/>
            </a:endParaRPr>
          </a:p>
        </p:txBody>
      </p:sp>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prstClr val="black"/>
                </a:solidFill>
                <a:latin typeface="Calibri" panose="020F0502020204030204"/>
              </a:rPr>
              <a:t>KATTO</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Säätelevä dialogi</a:t>
            </a:r>
            <a:endParaRPr lang="en-US" sz="1050">
              <a:solidFill>
                <a:prstClr val="black"/>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Tunnepohjainen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8" y="3269476"/>
            <a:ext cx="1662709" cy="600164"/>
          </a:xfrm>
          <a:prstGeom prst="rect">
            <a:avLst/>
          </a:prstGeom>
          <a:noFill/>
        </p:spPr>
        <p:txBody>
          <a:bodyPr wrap="square" rtlCol="0">
            <a:spAutoFit/>
          </a:bodyPr>
          <a:lstStyle/>
          <a:p>
            <a:pPr defTabSz="685800"/>
            <a:r>
              <a:rPr lang="nb-NO" sz="1200" b="1">
                <a:solidFill>
                  <a:prstClr val="black"/>
                </a:solidFill>
                <a:latin typeface="Calibri" panose="020F0502020204030204"/>
              </a:rPr>
              <a:t>KERROKSET</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Merkityksiä luova ja avartava dialogi</a:t>
            </a:r>
            <a:endParaRPr lang="en-US" sz="1050">
              <a:solidFill>
                <a:prstClr val="black"/>
              </a:solidFill>
              <a:latin typeface="Calibri" panose="020F0502020204030204"/>
            </a:endParaRPr>
          </a:p>
        </p:txBody>
      </p:sp>
      <p:pic>
        <p:nvPicPr>
          <p:cNvPr id="47" name="Bilde 46">
            <a:extLst>
              <a:ext uri="{FF2B5EF4-FFF2-40B4-BE49-F238E27FC236}">
                <a16:creationId xmlns:a16="http://schemas.microsoft.com/office/drawing/2014/main" id="{88CE5FAC-D52D-4768-B2FD-1B1447A2D55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52928"/>
            <a:ext cx="581372" cy="543905"/>
          </a:xfrm>
          <a:prstGeom prst="rect">
            <a:avLst/>
          </a:prstGeom>
        </p:spPr>
      </p:pic>
      <p:sp>
        <p:nvSpPr>
          <p:cNvPr id="49" name="TextBox 41">
            <a:extLst>
              <a:ext uri="{FF2B5EF4-FFF2-40B4-BE49-F238E27FC236}">
                <a16:creationId xmlns:a16="http://schemas.microsoft.com/office/drawing/2014/main" id="{5F7AF75A-5DE8-4BA1-93D3-CEACB2B99D74}"/>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sp>
        <p:nvSpPr>
          <p:cNvPr id="53" name="TextBox 45">
            <a:extLst>
              <a:ext uri="{FF2B5EF4-FFF2-40B4-BE49-F238E27FC236}">
                <a16:creationId xmlns:a16="http://schemas.microsoft.com/office/drawing/2014/main" id="{86870F23-A621-4CF3-B8EE-88900180A7A7}"/>
              </a:ext>
            </a:extLst>
          </p:cNvPr>
          <p:cNvSpPr txBox="1"/>
          <p:nvPr/>
        </p:nvSpPr>
        <p:spPr>
          <a:xfrm>
            <a:off x="3815411" y="2426144"/>
            <a:ext cx="787166" cy="507831"/>
          </a:xfrm>
          <a:prstGeom prst="rect">
            <a:avLst/>
          </a:prstGeom>
          <a:noFill/>
        </p:spPr>
        <p:txBody>
          <a:bodyPr wrap="square" rtlCol="0">
            <a:spAutoFit/>
          </a:bodyPr>
          <a:lstStyle/>
          <a:p>
            <a:pPr algn="r" defTabSz="685800"/>
            <a:r>
              <a:rPr lang="en-US" sz="675" b="1">
                <a:solidFill>
                  <a:prstClr val="white"/>
                </a:solidFill>
                <a:latin typeface="Calibri" panose="020F0502020204030204"/>
              </a:rPr>
              <a:t>C.</a:t>
            </a:r>
            <a:r>
              <a:rPr lang="en-US" sz="675">
                <a:solidFill>
                  <a:prstClr val="white"/>
                </a:solidFill>
                <a:latin typeface="Calibri" panose="020F0502020204030204"/>
              </a:rPr>
              <a:t> </a:t>
            </a:r>
            <a:r>
              <a:rPr lang="nb-NO" sz="675">
                <a:solidFill>
                  <a:prstClr val="white"/>
                </a:solidFill>
                <a:latin typeface="Calibri" panose="020F0502020204030204"/>
              </a:rPr>
              <a:t>Käytä säätelysi tukena tunteita ja tuttuja rutiineja</a:t>
            </a:r>
            <a:endParaRPr lang="en-US" sz="675">
              <a:solidFill>
                <a:prstClr val="white"/>
              </a:solidFill>
              <a:latin typeface="Calibri" panose="020F0502020204030204"/>
            </a:endParaRPr>
          </a:p>
        </p:txBody>
      </p:sp>
      <p:sp>
        <p:nvSpPr>
          <p:cNvPr id="54" name="TextBox 46">
            <a:extLst>
              <a:ext uri="{FF2B5EF4-FFF2-40B4-BE49-F238E27FC236}">
                <a16:creationId xmlns:a16="http://schemas.microsoft.com/office/drawing/2014/main" id="{4B4AC472-1076-4765-8961-20E45D47B011}"/>
              </a:ext>
            </a:extLst>
          </p:cNvPr>
          <p:cNvSpPr txBox="1"/>
          <p:nvPr/>
        </p:nvSpPr>
        <p:spPr>
          <a:xfrm>
            <a:off x="4616350" y="2475687"/>
            <a:ext cx="902416" cy="300082"/>
          </a:xfrm>
          <a:prstGeom prst="rect">
            <a:avLst/>
          </a:prstGeom>
          <a:noFill/>
        </p:spPr>
        <p:txBody>
          <a:bodyPr wrap="square" rtlCol="0">
            <a:spAutoFit/>
          </a:bodyPr>
          <a:lstStyle/>
          <a:p>
            <a:pPr defTabSz="685800"/>
            <a:r>
              <a:rPr lang="en-US" sz="675" b="1">
                <a:solidFill>
                  <a:prstClr val="white"/>
                </a:solidFill>
                <a:latin typeface="Calibri" panose="020F0502020204030204"/>
              </a:rPr>
              <a:t>D. </a:t>
            </a:r>
            <a:r>
              <a:rPr lang="en-US" sz="675" err="1">
                <a:solidFill>
                  <a:prstClr val="white"/>
                </a:solidFill>
                <a:latin typeface="Calibri" panose="020F0502020204030204"/>
              </a:rPr>
              <a:t>Säätele</a:t>
            </a:r>
            <a:r>
              <a:rPr lang="en-US" sz="675">
                <a:solidFill>
                  <a:prstClr val="white"/>
                </a:solidFill>
                <a:latin typeface="Calibri" panose="020F0502020204030204"/>
              </a:rPr>
              <a:t> </a:t>
            </a:r>
            <a:r>
              <a:rPr lang="en-US" sz="675" err="1">
                <a:solidFill>
                  <a:prstClr val="white"/>
                </a:solidFill>
                <a:latin typeface="Calibri" panose="020F0502020204030204"/>
              </a:rPr>
              <a:t>rajoja</a:t>
            </a:r>
            <a:r>
              <a:rPr lang="en-US" sz="675">
                <a:solidFill>
                  <a:prstClr val="white"/>
                </a:solidFill>
                <a:latin typeface="Calibri" panose="020F0502020204030204"/>
              </a:rPr>
              <a:t> </a:t>
            </a:r>
            <a:r>
              <a:rPr lang="en-US" sz="675" err="1">
                <a:solidFill>
                  <a:prstClr val="white"/>
                </a:solidFill>
                <a:latin typeface="Calibri" panose="020F0502020204030204"/>
              </a:rPr>
              <a:t>myönteisellä</a:t>
            </a:r>
            <a:r>
              <a:rPr lang="en-US" sz="675">
                <a:solidFill>
                  <a:prstClr val="white"/>
                </a:solidFill>
                <a:latin typeface="Calibri" panose="020F0502020204030204"/>
              </a:rPr>
              <a:t> </a:t>
            </a:r>
            <a:r>
              <a:rPr lang="en-US" sz="675" err="1">
                <a:solidFill>
                  <a:prstClr val="white"/>
                </a:solidFill>
                <a:latin typeface="Calibri" panose="020F0502020204030204"/>
              </a:rPr>
              <a:t>tavalla</a:t>
            </a:r>
            <a:endParaRPr lang="en-US" sz="675">
              <a:solidFill>
                <a:prstClr val="white"/>
              </a:solidFill>
              <a:latin typeface="Calibri" panose="020F0502020204030204"/>
            </a:endParaRPr>
          </a:p>
        </p:txBody>
      </p:sp>
      <p:sp>
        <p:nvSpPr>
          <p:cNvPr id="55" name="TextBox 43">
            <a:extLst>
              <a:ext uri="{FF2B5EF4-FFF2-40B4-BE49-F238E27FC236}">
                <a16:creationId xmlns:a16="http://schemas.microsoft.com/office/drawing/2014/main" id="{250CED40-5313-475F-A9BD-1E504D94F747}"/>
              </a:ext>
            </a:extLst>
          </p:cNvPr>
          <p:cNvSpPr txBox="1"/>
          <p:nvPr/>
        </p:nvSpPr>
        <p:spPr>
          <a:xfrm>
            <a:off x="3867348" y="2028558"/>
            <a:ext cx="803694" cy="403957"/>
          </a:xfrm>
          <a:prstGeom prst="rect">
            <a:avLst/>
          </a:prstGeom>
          <a:noFill/>
        </p:spPr>
        <p:txBody>
          <a:bodyPr wrap="square" rtlCol="0">
            <a:spAutoFit/>
          </a:bodyPr>
          <a:lstStyle/>
          <a:p>
            <a:pPr algn="r" defTabSz="685800"/>
            <a:r>
              <a:rPr lang="en-US" sz="675" b="1">
                <a:solidFill>
                  <a:prstClr val="white"/>
                </a:solidFill>
                <a:latin typeface="Calibri" panose="020F0502020204030204"/>
              </a:rPr>
              <a:t>A.  </a:t>
            </a:r>
          </a:p>
          <a:p>
            <a:pPr algn="r" defTabSz="685800"/>
            <a:r>
              <a:rPr lang="nb-NO" sz="675">
                <a:solidFill>
                  <a:prstClr val="white"/>
                </a:solidFill>
                <a:latin typeface="Calibri" panose="020F0502020204030204"/>
              </a:rPr>
              <a:t>Suunnittele     askel askeleelta</a:t>
            </a:r>
          </a:p>
        </p:txBody>
      </p:sp>
      <p:sp>
        <p:nvSpPr>
          <p:cNvPr id="56" name="TextBox 44">
            <a:extLst>
              <a:ext uri="{FF2B5EF4-FFF2-40B4-BE49-F238E27FC236}">
                <a16:creationId xmlns:a16="http://schemas.microsoft.com/office/drawing/2014/main" id="{4B225B15-CB04-4B14-94EE-612FA4028C6F}"/>
              </a:ext>
            </a:extLst>
          </p:cNvPr>
          <p:cNvSpPr txBox="1"/>
          <p:nvPr/>
        </p:nvSpPr>
        <p:spPr>
          <a:xfrm>
            <a:off x="4647219" y="2021951"/>
            <a:ext cx="735617" cy="403957"/>
          </a:xfrm>
          <a:prstGeom prst="rect">
            <a:avLst/>
          </a:prstGeom>
          <a:noFill/>
        </p:spPr>
        <p:txBody>
          <a:bodyPr wrap="square" rtlCol="0">
            <a:spAutoFit/>
          </a:bodyPr>
          <a:lstStyle/>
          <a:p>
            <a:pPr defTabSz="685800"/>
            <a:r>
              <a:rPr lang="en-US" sz="675" b="1">
                <a:solidFill>
                  <a:prstClr val="white"/>
                </a:solidFill>
                <a:latin typeface="Calibri" panose="020F0502020204030204"/>
              </a:rPr>
              <a:t>B. </a:t>
            </a:r>
          </a:p>
          <a:p>
            <a:pPr defTabSz="685800"/>
            <a:r>
              <a:rPr lang="nb-NO" sz="675">
                <a:solidFill>
                  <a:prstClr val="white"/>
                </a:solidFill>
                <a:latin typeface="Calibri" panose="020F0502020204030204"/>
              </a:rPr>
              <a:t>Anna sopivasti tukea</a:t>
            </a:r>
            <a:endParaRPr lang="en-US" sz="675">
              <a:solidFill>
                <a:prstClr val="white"/>
              </a:solidFill>
              <a:latin typeface="Calibri" panose="020F0502020204030204"/>
            </a:endParaRPr>
          </a:p>
        </p:txBody>
      </p:sp>
      <p:sp>
        <p:nvSpPr>
          <p:cNvPr id="58" name="TextBox 42">
            <a:extLst>
              <a:ext uri="{FF2B5EF4-FFF2-40B4-BE49-F238E27FC236}">
                <a16:creationId xmlns:a16="http://schemas.microsoft.com/office/drawing/2014/main" id="{97D62030-79E9-40F2-9F7F-FF17B1C4C007}"/>
              </a:ext>
            </a:extLst>
          </p:cNvPr>
          <p:cNvSpPr txBox="1"/>
          <p:nvPr/>
        </p:nvSpPr>
        <p:spPr>
          <a:xfrm>
            <a:off x="4514254" y="1712380"/>
            <a:ext cx="261560" cy="300082"/>
          </a:xfrm>
          <a:prstGeom prst="rect">
            <a:avLst/>
          </a:prstGeom>
          <a:noFill/>
        </p:spPr>
        <p:txBody>
          <a:bodyPr wrap="square" rtlCol="0">
            <a:spAutoFit/>
          </a:bodyPr>
          <a:lstStyle/>
          <a:p>
            <a:pPr defTabSz="685800"/>
            <a:r>
              <a:rPr lang="ar-IQ" sz="1350">
                <a:solidFill>
                  <a:prstClr val="white"/>
                </a:solidFill>
                <a:latin typeface="Calibri" panose="020F0502020204030204"/>
                <a:cs typeface="Arial" panose="020B0604020202020204" pitchFamily="34" charset="0"/>
              </a:rPr>
              <a:t>8</a:t>
            </a:r>
            <a:endParaRPr lang="en-US" sz="1350">
              <a:solidFill>
                <a:prstClr val="white"/>
              </a:solidFill>
              <a:latin typeface="Calibri" panose="020F0502020204030204"/>
            </a:endParaRPr>
          </a:p>
        </p:txBody>
      </p:sp>
      <p:sp>
        <p:nvSpPr>
          <p:cNvPr id="60" name="TextBox 47">
            <a:extLst>
              <a:ext uri="{FF2B5EF4-FFF2-40B4-BE49-F238E27FC236}">
                <a16:creationId xmlns:a16="http://schemas.microsoft.com/office/drawing/2014/main" id="{5123F9CD-3421-4C01-8B8A-EC555139CF24}"/>
              </a:ext>
            </a:extLst>
          </p:cNvPr>
          <p:cNvSpPr txBox="1"/>
          <p:nvPr/>
        </p:nvSpPr>
        <p:spPr>
          <a:xfrm>
            <a:off x="1688691" y="3146762"/>
            <a:ext cx="1631933" cy="600164"/>
          </a:xfrm>
          <a:prstGeom prst="rect">
            <a:avLst/>
          </a:prstGeom>
          <a:noFill/>
        </p:spPr>
        <p:txBody>
          <a:bodyPr wrap="square" rtlCol="0">
            <a:spAutoFit/>
          </a:bodyPr>
          <a:lstStyle/>
          <a:p>
            <a:pPr algn="r" defTabSz="685800"/>
            <a:r>
              <a:rPr lang="nb-NO" sz="1200" b="1">
                <a:solidFill>
                  <a:prstClr val="black"/>
                </a:solidFill>
                <a:latin typeface="Calibri" panose="020F0502020204030204"/>
              </a:rPr>
              <a:t>RAKENNUSTELINEET</a:t>
            </a:r>
          </a:p>
          <a:p>
            <a:pPr algn="r" defTabSz="685800"/>
            <a:r>
              <a:rPr lang="nb-NO" sz="1050">
                <a:solidFill>
                  <a:prstClr val="black"/>
                </a:solidFill>
                <a:latin typeface="Calibri" panose="020F0502020204030204"/>
              </a:rPr>
              <a:t>Lapsen vanhemmat ja muut hoivanantajat</a:t>
            </a:r>
          </a:p>
        </p:txBody>
      </p:sp>
      <p:sp>
        <p:nvSpPr>
          <p:cNvPr id="61" name="TextBox 48">
            <a:extLst>
              <a:ext uri="{FF2B5EF4-FFF2-40B4-BE49-F238E27FC236}">
                <a16:creationId xmlns:a16="http://schemas.microsoft.com/office/drawing/2014/main" id="{C078A15F-93E3-4B85-9384-E1762ED21B10}"/>
              </a:ext>
            </a:extLst>
          </p:cNvPr>
          <p:cNvSpPr txBox="1"/>
          <p:nvPr/>
        </p:nvSpPr>
        <p:spPr>
          <a:xfrm>
            <a:off x="1303256" y="3748705"/>
            <a:ext cx="2014815" cy="727122"/>
          </a:xfrm>
          <a:prstGeom prst="rect">
            <a:avLst/>
          </a:prstGeom>
          <a:noFill/>
        </p:spPr>
        <p:txBody>
          <a:bodyPr wrap="square" rtlCol="0">
            <a:spAutoFit/>
          </a:bodyPr>
          <a:lstStyle/>
          <a:p>
            <a:pPr algn="r" defTabSz="685800"/>
            <a:r>
              <a:rPr lang="nb-NO" sz="825">
                <a:solidFill>
                  <a:prstClr val="black"/>
                </a:solidFill>
                <a:latin typeface="Calibri" panose="020F0502020204030204"/>
              </a:rPr>
              <a:t>Ole turvallinen ja </a:t>
            </a:r>
          </a:p>
          <a:p>
            <a:pPr algn="r" defTabSz="685800"/>
            <a:r>
              <a:rPr lang="nb-NO" sz="825">
                <a:solidFill>
                  <a:prstClr val="black"/>
                </a:solidFill>
                <a:latin typeface="Calibri" panose="020F0502020204030204"/>
              </a:rPr>
              <a:t>emotionaalisesti saatavilla </a:t>
            </a:r>
          </a:p>
          <a:p>
            <a:pPr algn="r" defTabSz="685800"/>
            <a:r>
              <a:rPr lang="nb-NO" sz="825">
                <a:solidFill>
                  <a:prstClr val="black"/>
                </a:solidFill>
                <a:latin typeface="Calibri" panose="020F0502020204030204"/>
              </a:rPr>
              <a:t>Tue lapsen tutkivaa tapaa toimia</a:t>
            </a:r>
          </a:p>
          <a:p>
            <a:pPr algn="r" defTabSz="685800"/>
            <a:r>
              <a:rPr lang="nb-NO" sz="825">
                <a:solidFill>
                  <a:prstClr val="black"/>
                </a:solidFill>
                <a:latin typeface="Calibri" panose="020F0502020204030204"/>
              </a:rPr>
              <a:t>Auta lasta niin, että lapsi saa selviytymisen ja onnistumisen kokemuksia</a:t>
            </a:r>
          </a:p>
        </p:txBody>
      </p:sp>
      <p:grpSp>
        <p:nvGrpSpPr>
          <p:cNvPr id="64" name="Gruppe 63">
            <a:extLst>
              <a:ext uri="{FF2B5EF4-FFF2-40B4-BE49-F238E27FC236}">
                <a16:creationId xmlns:a16="http://schemas.microsoft.com/office/drawing/2014/main" id="{FB150A5C-AE66-4B18-A6D3-FC6B075B8F0B}"/>
              </a:ext>
            </a:extLst>
          </p:cNvPr>
          <p:cNvGrpSpPr/>
          <p:nvPr/>
        </p:nvGrpSpPr>
        <p:grpSpPr>
          <a:xfrm>
            <a:off x="57146" y="5188325"/>
            <a:ext cx="889430" cy="752199"/>
            <a:chOff x="162125" y="5892845"/>
            <a:chExt cx="1185907" cy="1002932"/>
          </a:xfrm>
        </p:grpSpPr>
        <p:pic>
          <p:nvPicPr>
            <p:cNvPr id="65" name="Bilde 64">
              <a:extLst>
                <a:ext uri="{FF2B5EF4-FFF2-40B4-BE49-F238E27FC236}">
                  <a16:creationId xmlns:a16="http://schemas.microsoft.com/office/drawing/2014/main" id="{E8E93C33-5DD4-4D3B-BAE9-87707829FDD9}"/>
                </a:ext>
              </a:extLst>
            </p:cNvPr>
            <p:cNvPicPr>
              <a:picLocks noChangeAspect="1"/>
            </p:cNvPicPr>
            <p:nvPr/>
          </p:nvPicPr>
          <p:blipFill>
            <a:blip r:embed="rId29"/>
            <a:stretch>
              <a:fillRect/>
            </a:stretch>
          </p:blipFill>
          <p:spPr>
            <a:xfrm>
              <a:off x="185394" y="5892845"/>
              <a:ext cx="864192" cy="818708"/>
            </a:xfrm>
            <a:prstGeom prst="rect">
              <a:avLst/>
            </a:prstGeom>
          </p:spPr>
        </p:pic>
        <p:sp>
          <p:nvSpPr>
            <p:cNvPr id="66" name="TekstSylinder 65">
              <a:extLst>
                <a:ext uri="{FF2B5EF4-FFF2-40B4-BE49-F238E27FC236}">
                  <a16:creationId xmlns:a16="http://schemas.microsoft.com/office/drawing/2014/main" id="{44A296F3-1C20-401F-83E2-0E9520BA881D}"/>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
        <p:nvSpPr>
          <p:cNvPr id="67" name="TextBox 36">
            <a:extLst>
              <a:ext uri="{FF2B5EF4-FFF2-40B4-BE49-F238E27FC236}">
                <a16:creationId xmlns:a16="http://schemas.microsoft.com/office/drawing/2014/main" id="{BF0EE0FF-F349-44F7-A7D5-BE9C09F5578C}"/>
              </a:ext>
            </a:extLst>
          </p:cNvPr>
          <p:cNvSpPr txBox="1"/>
          <p:nvPr/>
        </p:nvSpPr>
        <p:spPr>
          <a:xfrm>
            <a:off x="5179124" y="5445254"/>
            <a:ext cx="1008305"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Kultuuriset ja henkilökohtaiset arvot </a:t>
            </a:r>
            <a:endParaRPr lang="en-US" sz="900">
              <a:solidFill>
                <a:prstClr val="black"/>
              </a:solidFill>
              <a:latin typeface="Calibri" panose="020F0502020204030204"/>
            </a:endParaRPr>
          </a:p>
        </p:txBody>
      </p:sp>
      <p:sp>
        <p:nvSpPr>
          <p:cNvPr id="68" name="TextBox 35">
            <a:extLst>
              <a:ext uri="{FF2B5EF4-FFF2-40B4-BE49-F238E27FC236}">
                <a16:creationId xmlns:a16="http://schemas.microsoft.com/office/drawing/2014/main" id="{8F83530E-C646-4620-B699-153C27E14C9A}"/>
              </a:ext>
            </a:extLst>
          </p:cNvPr>
          <p:cNvSpPr txBox="1"/>
          <p:nvPr/>
        </p:nvSpPr>
        <p:spPr>
          <a:xfrm>
            <a:off x="4070466" y="5430726"/>
            <a:ext cx="909498"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 persoonana</a:t>
            </a:r>
          </a:p>
        </p:txBody>
      </p:sp>
      <p:sp>
        <p:nvSpPr>
          <p:cNvPr id="69" name="TextBox 35">
            <a:extLst>
              <a:ext uri="{FF2B5EF4-FFF2-40B4-BE49-F238E27FC236}">
                <a16:creationId xmlns:a16="http://schemas.microsoft.com/office/drawing/2014/main" id="{C732C62B-D734-4842-A4BA-F06B2B6C206C}"/>
              </a:ext>
            </a:extLst>
          </p:cNvPr>
          <p:cNvSpPr txBox="1"/>
          <p:nvPr/>
        </p:nvSpPr>
        <p:spPr>
          <a:xfrm>
            <a:off x="3026206" y="5514504"/>
            <a:ext cx="923271"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p>
        </p:txBody>
      </p:sp>
    </p:spTree>
    <p:extLst>
      <p:ext uri="{BB962C8B-B14F-4D97-AF65-F5344CB8AC3E}">
        <p14:creationId xmlns:p14="http://schemas.microsoft.com/office/powerpoint/2010/main" val="3966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2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16" presetClass="entr" presetSubtype="21"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4" presetClass="entr" presetSubtype="1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500"/>
                                        <p:tgtEl>
                                          <p:spTgt spid="28"/>
                                        </p:tgtEl>
                                      </p:cBhvr>
                                    </p:animEffect>
                                  </p:childTnLst>
                                </p:cTn>
                              </p:par>
                              <p:par>
                                <p:cTn id="48" presetID="14" presetClass="entr" presetSubtype="1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randombar(horizontal)">
                                      <p:cBhvr>
                                        <p:cTn id="50" dur="500"/>
                                        <p:tgtEl>
                                          <p:spTgt spid="29"/>
                                        </p:tgtEl>
                                      </p:cBhvr>
                                    </p:animEffect>
                                  </p:childTnLst>
                                </p:cTn>
                              </p:par>
                              <p:par>
                                <p:cTn id="51" presetID="14" presetClass="entr" presetSubtype="1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randombar(horizontal)">
                                      <p:cBhvr>
                                        <p:cTn id="53" dur="500"/>
                                        <p:tgtEl>
                                          <p:spTgt spid="26"/>
                                        </p:tgtEl>
                                      </p:cBhvr>
                                    </p:animEffect>
                                  </p:childTnLst>
                                </p:cTn>
                              </p:par>
                              <p:par>
                                <p:cTn id="54" presetID="14" presetClass="entr" presetSubtype="10"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randombar(horizontal)">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500"/>
                                        <p:tgtEl>
                                          <p:spTgt spid="4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500"/>
                                        <p:tgtEl>
                                          <p:spTgt spid="5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 presetClass="entr" presetSubtype="0" fill="hold" grpId="0" nodeType="withEffect">
                                  <p:stCondLst>
                                    <p:cond delay="0"/>
                                  </p:stCondLst>
                                  <p:childTnLst>
                                    <p:set>
                                      <p:cBhvr>
                                        <p:cTn id="103" dur="1" fill="hold">
                                          <p:stCondLst>
                                            <p:cond delay="0"/>
                                          </p:stCondLst>
                                        </p:cTn>
                                        <p:tgtEl>
                                          <p:spTgt spid="6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6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6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2"/>
                                        </p:tgtEl>
                                        <p:attrNameLst>
                                          <p:attrName>style.visibility</p:attrName>
                                        </p:attrNameLst>
                                      </p:cBhvr>
                                      <p:to>
                                        <p:strVal val="visible"/>
                                      </p:to>
                                    </p:set>
                                    <p:animEffect transition="in" filter="fade">
                                      <p:cBhvr>
                                        <p:cTn id="116" dur="500"/>
                                        <p:tgtEl>
                                          <p:spTgt spid="42"/>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fade">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fade">
                                      <p:cBhvr>
                                        <p:cTn id="14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 grpId="0"/>
      <p:bldP spid="6" grpId="0"/>
      <p:bldP spid="12" grpId="0"/>
      <p:bldP spid="30" grpId="0"/>
      <p:bldP spid="39" grpId="0"/>
      <p:bldP spid="40" grpId="0"/>
      <p:bldP spid="38" grpId="0"/>
      <p:bldP spid="41" grpId="0"/>
      <p:bldP spid="42" grpId="0"/>
      <p:bldP spid="50" grpId="0"/>
      <p:bldP spid="51" grpId="0"/>
      <p:bldP spid="53" grpId="0"/>
      <p:bldP spid="54" grpId="0"/>
      <p:bldP spid="55" grpId="0"/>
      <p:bldP spid="56" grpId="0"/>
      <p:bldP spid="58" grpId="0"/>
      <p:bldP spid="60" grpId="0"/>
      <p:bldP spid="61"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286000" y="2708920"/>
            <a:ext cx="6172200" cy="2232248"/>
          </a:xfrm>
        </p:spPr>
        <p:txBody>
          <a:bodyPr>
            <a:normAutofit/>
          </a:bodyPr>
          <a:lstStyle/>
          <a:p>
            <a:pPr algn="ctr"/>
            <a:br>
              <a:rPr lang="sv-FI"/>
            </a:br>
            <a:endParaRPr lang="sv-FI"/>
          </a:p>
        </p:txBody>
      </p:sp>
      <p:sp>
        <p:nvSpPr>
          <p:cNvPr id="3" name="Underrubrik 2"/>
          <p:cNvSpPr>
            <a:spLocks noGrp="1"/>
          </p:cNvSpPr>
          <p:nvPr>
            <p:ph type="subTitle" idx="1"/>
          </p:nvPr>
        </p:nvSpPr>
        <p:spPr>
          <a:xfrm>
            <a:off x="1115616" y="5589240"/>
            <a:ext cx="7848872" cy="1152128"/>
          </a:xfrm>
        </p:spPr>
        <p:txBody>
          <a:bodyPr>
            <a:normAutofit/>
          </a:bodyPr>
          <a:lstStyle/>
          <a:p>
            <a:pPr algn="ctr"/>
            <a:endParaRPr lang="sv-FI" dirty="0"/>
          </a:p>
          <a:p>
            <a:r>
              <a:rPr lang="sv-FI" dirty="0"/>
              <a:t>	</a:t>
            </a:r>
            <a:r>
              <a:rPr lang="sv-FI" sz="1900" dirty="0" err="1"/>
              <a:t>Tervetuloa</a:t>
            </a:r>
            <a:r>
              <a:rPr lang="sv-FI" sz="1900" dirty="0"/>
              <a:t> </a:t>
            </a:r>
            <a:r>
              <a:rPr lang="sv-FI" sz="1900" dirty="0" err="1"/>
              <a:t>Kannustavan</a:t>
            </a:r>
            <a:r>
              <a:rPr lang="sv-FI" sz="1900" dirty="0"/>
              <a:t> </a:t>
            </a:r>
            <a:r>
              <a:rPr lang="sv-FI" sz="1900" dirty="0" err="1"/>
              <a:t>vuorovaikuksen</a:t>
            </a:r>
            <a:r>
              <a:rPr lang="sv-FI" sz="1900" dirty="0"/>
              <a:t> (</a:t>
            </a:r>
            <a:r>
              <a:rPr lang="sv-FI" sz="1900" dirty="0" err="1"/>
              <a:t>ICDP:n</a:t>
            </a:r>
            <a:r>
              <a:rPr lang="sv-FI" sz="1900" dirty="0"/>
              <a:t>) - 	</a:t>
            </a:r>
            <a:r>
              <a:rPr lang="sv-FI" sz="1900" dirty="0" err="1"/>
              <a:t>työpajaan</a:t>
            </a:r>
            <a:r>
              <a:rPr lang="sv-FI" dirty="0"/>
              <a:t>	</a:t>
            </a:r>
          </a:p>
        </p:txBody>
      </p:sp>
      <p:pic>
        <p:nvPicPr>
          <p:cNvPr id="5" name="Picture 3" descr="C:\Users\paul\AppData\Local\Microsoft\Windows\Temporary Internet Files\Content.Outlook\MSS4F5V2\alva0001_RT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131840" y="1440160"/>
            <a:ext cx="3771078" cy="4457555"/>
          </a:xfrm>
          <a:prstGeom prst="rect">
            <a:avLst/>
          </a:prstGeom>
          <a:noFill/>
        </p:spPr>
      </p:pic>
      <p:pic>
        <p:nvPicPr>
          <p:cNvPr id="8" name="Platshållare för innehåll 5">
            <a:extLst>
              <a:ext uri="{FF2B5EF4-FFF2-40B4-BE49-F238E27FC236}">
                <a16:creationId xmlns:a16="http://schemas.microsoft.com/office/drawing/2014/main" id="{AEA48EA4-25E4-420C-911B-A57D5B0AF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0"/>
            <a:ext cx="1440160" cy="1440160"/>
          </a:xfrm>
          <a:prstGeom prst="rect">
            <a:avLst/>
          </a:prstGeom>
        </p:spPr>
      </p:pic>
    </p:spTree>
    <p:extLst>
      <p:ext uri="{BB962C8B-B14F-4D97-AF65-F5344CB8AC3E}">
        <p14:creationId xmlns:p14="http://schemas.microsoft.com/office/powerpoint/2010/main" val="426700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no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4" name="Picture 13"/>
          <p:cNvPicPr>
            <a:picLocks noChangeAspect="1"/>
          </p:cNvPicPr>
          <p:nvPr/>
        </p:nvPicPr>
        <p:blipFill>
          <a:blip r:embed="rId10">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5" name="Picture 14"/>
          <p:cNvPicPr>
            <a:picLocks noChangeAspect="1"/>
          </p:cNvPicPr>
          <p:nvPr/>
        </p:nvPicPr>
        <p:blipFill>
          <a:blip r:embed="rId1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7" name="Picture 16"/>
          <p:cNvPicPr>
            <a:picLocks noChangeAspect="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19" name="Picture 18"/>
          <p:cNvPicPr>
            <a:picLocks noChangeAspect="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2" name="Picture 2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6" name="Picture 25"/>
          <p:cNvPicPr>
            <a:picLocks noChangeAspect="1"/>
          </p:cNvPicPr>
          <p:nvPr/>
        </p:nvPicPr>
        <p:blipFill>
          <a:blip r:embed="rId21">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83631" y="857251"/>
            <a:ext cx="4376738" cy="5143499"/>
          </a:xfrm>
          <a:prstGeom prst="rect">
            <a:avLst/>
          </a:prstGeom>
        </p:spPr>
      </p:pic>
      <p:pic>
        <p:nvPicPr>
          <p:cNvPr id="27" name="Picture 26"/>
          <p:cNvPicPr>
            <a:picLocks noChangeAspect="1"/>
          </p:cNvPicPr>
          <p:nvPr/>
        </p:nvPicPr>
        <p:blipFill>
          <a:blip r:embed="rId2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8" name="Picture 27"/>
          <p:cNvPicPr>
            <a:picLocks noChangeAspect="1"/>
          </p:cNvPicPr>
          <p:nvPr/>
        </p:nvPicPr>
        <p:blipFill>
          <a:blip r:embed="rId2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57250"/>
            <a:ext cx="4376738" cy="5143500"/>
          </a:xfrm>
          <a:prstGeom prst="rect">
            <a:avLst/>
          </a:prstGeom>
        </p:spPr>
      </p:pic>
      <p:pic>
        <p:nvPicPr>
          <p:cNvPr id="29" name="Picture 28"/>
          <p:cNvPicPr>
            <a:picLocks noChangeAspect="1"/>
          </p:cNvPicPr>
          <p:nvPr/>
        </p:nvPicPr>
        <p:blipFill>
          <a:blip r:embed="rId2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383631" y="860461"/>
            <a:ext cx="4376738" cy="5143500"/>
          </a:xfrm>
          <a:prstGeom prst="rect">
            <a:avLst/>
          </a:prstGeom>
        </p:spPr>
      </p:pic>
      <p:pic>
        <p:nvPicPr>
          <p:cNvPr id="31" name="Picture 30" hidden="1"/>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857250"/>
            <a:ext cx="9144000" cy="5143500"/>
          </a:xfrm>
          <a:prstGeom prst="rect">
            <a:avLst/>
          </a:prstGeom>
          <a:ln>
            <a:noFill/>
          </a:ln>
        </p:spPr>
      </p:pic>
      <p:pic>
        <p:nvPicPr>
          <p:cNvPr id="4" name="Orgenal" hidden="1"/>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383036" y="857250"/>
            <a:ext cx="4377929" cy="5143500"/>
          </a:xfrm>
          <a:prstGeom prst="rect">
            <a:avLst/>
          </a:prstGeom>
        </p:spPr>
      </p:pic>
      <p:sp>
        <p:nvSpPr>
          <p:cNvPr id="5" name="TextBox 4"/>
          <p:cNvSpPr txBox="1"/>
          <p:nvPr/>
        </p:nvSpPr>
        <p:spPr>
          <a:xfrm>
            <a:off x="3815411" y="4842165"/>
            <a:ext cx="788979" cy="323165"/>
          </a:xfrm>
          <a:prstGeom prst="rect">
            <a:avLst/>
          </a:prstGeom>
          <a:noFill/>
        </p:spPr>
        <p:txBody>
          <a:bodyPr wrap="square" rtlCol="0">
            <a:spAutoFit/>
          </a:bodyPr>
          <a:lstStyle/>
          <a:p>
            <a:pPr algn="ctr" defTabSz="685800"/>
            <a:r>
              <a:rPr lang="nb-NO" sz="750" b="1">
                <a:solidFill>
                  <a:prstClr val="white"/>
                </a:solidFill>
                <a:latin typeface="Calibri" panose="020F0502020204030204"/>
              </a:rPr>
              <a:t>1.</a:t>
            </a:r>
            <a:r>
              <a:rPr lang="nb-NO" sz="750">
                <a:solidFill>
                  <a:prstClr val="white"/>
                </a:solidFill>
                <a:latin typeface="Calibri" panose="020F0502020204030204"/>
              </a:rPr>
              <a:t> Osoita, että pidät lapsesta</a:t>
            </a:r>
            <a:endParaRPr lang="ar-IQ" sz="750">
              <a:solidFill>
                <a:prstClr val="white"/>
              </a:solidFill>
              <a:latin typeface="Calibri" panose="020F0502020204030204"/>
              <a:cs typeface="Arial" panose="020B0604020202020204" pitchFamily="34" charset="0"/>
            </a:endParaRPr>
          </a:p>
        </p:txBody>
      </p:sp>
      <p:sp>
        <p:nvSpPr>
          <p:cNvPr id="12" name="TextBox 11"/>
          <p:cNvSpPr txBox="1"/>
          <p:nvPr/>
        </p:nvSpPr>
        <p:spPr>
          <a:xfrm>
            <a:off x="3835835" y="4416307"/>
            <a:ext cx="764273"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 3. </a:t>
            </a:r>
            <a:r>
              <a:rPr lang="nb-NO" sz="750">
                <a:solidFill>
                  <a:prstClr val="white"/>
                </a:solidFill>
                <a:latin typeface="Calibri" panose="020F0502020204030204"/>
              </a:rPr>
              <a:t>Pidä yllä läheistä vuoropuhelua</a:t>
            </a:r>
            <a:endParaRPr lang="en-US" sz="750">
              <a:solidFill>
                <a:prstClr val="white"/>
              </a:solidFill>
              <a:latin typeface="Calibri" panose="020F0502020204030204"/>
            </a:endParaRPr>
          </a:p>
        </p:txBody>
      </p:sp>
      <p:sp>
        <p:nvSpPr>
          <p:cNvPr id="30" name="TextBox 29"/>
          <p:cNvSpPr txBox="1"/>
          <p:nvPr/>
        </p:nvSpPr>
        <p:spPr>
          <a:xfrm>
            <a:off x="4604389" y="4447968"/>
            <a:ext cx="856871" cy="438582"/>
          </a:xfrm>
          <a:prstGeom prst="rect">
            <a:avLst/>
          </a:prstGeom>
          <a:noFill/>
        </p:spPr>
        <p:txBody>
          <a:bodyPr wrap="square" rtlCol="0">
            <a:spAutoFit/>
          </a:bodyPr>
          <a:lstStyle/>
          <a:p>
            <a:pPr algn="ctr" defTabSz="685800"/>
            <a:r>
              <a:rPr lang="nb-NO" sz="750" b="1">
                <a:solidFill>
                  <a:prstClr val="white"/>
                </a:solidFill>
                <a:latin typeface="Calibri" panose="020F0502020204030204"/>
              </a:rPr>
              <a:t>4. </a:t>
            </a:r>
            <a:r>
              <a:rPr lang="nb-NO" sz="750">
                <a:solidFill>
                  <a:prstClr val="white"/>
                </a:solidFill>
                <a:latin typeface="Calibri" panose="020F0502020204030204"/>
              </a:rPr>
              <a:t>Kannusta ja anna tunnustusta</a:t>
            </a:r>
            <a:endParaRPr lang="en-US" sz="750">
              <a:solidFill>
                <a:prstClr val="white"/>
              </a:solidFill>
              <a:latin typeface="Calibri" panose="020F0502020204030204"/>
            </a:endParaRPr>
          </a:p>
        </p:txBody>
      </p:sp>
      <p:sp>
        <p:nvSpPr>
          <p:cNvPr id="39" name="TextBox 38"/>
          <p:cNvSpPr txBox="1"/>
          <p:nvPr/>
        </p:nvSpPr>
        <p:spPr>
          <a:xfrm>
            <a:off x="3859267" y="3021607"/>
            <a:ext cx="1257300" cy="323165"/>
          </a:xfrm>
          <a:prstGeom prst="rect">
            <a:avLst/>
          </a:prstGeom>
          <a:noFill/>
        </p:spPr>
        <p:txBody>
          <a:bodyPr wrap="square" rtlCol="0">
            <a:spAutoFit/>
          </a:bodyPr>
          <a:lstStyle/>
          <a:p>
            <a:pPr algn="ctr" defTabSz="685800"/>
            <a:r>
              <a:rPr lang="nb-NO" sz="750" b="1">
                <a:solidFill>
                  <a:prstClr val="black"/>
                </a:solidFill>
                <a:latin typeface="Calibri" panose="020F0502020204030204"/>
              </a:rPr>
              <a:t>7. </a:t>
            </a:r>
            <a:r>
              <a:rPr lang="nb-NO" sz="750">
                <a:solidFill>
                  <a:prstClr val="black"/>
                </a:solidFill>
                <a:latin typeface="Calibri" panose="020F0502020204030204"/>
              </a:rPr>
              <a:t>Laajenna, selitä ja rikastuta</a:t>
            </a:r>
            <a:endParaRPr lang="en-US" sz="750">
              <a:solidFill>
                <a:prstClr val="black"/>
              </a:solidFill>
              <a:latin typeface="Calibri" panose="020F0502020204030204"/>
            </a:endParaRPr>
          </a:p>
        </p:txBody>
      </p:sp>
      <p:sp>
        <p:nvSpPr>
          <p:cNvPr id="40" name="TextBox 39"/>
          <p:cNvSpPr txBox="1"/>
          <p:nvPr/>
        </p:nvSpPr>
        <p:spPr>
          <a:xfrm>
            <a:off x="4011327" y="3462229"/>
            <a:ext cx="953180" cy="438582"/>
          </a:xfrm>
          <a:prstGeom prst="rect">
            <a:avLst/>
          </a:prstGeom>
          <a:noFill/>
        </p:spPr>
        <p:txBody>
          <a:bodyPr wrap="square" rtlCol="0">
            <a:spAutoFit/>
          </a:bodyPr>
          <a:lstStyle/>
          <a:p>
            <a:pPr algn="ctr" defTabSz="685800"/>
            <a:r>
              <a:rPr lang="nb-NO" sz="750" b="1">
                <a:solidFill>
                  <a:prstClr val="black"/>
                </a:solidFill>
                <a:latin typeface="Calibri" panose="020F0502020204030204"/>
              </a:rPr>
              <a:t>6. </a:t>
            </a:r>
            <a:r>
              <a:rPr lang="nb-NO" sz="750">
                <a:solidFill>
                  <a:prstClr val="black"/>
                </a:solidFill>
                <a:latin typeface="Calibri" panose="020F0502020204030204"/>
              </a:rPr>
              <a:t>Luo merkityksiä lapsen kokemuksille</a:t>
            </a:r>
            <a:endParaRPr lang="en-US" sz="750">
              <a:solidFill>
                <a:prstClr val="black"/>
              </a:solidFill>
              <a:latin typeface="Calibri" panose="020F0502020204030204"/>
            </a:endParaRPr>
          </a:p>
        </p:txBody>
      </p:sp>
      <p:sp>
        <p:nvSpPr>
          <p:cNvPr id="38" name="TextBox 37"/>
          <p:cNvSpPr txBox="1"/>
          <p:nvPr/>
        </p:nvSpPr>
        <p:spPr>
          <a:xfrm>
            <a:off x="3975409" y="3922712"/>
            <a:ext cx="1121699" cy="403957"/>
          </a:xfrm>
          <a:prstGeom prst="rect">
            <a:avLst/>
          </a:prstGeom>
          <a:noFill/>
        </p:spPr>
        <p:txBody>
          <a:bodyPr wrap="square" rtlCol="0">
            <a:spAutoFit/>
          </a:bodyPr>
          <a:lstStyle/>
          <a:p>
            <a:pPr algn="ctr" defTabSz="685800"/>
            <a:r>
              <a:rPr lang="ar-IQ" sz="600" b="1">
                <a:solidFill>
                  <a:prstClr val="black"/>
                </a:solidFill>
                <a:latin typeface="Calibri" panose="020F0502020204030204"/>
                <a:cs typeface="Arial" panose="020B0604020202020204" pitchFamily="34" charset="0"/>
              </a:rPr>
              <a:t>5</a:t>
            </a:r>
            <a:r>
              <a:rPr lang="nb-NO" sz="600" b="1">
                <a:solidFill>
                  <a:prstClr val="black"/>
                </a:solidFill>
                <a:latin typeface="Calibri" panose="020F0502020204030204"/>
              </a:rPr>
              <a:t>. </a:t>
            </a:r>
            <a:r>
              <a:rPr lang="nb-NO" sz="675">
                <a:solidFill>
                  <a:prstClr val="black"/>
                </a:solidFill>
                <a:latin typeface="Calibri" panose="020F0502020204030204"/>
              </a:rPr>
              <a:t>Auta lasta keskittymään yhteiseen kiinnostuksen kohteeseen</a:t>
            </a:r>
            <a:endParaRPr lang="ar-IQ" sz="675">
              <a:solidFill>
                <a:prstClr val="black"/>
              </a:solidFill>
              <a:latin typeface="Calibri" panose="020F0502020204030204"/>
              <a:cs typeface="Arial" panose="020B0604020202020204" pitchFamily="34" charset="0"/>
            </a:endParaRPr>
          </a:p>
        </p:txBody>
      </p:sp>
      <p:sp>
        <p:nvSpPr>
          <p:cNvPr id="41" name="TextBox 40"/>
          <p:cNvSpPr txBox="1"/>
          <p:nvPr/>
        </p:nvSpPr>
        <p:spPr>
          <a:xfrm>
            <a:off x="3241533" y="5225971"/>
            <a:ext cx="2625329" cy="276999"/>
          </a:xfrm>
          <a:prstGeom prst="rect">
            <a:avLst/>
          </a:prstGeom>
          <a:noFill/>
        </p:spPr>
        <p:txBody>
          <a:bodyPr wrap="square" rtlCol="0">
            <a:spAutoFit/>
          </a:bodyPr>
          <a:lstStyle/>
          <a:p>
            <a:pPr algn="ctr" defTabSz="685800"/>
            <a:r>
              <a:rPr lang="nb-NO" sz="1200" b="1">
                <a:solidFill>
                  <a:prstClr val="black"/>
                </a:solidFill>
                <a:latin typeface="Calibri" panose="020F0502020204030204"/>
              </a:rPr>
              <a:t>TONTTI </a:t>
            </a:r>
            <a:r>
              <a:rPr lang="nb-NO" sz="1050">
                <a:solidFill>
                  <a:prstClr val="black"/>
                </a:solidFill>
                <a:latin typeface="Calibri" panose="020F0502020204030204"/>
              </a:rPr>
              <a:t>=</a:t>
            </a:r>
            <a:r>
              <a:rPr lang="nb-NO" sz="1050" b="1">
                <a:solidFill>
                  <a:prstClr val="black"/>
                </a:solidFill>
                <a:latin typeface="Calibri" panose="020F0502020204030204"/>
              </a:rPr>
              <a:t> </a:t>
            </a:r>
            <a:r>
              <a:rPr lang="nb-NO" sz="1050">
                <a:solidFill>
                  <a:prstClr val="black"/>
                </a:solidFill>
                <a:latin typeface="Calibri" panose="020F0502020204030204"/>
              </a:rPr>
              <a:t>Käsitys lapsesta</a:t>
            </a:r>
            <a:endParaRPr lang="en-US" sz="1050" b="1">
              <a:solidFill>
                <a:prstClr val="black"/>
              </a:solidFill>
              <a:latin typeface="Calibri" panose="020F0502020204030204"/>
            </a:endParaRPr>
          </a:p>
        </p:txBody>
      </p:sp>
      <p:sp>
        <p:nvSpPr>
          <p:cNvPr id="42" name="TextBox 41"/>
          <p:cNvSpPr txBox="1"/>
          <p:nvPr/>
        </p:nvSpPr>
        <p:spPr>
          <a:xfrm>
            <a:off x="5902474" y="2112917"/>
            <a:ext cx="1775657" cy="438582"/>
          </a:xfrm>
          <a:prstGeom prst="rect">
            <a:avLst/>
          </a:prstGeom>
          <a:noFill/>
        </p:spPr>
        <p:txBody>
          <a:bodyPr wrap="square" rtlCol="0">
            <a:spAutoFit/>
          </a:bodyPr>
          <a:lstStyle/>
          <a:p>
            <a:pPr defTabSz="685800"/>
            <a:r>
              <a:rPr lang="nb-NO" sz="1200" b="1">
                <a:solidFill>
                  <a:prstClr val="black"/>
                </a:solidFill>
                <a:latin typeface="Calibri" panose="020F0502020204030204"/>
              </a:rPr>
              <a:t>KATTO</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Säätelvä dialogi</a:t>
            </a:r>
            <a:endParaRPr lang="en-US" sz="1050">
              <a:solidFill>
                <a:prstClr val="black"/>
              </a:solidFill>
              <a:latin typeface="Calibri" panose="020F0502020204030204"/>
            </a:endParaRPr>
          </a:p>
        </p:txBody>
      </p:sp>
      <p:sp>
        <p:nvSpPr>
          <p:cNvPr id="50" name="TextBox 41">
            <a:extLst>
              <a:ext uri="{FF2B5EF4-FFF2-40B4-BE49-F238E27FC236}">
                <a16:creationId xmlns:a16="http://schemas.microsoft.com/office/drawing/2014/main" id="{EA64D02E-DD6F-41E4-96DF-E0F7FF271E9F}"/>
              </a:ext>
            </a:extLst>
          </p:cNvPr>
          <p:cNvSpPr txBox="1"/>
          <p:nvPr/>
        </p:nvSpPr>
        <p:spPr>
          <a:xfrm>
            <a:off x="5902475" y="4443871"/>
            <a:ext cx="1938270" cy="438582"/>
          </a:xfrm>
          <a:prstGeom prst="rect">
            <a:avLst/>
          </a:prstGeom>
          <a:noFill/>
        </p:spPr>
        <p:txBody>
          <a:bodyPr wrap="square" rtlCol="0">
            <a:spAutoFit/>
          </a:bodyPr>
          <a:lstStyle/>
          <a:p>
            <a:pPr defTabSz="685800"/>
            <a:r>
              <a:rPr lang="nb-NO" sz="1200" b="1">
                <a:solidFill>
                  <a:prstClr val="black"/>
                </a:solidFill>
                <a:latin typeface="Calibri" panose="020F0502020204030204"/>
              </a:rPr>
              <a:t>KIVIJALKA</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Tunnepohjainen dialogi</a:t>
            </a:r>
            <a:endParaRPr lang="en-US" sz="1050">
              <a:solidFill>
                <a:prstClr val="black"/>
              </a:solidFill>
              <a:latin typeface="Calibri" panose="020F0502020204030204"/>
            </a:endParaRPr>
          </a:p>
        </p:txBody>
      </p:sp>
      <p:sp>
        <p:nvSpPr>
          <p:cNvPr id="51" name="TextBox 41">
            <a:extLst>
              <a:ext uri="{FF2B5EF4-FFF2-40B4-BE49-F238E27FC236}">
                <a16:creationId xmlns:a16="http://schemas.microsoft.com/office/drawing/2014/main" id="{67C168EB-FD50-4AAF-9BCA-0245EF2A0C67}"/>
              </a:ext>
            </a:extLst>
          </p:cNvPr>
          <p:cNvSpPr txBox="1"/>
          <p:nvPr/>
        </p:nvSpPr>
        <p:spPr>
          <a:xfrm>
            <a:off x="5910588" y="3269476"/>
            <a:ext cx="1684832" cy="600164"/>
          </a:xfrm>
          <a:prstGeom prst="rect">
            <a:avLst/>
          </a:prstGeom>
          <a:noFill/>
        </p:spPr>
        <p:txBody>
          <a:bodyPr wrap="square" rtlCol="0">
            <a:spAutoFit/>
          </a:bodyPr>
          <a:lstStyle/>
          <a:p>
            <a:pPr defTabSz="685800"/>
            <a:r>
              <a:rPr lang="nb-NO" sz="1200" b="1">
                <a:solidFill>
                  <a:prstClr val="black"/>
                </a:solidFill>
                <a:latin typeface="Calibri" panose="020F0502020204030204"/>
              </a:rPr>
              <a:t>KERROKSET</a:t>
            </a:r>
            <a:endParaRPr lang="ar-IQ" sz="1200" b="1">
              <a:solidFill>
                <a:prstClr val="black"/>
              </a:solidFill>
              <a:latin typeface="Calibri" panose="020F0502020204030204"/>
              <a:cs typeface="Arial" panose="020B0604020202020204" pitchFamily="34" charset="0"/>
            </a:endParaRPr>
          </a:p>
          <a:p>
            <a:pPr defTabSz="685800"/>
            <a:r>
              <a:rPr lang="nb-NO" sz="1050">
                <a:solidFill>
                  <a:prstClr val="black"/>
                </a:solidFill>
                <a:latin typeface="Calibri" panose="020F0502020204030204"/>
              </a:rPr>
              <a:t>Merkityksiä luova ja avartava dialogi</a:t>
            </a:r>
            <a:endParaRPr lang="en-US" sz="1050">
              <a:solidFill>
                <a:prstClr val="black"/>
              </a:solidFill>
              <a:latin typeface="Calibri" panose="020F0502020204030204"/>
            </a:endParaRPr>
          </a:p>
        </p:txBody>
      </p:sp>
      <p:pic>
        <p:nvPicPr>
          <p:cNvPr id="47" name="Bilde 46">
            <a:extLst>
              <a:ext uri="{FF2B5EF4-FFF2-40B4-BE49-F238E27FC236}">
                <a16:creationId xmlns:a16="http://schemas.microsoft.com/office/drawing/2014/main" id="{88CE5FAC-D52D-4768-B2FD-1B1447A2D553}"/>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423583" y="5352928"/>
            <a:ext cx="581372" cy="543905"/>
          </a:xfrm>
          <a:prstGeom prst="rect">
            <a:avLst/>
          </a:prstGeom>
        </p:spPr>
      </p:pic>
      <p:sp>
        <p:nvSpPr>
          <p:cNvPr id="54" name="TextBox 41">
            <a:extLst>
              <a:ext uri="{FF2B5EF4-FFF2-40B4-BE49-F238E27FC236}">
                <a16:creationId xmlns:a16="http://schemas.microsoft.com/office/drawing/2014/main" id="{F45B0A5B-17D2-48C2-A37F-191F24359EDC}"/>
              </a:ext>
            </a:extLst>
          </p:cNvPr>
          <p:cNvSpPr txBox="1"/>
          <p:nvPr/>
        </p:nvSpPr>
        <p:spPr>
          <a:xfrm>
            <a:off x="8347801" y="958815"/>
            <a:ext cx="657154" cy="461665"/>
          </a:xfrm>
          <a:prstGeom prst="rect">
            <a:avLst/>
          </a:prstGeom>
          <a:noFill/>
        </p:spPr>
        <p:txBody>
          <a:bodyPr wrap="square" rtlCol="0">
            <a:spAutoFit/>
          </a:bodyPr>
          <a:lstStyle/>
          <a:p>
            <a:pPr defTabSz="685800"/>
            <a:r>
              <a:rPr lang="nb-NO" sz="1200" b="1">
                <a:solidFill>
                  <a:prstClr val="black"/>
                </a:solidFill>
                <a:latin typeface="Calibri" panose="020F0502020204030204"/>
              </a:rPr>
              <a:t>FINSK SUOMI</a:t>
            </a:r>
            <a:endParaRPr lang="ar-IQ" sz="1200" b="1">
              <a:solidFill>
                <a:prstClr val="black"/>
              </a:solidFill>
              <a:latin typeface="Calibri" panose="020F0502020204030204"/>
              <a:cs typeface="Arial" panose="020B0604020202020204" pitchFamily="34" charset="0"/>
            </a:endParaRPr>
          </a:p>
        </p:txBody>
      </p:sp>
      <p:sp>
        <p:nvSpPr>
          <p:cNvPr id="49" name="TextBox 33">
            <a:extLst>
              <a:ext uri="{FF2B5EF4-FFF2-40B4-BE49-F238E27FC236}">
                <a16:creationId xmlns:a16="http://schemas.microsoft.com/office/drawing/2014/main" id="{C551A54A-CF88-40FB-A5B1-9AD9155B2B71}"/>
              </a:ext>
            </a:extLst>
          </p:cNvPr>
          <p:cNvSpPr txBox="1"/>
          <p:nvPr/>
        </p:nvSpPr>
        <p:spPr>
          <a:xfrm>
            <a:off x="3047249" y="966602"/>
            <a:ext cx="3220955" cy="553998"/>
          </a:xfrm>
          <a:prstGeom prst="rect">
            <a:avLst/>
          </a:prstGeom>
          <a:noFill/>
        </p:spPr>
        <p:txBody>
          <a:bodyPr wrap="square" rtlCol="0">
            <a:spAutoFit/>
          </a:bodyPr>
          <a:lstStyle/>
          <a:p>
            <a:pPr algn="ctr" defTabSz="685800"/>
            <a:r>
              <a:rPr lang="nb-NO" b="1">
                <a:solidFill>
                  <a:prstClr val="black"/>
                </a:solidFill>
                <a:latin typeface="Bahnschrift SemiCondensed" panose="020B0502040204020203" pitchFamily="34" charset="0"/>
              </a:rPr>
              <a:t>ICDP-TALO = </a:t>
            </a:r>
            <a:r>
              <a:rPr lang="nb-NO">
                <a:solidFill>
                  <a:prstClr val="black"/>
                </a:solidFill>
                <a:latin typeface="Bahnschrift SemiCondensed" panose="020B0502040204020203" pitchFamily="34" charset="0"/>
              </a:rPr>
              <a:t>LAPSI</a:t>
            </a:r>
          </a:p>
          <a:p>
            <a:pPr algn="ctr" defTabSz="685800"/>
            <a:r>
              <a:rPr lang="nb-NO" sz="1200">
                <a:solidFill>
                  <a:prstClr val="black"/>
                </a:solidFill>
                <a:latin typeface="Bahnschrift SemiBold" panose="020B0502040204020203" pitchFamily="34" charset="0"/>
              </a:rPr>
              <a:t>VUOROVAIKUTUKSESSA AIKUISEN KANSSA</a:t>
            </a:r>
            <a:endParaRPr lang="en-US" sz="1200">
              <a:solidFill>
                <a:prstClr val="black"/>
              </a:solidFill>
              <a:latin typeface="Bahnschrift SemiBold" panose="020B0502040204020203" pitchFamily="34" charset="0"/>
            </a:endParaRPr>
          </a:p>
        </p:txBody>
      </p:sp>
      <p:sp>
        <p:nvSpPr>
          <p:cNvPr id="53" name="TextBox 45">
            <a:extLst>
              <a:ext uri="{FF2B5EF4-FFF2-40B4-BE49-F238E27FC236}">
                <a16:creationId xmlns:a16="http://schemas.microsoft.com/office/drawing/2014/main" id="{FA0EA416-0B99-44D9-B21F-E166DDC40293}"/>
              </a:ext>
            </a:extLst>
          </p:cNvPr>
          <p:cNvSpPr txBox="1"/>
          <p:nvPr/>
        </p:nvSpPr>
        <p:spPr>
          <a:xfrm>
            <a:off x="3835835" y="2435396"/>
            <a:ext cx="787166" cy="507831"/>
          </a:xfrm>
          <a:prstGeom prst="rect">
            <a:avLst/>
          </a:prstGeom>
          <a:noFill/>
        </p:spPr>
        <p:txBody>
          <a:bodyPr wrap="square" rtlCol="0">
            <a:spAutoFit/>
          </a:bodyPr>
          <a:lstStyle/>
          <a:p>
            <a:pPr algn="r" defTabSz="685800"/>
            <a:r>
              <a:rPr lang="en-US" sz="675" b="1">
                <a:solidFill>
                  <a:prstClr val="white"/>
                </a:solidFill>
                <a:latin typeface="Calibri" panose="020F0502020204030204"/>
              </a:rPr>
              <a:t>C.</a:t>
            </a:r>
            <a:r>
              <a:rPr lang="en-US" sz="675">
                <a:solidFill>
                  <a:prstClr val="white"/>
                </a:solidFill>
                <a:latin typeface="Calibri" panose="020F0502020204030204"/>
              </a:rPr>
              <a:t> </a:t>
            </a:r>
            <a:r>
              <a:rPr lang="nb-NO" sz="675">
                <a:solidFill>
                  <a:prstClr val="white"/>
                </a:solidFill>
                <a:latin typeface="Calibri" panose="020F0502020204030204"/>
              </a:rPr>
              <a:t>Käytä säätelysi tukena tunteita ja tuttuja rutiineja</a:t>
            </a:r>
            <a:endParaRPr lang="en-US" sz="675">
              <a:solidFill>
                <a:prstClr val="white"/>
              </a:solidFill>
              <a:latin typeface="Calibri" panose="020F0502020204030204"/>
            </a:endParaRPr>
          </a:p>
        </p:txBody>
      </p:sp>
      <p:sp>
        <p:nvSpPr>
          <p:cNvPr id="55" name="TextBox 46">
            <a:extLst>
              <a:ext uri="{FF2B5EF4-FFF2-40B4-BE49-F238E27FC236}">
                <a16:creationId xmlns:a16="http://schemas.microsoft.com/office/drawing/2014/main" id="{8726AE44-7B96-47D0-99C5-F9BD7FFA57FF}"/>
              </a:ext>
            </a:extLst>
          </p:cNvPr>
          <p:cNvSpPr txBox="1"/>
          <p:nvPr/>
        </p:nvSpPr>
        <p:spPr>
          <a:xfrm>
            <a:off x="4657726" y="2452228"/>
            <a:ext cx="803534" cy="403957"/>
          </a:xfrm>
          <a:prstGeom prst="rect">
            <a:avLst/>
          </a:prstGeom>
          <a:noFill/>
        </p:spPr>
        <p:txBody>
          <a:bodyPr wrap="square" rtlCol="0">
            <a:spAutoFit/>
          </a:bodyPr>
          <a:lstStyle/>
          <a:p>
            <a:pPr defTabSz="685800"/>
            <a:r>
              <a:rPr lang="en-US" sz="675" b="1">
                <a:solidFill>
                  <a:prstClr val="white"/>
                </a:solidFill>
                <a:latin typeface="Calibri" panose="020F0502020204030204"/>
              </a:rPr>
              <a:t>D. </a:t>
            </a:r>
            <a:r>
              <a:rPr lang="fi-FI" sz="675">
                <a:solidFill>
                  <a:prstClr val="white"/>
                </a:solidFill>
                <a:latin typeface="Calibri" panose="020F0502020204030204"/>
              </a:rPr>
              <a:t>Säätele rajoja myönteisellä tavalla</a:t>
            </a:r>
            <a:endParaRPr lang="en-US" sz="675">
              <a:solidFill>
                <a:prstClr val="white"/>
              </a:solidFill>
              <a:latin typeface="Calibri" panose="020F0502020204030204"/>
            </a:endParaRPr>
          </a:p>
        </p:txBody>
      </p:sp>
      <p:sp>
        <p:nvSpPr>
          <p:cNvPr id="56" name="TextBox 43">
            <a:extLst>
              <a:ext uri="{FF2B5EF4-FFF2-40B4-BE49-F238E27FC236}">
                <a16:creationId xmlns:a16="http://schemas.microsoft.com/office/drawing/2014/main" id="{D431F338-059E-4825-9E49-88FF27EDC813}"/>
              </a:ext>
            </a:extLst>
          </p:cNvPr>
          <p:cNvSpPr txBox="1"/>
          <p:nvPr/>
        </p:nvSpPr>
        <p:spPr>
          <a:xfrm>
            <a:off x="3975408" y="2022680"/>
            <a:ext cx="686322" cy="507831"/>
          </a:xfrm>
          <a:prstGeom prst="rect">
            <a:avLst/>
          </a:prstGeom>
          <a:noFill/>
        </p:spPr>
        <p:txBody>
          <a:bodyPr wrap="square" rtlCol="0">
            <a:spAutoFit/>
          </a:bodyPr>
          <a:lstStyle/>
          <a:p>
            <a:pPr algn="r" defTabSz="685800"/>
            <a:r>
              <a:rPr lang="en-US" sz="675" b="1">
                <a:solidFill>
                  <a:prstClr val="white"/>
                </a:solidFill>
                <a:latin typeface="Calibri" panose="020F0502020204030204"/>
              </a:rPr>
              <a:t>A.  </a:t>
            </a:r>
          </a:p>
          <a:p>
            <a:pPr algn="r" defTabSz="685800"/>
            <a:r>
              <a:rPr lang="nb-NO" sz="675">
                <a:solidFill>
                  <a:prstClr val="white"/>
                </a:solidFill>
                <a:latin typeface="Calibri" panose="020F0502020204030204"/>
              </a:rPr>
              <a:t>Suunittele      askel askeleelta</a:t>
            </a:r>
            <a:endParaRPr lang="en-US" sz="675">
              <a:solidFill>
                <a:prstClr val="white"/>
              </a:solidFill>
              <a:latin typeface="Calibri" panose="020F0502020204030204"/>
            </a:endParaRPr>
          </a:p>
        </p:txBody>
      </p:sp>
      <p:sp>
        <p:nvSpPr>
          <p:cNvPr id="57" name="TextBox 44">
            <a:extLst>
              <a:ext uri="{FF2B5EF4-FFF2-40B4-BE49-F238E27FC236}">
                <a16:creationId xmlns:a16="http://schemas.microsoft.com/office/drawing/2014/main" id="{C6F03F50-F9D2-485B-9D1B-64C0B6EBA656}"/>
              </a:ext>
            </a:extLst>
          </p:cNvPr>
          <p:cNvSpPr txBox="1"/>
          <p:nvPr/>
        </p:nvSpPr>
        <p:spPr>
          <a:xfrm>
            <a:off x="4647219" y="2021951"/>
            <a:ext cx="735617" cy="403957"/>
          </a:xfrm>
          <a:prstGeom prst="rect">
            <a:avLst/>
          </a:prstGeom>
          <a:noFill/>
        </p:spPr>
        <p:txBody>
          <a:bodyPr wrap="square" rtlCol="0">
            <a:spAutoFit/>
          </a:bodyPr>
          <a:lstStyle/>
          <a:p>
            <a:pPr defTabSz="685800"/>
            <a:r>
              <a:rPr lang="en-US" sz="675" b="1">
                <a:solidFill>
                  <a:prstClr val="white"/>
                </a:solidFill>
                <a:latin typeface="Calibri" panose="020F0502020204030204"/>
              </a:rPr>
              <a:t>B. </a:t>
            </a:r>
          </a:p>
          <a:p>
            <a:pPr defTabSz="685800"/>
            <a:r>
              <a:rPr lang="nb-NO" sz="675">
                <a:solidFill>
                  <a:prstClr val="white"/>
                </a:solidFill>
                <a:latin typeface="Calibri" panose="020F0502020204030204"/>
              </a:rPr>
              <a:t>Anna sopivasti tukea</a:t>
            </a:r>
            <a:endParaRPr lang="en-US" sz="675">
              <a:solidFill>
                <a:prstClr val="white"/>
              </a:solidFill>
              <a:latin typeface="Calibri" panose="020F0502020204030204"/>
            </a:endParaRPr>
          </a:p>
        </p:txBody>
      </p:sp>
      <p:sp>
        <p:nvSpPr>
          <p:cNvPr id="58" name="TextBox 42">
            <a:extLst>
              <a:ext uri="{FF2B5EF4-FFF2-40B4-BE49-F238E27FC236}">
                <a16:creationId xmlns:a16="http://schemas.microsoft.com/office/drawing/2014/main" id="{8099540E-F64C-4EC7-8DAC-D10B6D63775F}"/>
              </a:ext>
            </a:extLst>
          </p:cNvPr>
          <p:cNvSpPr txBox="1"/>
          <p:nvPr/>
        </p:nvSpPr>
        <p:spPr>
          <a:xfrm>
            <a:off x="4514254" y="1712380"/>
            <a:ext cx="261560" cy="300082"/>
          </a:xfrm>
          <a:prstGeom prst="rect">
            <a:avLst/>
          </a:prstGeom>
          <a:noFill/>
        </p:spPr>
        <p:txBody>
          <a:bodyPr wrap="square" rtlCol="0">
            <a:spAutoFit/>
          </a:bodyPr>
          <a:lstStyle/>
          <a:p>
            <a:pPr defTabSz="685800"/>
            <a:r>
              <a:rPr lang="ar-IQ" sz="1350">
                <a:solidFill>
                  <a:prstClr val="white"/>
                </a:solidFill>
                <a:latin typeface="Calibri" panose="020F0502020204030204"/>
                <a:cs typeface="Arial" panose="020B0604020202020204" pitchFamily="34" charset="0"/>
              </a:rPr>
              <a:t>8</a:t>
            </a:r>
            <a:endParaRPr lang="en-US" sz="1350">
              <a:solidFill>
                <a:prstClr val="white"/>
              </a:solidFill>
              <a:latin typeface="Calibri" panose="020F0502020204030204"/>
            </a:endParaRPr>
          </a:p>
        </p:txBody>
      </p:sp>
      <p:sp>
        <p:nvSpPr>
          <p:cNvPr id="61" name="TextBox 47">
            <a:extLst>
              <a:ext uri="{FF2B5EF4-FFF2-40B4-BE49-F238E27FC236}">
                <a16:creationId xmlns:a16="http://schemas.microsoft.com/office/drawing/2014/main" id="{412ECACC-ADCE-433A-933A-C18F1CE009A9}"/>
              </a:ext>
            </a:extLst>
          </p:cNvPr>
          <p:cNvSpPr txBox="1"/>
          <p:nvPr/>
        </p:nvSpPr>
        <p:spPr>
          <a:xfrm>
            <a:off x="1857027" y="3146762"/>
            <a:ext cx="1463597" cy="623248"/>
          </a:xfrm>
          <a:prstGeom prst="rect">
            <a:avLst/>
          </a:prstGeom>
          <a:noFill/>
        </p:spPr>
        <p:txBody>
          <a:bodyPr wrap="square" rtlCol="0">
            <a:spAutoFit/>
          </a:bodyPr>
          <a:lstStyle/>
          <a:p>
            <a:pPr algn="r" defTabSz="685800"/>
            <a:r>
              <a:rPr lang="nb-NO" sz="1200" b="1">
                <a:solidFill>
                  <a:prstClr val="black"/>
                </a:solidFill>
                <a:latin typeface="Calibri" panose="020F0502020204030204"/>
              </a:rPr>
              <a:t>RAKENNUSTELINEET</a:t>
            </a:r>
            <a:r>
              <a:rPr lang="nb-NO" sz="1050">
                <a:solidFill>
                  <a:prstClr val="black"/>
                </a:solidFill>
                <a:latin typeface="Calibri" panose="020F0502020204030204"/>
              </a:rPr>
              <a:t> Lapsen vanhemmat ja muut hoivanantajat</a:t>
            </a:r>
          </a:p>
        </p:txBody>
      </p:sp>
      <p:sp>
        <p:nvSpPr>
          <p:cNvPr id="62" name="TextBox 48">
            <a:extLst>
              <a:ext uri="{FF2B5EF4-FFF2-40B4-BE49-F238E27FC236}">
                <a16:creationId xmlns:a16="http://schemas.microsoft.com/office/drawing/2014/main" id="{1EA740F6-7A90-4EAF-AF61-E85A0E70EEB7}"/>
              </a:ext>
            </a:extLst>
          </p:cNvPr>
          <p:cNvSpPr txBox="1"/>
          <p:nvPr/>
        </p:nvSpPr>
        <p:spPr>
          <a:xfrm>
            <a:off x="1303256" y="3748705"/>
            <a:ext cx="2014815" cy="727122"/>
          </a:xfrm>
          <a:prstGeom prst="rect">
            <a:avLst/>
          </a:prstGeom>
          <a:noFill/>
        </p:spPr>
        <p:txBody>
          <a:bodyPr wrap="square" rtlCol="0">
            <a:spAutoFit/>
          </a:bodyPr>
          <a:lstStyle/>
          <a:p>
            <a:pPr algn="r" defTabSz="685800"/>
            <a:r>
              <a:rPr lang="nb-NO" sz="825">
                <a:solidFill>
                  <a:prstClr val="black"/>
                </a:solidFill>
                <a:latin typeface="Calibri" panose="020F0502020204030204"/>
              </a:rPr>
              <a:t>Ole turvallinen ja </a:t>
            </a:r>
          </a:p>
          <a:p>
            <a:pPr algn="r" defTabSz="685800"/>
            <a:r>
              <a:rPr lang="nb-NO" sz="825">
                <a:solidFill>
                  <a:prstClr val="black"/>
                </a:solidFill>
                <a:latin typeface="Calibri" panose="020F0502020204030204"/>
              </a:rPr>
              <a:t>emotionaalisesti saatavilla </a:t>
            </a:r>
          </a:p>
          <a:p>
            <a:pPr algn="r" defTabSz="685800"/>
            <a:r>
              <a:rPr lang="nb-NO" sz="825">
                <a:solidFill>
                  <a:prstClr val="black"/>
                </a:solidFill>
                <a:latin typeface="Calibri" panose="020F0502020204030204"/>
              </a:rPr>
              <a:t>Tue lapsen tutkivaa tapaa toimia</a:t>
            </a:r>
          </a:p>
          <a:p>
            <a:pPr algn="r" defTabSz="685800"/>
            <a:r>
              <a:rPr lang="nb-NO" sz="825">
                <a:solidFill>
                  <a:prstClr val="black"/>
                </a:solidFill>
                <a:latin typeface="Calibri" panose="020F0502020204030204"/>
              </a:rPr>
              <a:t>Auta lasta niin, että lapsi saa selviytymisen ja onnistumisen kokemuksia</a:t>
            </a:r>
          </a:p>
        </p:txBody>
      </p:sp>
      <p:sp>
        <p:nvSpPr>
          <p:cNvPr id="66" name="TextBox 5">
            <a:extLst>
              <a:ext uri="{FF2B5EF4-FFF2-40B4-BE49-F238E27FC236}">
                <a16:creationId xmlns:a16="http://schemas.microsoft.com/office/drawing/2014/main" id="{7F4A0CCE-AB30-4B01-9EDB-4A3374C561D2}"/>
              </a:ext>
            </a:extLst>
          </p:cNvPr>
          <p:cNvSpPr txBox="1"/>
          <p:nvPr/>
        </p:nvSpPr>
        <p:spPr>
          <a:xfrm>
            <a:off x="4572000" y="4821445"/>
            <a:ext cx="935351" cy="323165"/>
          </a:xfrm>
          <a:prstGeom prst="rect">
            <a:avLst/>
          </a:prstGeom>
          <a:noFill/>
        </p:spPr>
        <p:txBody>
          <a:bodyPr wrap="square" rtlCol="0">
            <a:spAutoFit/>
          </a:bodyPr>
          <a:lstStyle/>
          <a:p>
            <a:pPr algn="ctr" defTabSz="685800"/>
            <a:r>
              <a:rPr lang="ar-IQ" sz="675" b="1">
                <a:solidFill>
                  <a:prstClr val="white"/>
                </a:solidFill>
                <a:latin typeface="Calibri" panose="020F0502020204030204"/>
                <a:cs typeface="Arial" panose="020B0604020202020204" pitchFamily="34" charset="0"/>
              </a:rPr>
              <a:t>2</a:t>
            </a:r>
            <a:r>
              <a:rPr lang="nb-NO" sz="750" b="1">
                <a:solidFill>
                  <a:prstClr val="white"/>
                </a:solidFill>
                <a:latin typeface="Calibri" panose="020F0502020204030204"/>
              </a:rPr>
              <a:t>. </a:t>
            </a:r>
            <a:r>
              <a:rPr lang="nb-NO" sz="750">
                <a:solidFill>
                  <a:prstClr val="white"/>
                </a:solidFill>
                <a:latin typeface="Calibri" panose="020F0502020204030204"/>
              </a:rPr>
              <a:t>Seuraa lapsen aloitteita</a:t>
            </a:r>
            <a:endParaRPr lang="en-US" sz="750">
              <a:solidFill>
                <a:prstClr val="black"/>
              </a:solidFill>
              <a:latin typeface="Calibri" panose="020F0502020204030204"/>
            </a:endParaRPr>
          </a:p>
        </p:txBody>
      </p:sp>
      <p:grpSp>
        <p:nvGrpSpPr>
          <p:cNvPr id="67" name="Gruppe 66">
            <a:extLst>
              <a:ext uri="{FF2B5EF4-FFF2-40B4-BE49-F238E27FC236}">
                <a16:creationId xmlns:a16="http://schemas.microsoft.com/office/drawing/2014/main" id="{DD6AE552-AFE7-4EF5-9CDA-FEFEF366FF98}"/>
              </a:ext>
            </a:extLst>
          </p:cNvPr>
          <p:cNvGrpSpPr/>
          <p:nvPr/>
        </p:nvGrpSpPr>
        <p:grpSpPr>
          <a:xfrm>
            <a:off x="57146" y="5188325"/>
            <a:ext cx="889430" cy="752199"/>
            <a:chOff x="162125" y="5892845"/>
            <a:chExt cx="1185907" cy="1002932"/>
          </a:xfrm>
        </p:grpSpPr>
        <p:pic>
          <p:nvPicPr>
            <p:cNvPr id="68" name="Bilde 67">
              <a:extLst>
                <a:ext uri="{FF2B5EF4-FFF2-40B4-BE49-F238E27FC236}">
                  <a16:creationId xmlns:a16="http://schemas.microsoft.com/office/drawing/2014/main" id="{1C5AFE0F-01A3-45DC-A9E5-ACE3A0D254C8}"/>
                </a:ext>
              </a:extLst>
            </p:cNvPr>
            <p:cNvPicPr>
              <a:picLocks noChangeAspect="1"/>
            </p:cNvPicPr>
            <p:nvPr/>
          </p:nvPicPr>
          <p:blipFill>
            <a:blip r:embed="rId29"/>
            <a:stretch>
              <a:fillRect/>
            </a:stretch>
          </p:blipFill>
          <p:spPr>
            <a:xfrm>
              <a:off x="185394" y="5892845"/>
              <a:ext cx="864192" cy="818708"/>
            </a:xfrm>
            <a:prstGeom prst="rect">
              <a:avLst/>
            </a:prstGeom>
          </p:spPr>
        </p:pic>
        <p:sp>
          <p:nvSpPr>
            <p:cNvPr id="69" name="TekstSylinder 68">
              <a:extLst>
                <a:ext uri="{FF2B5EF4-FFF2-40B4-BE49-F238E27FC236}">
                  <a16:creationId xmlns:a16="http://schemas.microsoft.com/office/drawing/2014/main" id="{F3B8F981-AB80-428E-AD5F-07A7FF3E6174}"/>
                </a:ext>
              </a:extLst>
            </p:cNvPr>
            <p:cNvSpPr txBox="1"/>
            <p:nvPr/>
          </p:nvSpPr>
          <p:spPr>
            <a:xfrm>
              <a:off x="162125" y="6649556"/>
              <a:ext cx="1185907" cy="246221"/>
            </a:xfrm>
            <a:prstGeom prst="rect">
              <a:avLst/>
            </a:prstGeom>
            <a:noFill/>
          </p:spPr>
          <p:txBody>
            <a:bodyPr wrap="square" rtlCol="0">
              <a:spAutoFit/>
            </a:bodyPr>
            <a:lstStyle/>
            <a:p>
              <a:pPr defTabSz="685800"/>
              <a:r>
                <a:rPr lang="nb-NO" sz="600">
                  <a:solidFill>
                    <a:prstClr val="black"/>
                  </a:solidFill>
                  <a:latin typeface="Calibri" panose="020F0502020204030204"/>
                </a:rPr>
                <a:t>Copyright: ICDP Norge</a:t>
              </a:r>
            </a:p>
          </p:txBody>
        </p:sp>
      </p:grpSp>
      <p:sp>
        <p:nvSpPr>
          <p:cNvPr id="70" name="TextBox 36">
            <a:extLst>
              <a:ext uri="{FF2B5EF4-FFF2-40B4-BE49-F238E27FC236}">
                <a16:creationId xmlns:a16="http://schemas.microsoft.com/office/drawing/2014/main" id="{EEA38F0E-3666-434F-95DA-3D28EF64BC88}"/>
              </a:ext>
            </a:extLst>
          </p:cNvPr>
          <p:cNvSpPr txBox="1"/>
          <p:nvPr/>
        </p:nvSpPr>
        <p:spPr>
          <a:xfrm>
            <a:off x="2966662" y="5505714"/>
            <a:ext cx="1008305" cy="369332"/>
          </a:xfrm>
          <a:prstGeom prst="rect">
            <a:avLst/>
          </a:prstGeom>
          <a:noFill/>
        </p:spPr>
        <p:txBody>
          <a:bodyPr wrap="square" rtlCol="0">
            <a:spAutoFit/>
          </a:bodyPr>
          <a:lstStyle/>
          <a:p>
            <a:pPr algn="ctr" defTabSz="685800"/>
            <a:r>
              <a:rPr lang="nb-NO" sz="900">
                <a:solidFill>
                  <a:prstClr val="black"/>
                </a:solidFill>
                <a:latin typeface="Calibri" panose="020F0502020204030204"/>
              </a:rPr>
              <a:t>Empaattinen samaistuminen</a:t>
            </a:r>
            <a:endParaRPr lang="en-US" sz="900">
              <a:solidFill>
                <a:prstClr val="black"/>
              </a:solidFill>
              <a:latin typeface="Calibri" panose="020F0502020204030204"/>
            </a:endParaRPr>
          </a:p>
        </p:txBody>
      </p:sp>
      <p:sp>
        <p:nvSpPr>
          <p:cNvPr id="71" name="TextBox 35">
            <a:extLst>
              <a:ext uri="{FF2B5EF4-FFF2-40B4-BE49-F238E27FC236}">
                <a16:creationId xmlns:a16="http://schemas.microsoft.com/office/drawing/2014/main" id="{55820214-1350-4076-A8E9-0EE99A010C98}"/>
              </a:ext>
            </a:extLst>
          </p:cNvPr>
          <p:cNvSpPr txBox="1"/>
          <p:nvPr/>
        </p:nvSpPr>
        <p:spPr>
          <a:xfrm>
            <a:off x="4046422" y="5424764"/>
            <a:ext cx="985586"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Lapsen näkeminen persoonana</a:t>
            </a:r>
          </a:p>
        </p:txBody>
      </p:sp>
      <p:sp>
        <p:nvSpPr>
          <p:cNvPr id="72" name="TextBox 35">
            <a:extLst>
              <a:ext uri="{FF2B5EF4-FFF2-40B4-BE49-F238E27FC236}">
                <a16:creationId xmlns:a16="http://schemas.microsoft.com/office/drawing/2014/main" id="{63D259ED-79C1-49E9-B5E7-117E796A58BA}"/>
              </a:ext>
            </a:extLst>
          </p:cNvPr>
          <p:cNvSpPr txBox="1"/>
          <p:nvPr/>
        </p:nvSpPr>
        <p:spPr>
          <a:xfrm>
            <a:off x="5197647" y="5452326"/>
            <a:ext cx="914736" cy="507831"/>
          </a:xfrm>
          <a:prstGeom prst="rect">
            <a:avLst/>
          </a:prstGeom>
          <a:noFill/>
        </p:spPr>
        <p:txBody>
          <a:bodyPr wrap="square" rtlCol="0">
            <a:spAutoFit/>
          </a:bodyPr>
          <a:lstStyle/>
          <a:p>
            <a:pPr algn="ctr" defTabSz="685800"/>
            <a:r>
              <a:rPr lang="nb-NO" sz="900">
                <a:solidFill>
                  <a:prstClr val="black"/>
                </a:solidFill>
                <a:latin typeface="Calibri" panose="020F0502020204030204"/>
              </a:rPr>
              <a:t>Kulttuuriset ja henkilökohtaiset arvot</a:t>
            </a:r>
          </a:p>
        </p:txBody>
      </p:sp>
    </p:spTree>
    <p:extLst>
      <p:ext uri="{BB962C8B-B14F-4D97-AF65-F5344CB8AC3E}">
        <p14:creationId xmlns:p14="http://schemas.microsoft.com/office/powerpoint/2010/main" val="278879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6" presetClass="entr" presetSubtype="21"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4" presetClass="entr" presetSubtype="1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par>
                                <p:cTn id="60" presetID="14" presetClass="entr" presetSubtype="1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par>
                                <p:cTn id="63" presetID="14" presetClass="entr" presetSubtype="1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par>
                                <p:cTn id="66" presetID="14" presetClass="entr" presetSubtype="1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childTnLst>
                          </p:cTn>
                        </p:par>
                        <p:par>
                          <p:cTn id="69" fill="hold">
                            <p:stCondLst>
                              <p:cond delay="500"/>
                            </p:stCondLst>
                            <p:childTnLst>
                              <p:par>
                                <p:cTn id="70" presetID="22" presetClass="entr" presetSubtype="4" fill="hold" nodeType="after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down)">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fade">
                                      <p:cBhvr>
                                        <p:cTn id="88" dur="500"/>
                                        <p:tgtEl>
                                          <p:spTgt spid="50"/>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500"/>
                                        <p:tgtEl>
                                          <p:spTgt spid="5"/>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500"/>
                                        <p:tgtEl>
                                          <p:spTgt spid="1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fade">
                                      <p:cBhvr>
                                        <p:cTn id="129" dur="500"/>
                                        <p:tgtEl>
                                          <p:spTgt spid="3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38"/>
                                        </p:tgtEl>
                                        <p:attrNameLst>
                                          <p:attrName>style.visibility</p:attrName>
                                        </p:attrNameLst>
                                      </p:cBhvr>
                                      <p:to>
                                        <p:strVal val="visible"/>
                                      </p:to>
                                    </p:set>
                                    <p:animEffect transition="in" filter="fad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500"/>
                                        <p:tgtEl>
                                          <p:spTgt spid="4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500"/>
                                        <p:tgtEl>
                                          <p:spTgt spid="3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fade">
                                      <p:cBhvr>
                                        <p:cTn id="149" dur="500"/>
                                        <p:tgtEl>
                                          <p:spTgt spid="58"/>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fade">
                                      <p:cBhvr>
                                        <p:cTn id="154" dur="500"/>
                                        <p:tgtEl>
                                          <p:spTgt spid="56"/>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fade">
                                      <p:cBhvr>
                                        <p:cTn id="159" dur="500"/>
                                        <p:tgtEl>
                                          <p:spTgt spid="5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fade">
                                      <p:cBhvr>
                                        <p:cTn id="164" dur="600"/>
                                        <p:tgtEl>
                                          <p:spTgt spid="53"/>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55"/>
                                        </p:tgtEl>
                                        <p:attrNameLst>
                                          <p:attrName>style.visibility</p:attrName>
                                        </p:attrNameLst>
                                      </p:cBhvr>
                                      <p:to>
                                        <p:strVal val="visible"/>
                                      </p:to>
                                    </p:set>
                                    <p:animEffect transition="in" filter="fade">
                                      <p:cBhvr>
                                        <p:cTn id="16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30" grpId="0"/>
      <p:bldP spid="39" grpId="0"/>
      <p:bldP spid="40" grpId="0"/>
      <p:bldP spid="38" grpId="0"/>
      <p:bldP spid="41" grpId="0"/>
      <p:bldP spid="42" grpId="0"/>
      <p:bldP spid="50" grpId="0"/>
      <p:bldP spid="51" grpId="0"/>
      <p:bldP spid="49" grpId="0"/>
      <p:bldP spid="53" grpId="0"/>
      <p:bldP spid="55" grpId="0"/>
      <p:bldP spid="56" grpId="0"/>
      <p:bldP spid="57" grpId="0"/>
      <p:bldP spid="58" grpId="0"/>
      <p:bldP spid="61" grpId="0"/>
      <p:bldP spid="62" grpId="0"/>
      <p:bldP spid="66" grpId="0"/>
      <p:bldP spid="70" grpId="0"/>
      <p:bldP spid="71"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611560" y="2780928"/>
            <a:ext cx="7488832" cy="4176464"/>
          </a:xfrm>
        </p:spPr>
        <p:txBody>
          <a:bodyPr>
            <a:normAutofit fontScale="47500" lnSpcReduction="20000"/>
          </a:bodyPr>
          <a:lstStyle/>
          <a:p>
            <a:pPr marL="0" indent="0" algn="ctr">
              <a:buNone/>
            </a:pPr>
            <a:r>
              <a:rPr lang="fi-FI" sz="4400" b="1">
                <a:solidFill>
                  <a:schemeClr val="accent2">
                    <a:lumMod val="50000"/>
                  </a:schemeClr>
                </a:solidFill>
                <a:latin typeface="Gabriola" panose="04040605051002020D02" pitchFamily="82" charset="0"/>
              </a:rPr>
              <a:t>Mitä sinä sanot minusta</a:t>
            </a:r>
            <a:endParaRPr lang="sv-FI" sz="4400">
              <a:solidFill>
                <a:schemeClr val="accent2">
                  <a:lumMod val="50000"/>
                </a:schemeClr>
              </a:solidFill>
              <a:latin typeface="Gabriola" panose="04040605051002020D02" pitchFamily="82" charset="0"/>
            </a:endParaRPr>
          </a:p>
          <a:p>
            <a:pPr marL="0" indent="0" algn="ctr">
              <a:buNone/>
            </a:pPr>
            <a:r>
              <a:rPr lang="fi-FI" sz="4400" b="1">
                <a:solidFill>
                  <a:schemeClr val="accent2">
                    <a:lumMod val="50000"/>
                  </a:schemeClr>
                </a:solidFill>
                <a:latin typeface="Gabriola" panose="04040605051002020D02" pitchFamily="82" charset="0"/>
              </a:rPr>
              <a:t>Sitä mitä luulet minusta</a:t>
            </a:r>
            <a:endParaRPr lang="sv-FI" sz="4400">
              <a:solidFill>
                <a:schemeClr val="accent2">
                  <a:lumMod val="50000"/>
                </a:schemeClr>
              </a:solidFill>
              <a:latin typeface="Gabriola" panose="04040605051002020D02" pitchFamily="82" charset="0"/>
            </a:endParaRPr>
          </a:p>
          <a:p>
            <a:pPr marL="0" indent="0" algn="ctr">
              <a:buNone/>
            </a:pPr>
            <a:endParaRPr lang="fi-FI" sz="4400" b="1">
              <a:solidFill>
                <a:schemeClr val="accent2">
                  <a:lumMod val="50000"/>
                </a:schemeClr>
              </a:solidFill>
              <a:latin typeface="Gabriola" panose="04040605051002020D02" pitchFamily="82" charset="0"/>
            </a:endParaRPr>
          </a:p>
          <a:p>
            <a:pPr marL="0" indent="0" algn="ctr">
              <a:buNone/>
            </a:pPr>
            <a:r>
              <a:rPr lang="fi-FI" sz="6700" b="1">
                <a:solidFill>
                  <a:schemeClr val="accent2">
                    <a:lumMod val="50000"/>
                  </a:schemeClr>
                </a:solidFill>
                <a:latin typeface="Gabriola" panose="04040605051002020D02" pitchFamily="82" charset="0"/>
              </a:rPr>
              <a:t>Sellaisena sinä kohtaat minua.</a:t>
            </a:r>
          </a:p>
          <a:p>
            <a:pPr marL="0" indent="0" algn="ctr">
              <a:buNone/>
            </a:pPr>
            <a:endParaRPr lang="sv-FI" sz="4400">
              <a:solidFill>
                <a:schemeClr val="accent2">
                  <a:lumMod val="50000"/>
                </a:schemeClr>
              </a:solidFill>
              <a:latin typeface="Gabriola" panose="04040605051002020D02" pitchFamily="82" charset="0"/>
            </a:endParaRPr>
          </a:p>
          <a:p>
            <a:pPr marL="0" indent="0" algn="ctr">
              <a:buNone/>
            </a:pPr>
            <a:r>
              <a:rPr lang="fi-FI" sz="4400" b="1">
                <a:solidFill>
                  <a:schemeClr val="accent2">
                    <a:lumMod val="50000"/>
                  </a:schemeClr>
                </a:solidFill>
                <a:latin typeface="Gabriola" panose="04040605051002020D02" pitchFamily="82" charset="0"/>
              </a:rPr>
              <a:t>        Millaisena näet minut	</a:t>
            </a:r>
            <a:endParaRPr lang="sv-FI" sz="4400">
              <a:solidFill>
                <a:schemeClr val="accent2">
                  <a:lumMod val="50000"/>
                </a:schemeClr>
              </a:solidFill>
              <a:latin typeface="Gabriola" panose="04040605051002020D02" pitchFamily="82" charset="0"/>
            </a:endParaRPr>
          </a:p>
          <a:p>
            <a:pPr marL="0" indent="0" algn="ctr">
              <a:buNone/>
            </a:pPr>
            <a:r>
              <a:rPr lang="fi-FI" sz="4400" b="1">
                <a:solidFill>
                  <a:schemeClr val="accent2">
                    <a:lumMod val="50000"/>
                  </a:schemeClr>
                </a:solidFill>
                <a:latin typeface="Gabriola" panose="04040605051002020D02" pitchFamily="82" charset="0"/>
              </a:rPr>
              <a:t>Mitä teet minulle</a:t>
            </a:r>
            <a:endParaRPr lang="sv-FI" sz="4400">
              <a:solidFill>
                <a:schemeClr val="accent2">
                  <a:lumMod val="50000"/>
                </a:schemeClr>
              </a:solidFill>
              <a:latin typeface="Gabriola" panose="04040605051002020D02" pitchFamily="82" charset="0"/>
            </a:endParaRPr>
          </a:p>
          <a:p>
            <a:pPr marL="0" indent="0" algn="ctr">
              <a:buNone/>
            </a:pPr>
            <a:r>
              <a:rPr lang="fi-FI" sz="4400" b="1">
                <a:solidFill>
                  <a:schemeClr val="accent2">
                    <a:lumMod val="50000"/>
                  </a:schemeClr>
                </a:solidFill>
                <a:latin typeface="Gabriola" panose="04040605051002020D02" pitchFamily="82" charset="0"/>
              </a:rPr>
              <a:t>Miten kuuntelet minua</a:t>
            </a:r>
            <a:endParaRPr lang="sv-FI" sz="4400">
              <a:solidFill>
                <a:schemeClr val="accent2">
                  <a:lumMod val="50000"/>
                </a:schemeClr>
              </a:solidFill>
              <a:latin typeface="Gabriola" panose="04040605051002020D02" pitchFamily="82" charset="0"/>
            </a:endParaRPr>
          </a:p>
          <a:p>
            <a:pPr marL="0" indent="0" algn="ctr">
              <a:buNone/>
            </a:pPr>
            <a:r>
              <a:rPr lang="fi-FI" sz="4400" b="1">
                <a:solidFill>
                  <a:schemeClr val="accent2">
                    <a:lumMod val="50000"/>
                  </a:schemeClr>
                </a:solidFill>
                <a:latin typeface="Gabriola" panose="04040605051002020D02" pitchFamily="82" charset="0"/>
              </a:rPr>
              <a:t> </a:t>
            </a:r>
            <a:endParaRPr lang="sv-FI" sz="4400">
              <a:solidFill>
                <a:schemeClr val="accent2">
                  <a:lumMod val="50000"/>
                </a:schemeClr>
              </a:solidFill>
              <a:latin typeface="Gabriola" panose="04040605051002020D02" pitchFamily="82" charset="0"/>
            </a:endParaRPr>
          </a:p>
          <a:p>
            <a:pPr marL="0" indent="0" algn="ctr">
              <a:buNone/>
            </a:pPr>
            <a:r>
              <a:rPr lang="fi-FI" sz="6700" b="1">
                <a:solidFill>
                  <a:schemeClr val="accent2">
                    <a:lumMod val="50000"/>
                  </a:schemeClr>
                </a:solidFill>
                <a:latin typeface="Gabriola" panose="04040605051002020D02" pitchFamily="82" charset="0"/>
              </a:rPr>
              <a:t>Sellainen minusta tulee!</a:t>
            </a:r>
            <a:endParaRPr lang="sv-FI" sz="6700">
              <a:solidFill>
                <a:schemeClr val="accent2">
                  <a:lumMod val="50000"/>
                </a:schemeClr>
              </a:solidFill>
              <a:latin typeface="Gabriola" panose="04040605051002020D02" pitchFamily="82" charset="0"/>
            </a:endParaRPr>
          </a:p>
          <a:p>
            <a:pPr marL="0" indent="0" algn="ctr">
              <a:buNone/>
            </a:pPr>
            <a:r>
              <a:rPr lang="fi-FI" sz="2800" b="1">
                <a:solidFill>
                  <a:schemeClr val="accent2">
                    <a:lumMod val="50000"/>
                  </a:schemeClr>
                </a:solidFill>
                <a:latin typeface="Baskerville Old Face" pitchFamily="18" charset="0"/>
              </a:rPr>
              <a:t> </a:t>
            </a:r>
            <a:endParaRPr lang="sv-FI" sz="2800">
              <a:solidFill>
                <a:schemeClr val="accent2">
                  <a:lumMod val="50000"/>
                </a:schemeClr>
              </a:solidFill>
              <a:latin typeface="Baskerville Old Face" pitchFamily="18" charset="0"/>
            </a:endParaRPr>
          </a:p>
          <a:p>
            <a:pPr marL="0" indent="0" algn="ctr">
              <a:buNone/>
            </a:pPr>
            <a:r>
              <a:rPr lang="fi-FI" sz="2800" b="1">
                <a:solidFill>
                  <a:schemeClr val="accent2">
                    <a:lumMod val="50000"/>
                  </a:schemeClr>
                </a:solidFill>
                <a:latin typeface="Baskerville Old Face" pitchFamily="18" charset="0"/>
              </a:rPr>
              <a:t>ICDP-Kannustava vuorovaikutus</a:t>
            </a:r>
            <a:endParaRPr lang="fi-FI">
              <a:solidFill>
                <a:srgbClr val="C00000"/>
              </a:solidFill>
              <a:latin typeface="Comic Sans MS" pitchFamily="66" charset="0"/>
            </a:endParaRPr>
          </a:p>
        </p:txBody>
      </p:sp>
      <p:sp>
        <p:nvSpPr>
          <p:cNvPr id="2" name="Platshållare för bildnummer 1"/>
          <p:cNvSpPr>
            <a:spLocks noGrp="1"/>
          </p:cNvSpPr>
          <p:nvPr>
            <p:ph type="sldNum" sz="quarter" idx="15"/>
          </p:nvPr>
        </p:nvSpPr>
        <p:spPr/>
        <p:txBody>
          <a:bodyPr/>
          <a:lstStyle/>
          <a:p>
            <a:fld id="{ABC24B08-FF8D-4CAF-B46A-FF8A0EF48B31}" type="slidenum">
              <a:rPr lang="sv-FI" smtClean="0"/>
              <a:pPr/>
              <a:t>21</a:t>
            </a:fld>
            <a:endParaRPr lang="sv-FI"/>
          </a:p>
        </p:txBody>
      </p:sp>
      <p:pic>
        <p:nvPicPr>
          <p:cNvPr id="7" name="Picture 3" descr="149">
            <a:extLst>
              <a:ext uri="{FF2B5EF4-FFF2-40B4-BE49-F238E27FC236}">
                <a16:creationId xmlns:a16="http://schemas.microsoft.com/office/drawing/2014/main" id="{45E8D7A4-F8DD-4F33-9529-0CF9260A1FE0}"/>
              </a:ext>
            </a:extLst>
          </p:cNvPr>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771800" y="144821"/>
            <a:ext cx="3621007" cy="2602600"/>
          </a:xfrm>
          <a:prstGeom prst="rect">
            <a:avLst/>
          </a:prstGeom>
          <a:noFill/>
          <a:ln>
            <a:noFill/>
          </a:ln>
        </p:spPr>
      </p:pic>
      <p:pic>
        <p:nvPicPr>
          <p:cNvPr id="6" name="Platshållare för innehåll 5">
            <a:extLst>
              <a:ext uri="{FF2B5EF4-FFF2-40B4-BE49-F238E27FC236}">
                <a16:creationId xmlns:a16="http://schemas.microsoft.com/office/drawing/2014/main" id="{9A3BD469-AE75-4358-BEF7-ED14E5C40A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0"/>
            <a:ext cx="1970162" cy="1970162"/>
          </a:xfrm>
          <a:prstGeom prst="rect">
            <a:avLst/>
          </a:prstGeom>
        </p:spPr>
      </p:pic>
    </p:spTree>
    <p:extLst>
      <p:ext uri="{BB962C8B-B14F-4D97-AF65-F5344CB8AC3E}">
        <p14:creationId xmlns:p14="http://schemas.microsoft.com/office/powerpoint/2010/main" val="2548363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9914DE-62AC-74D5-8580-E55FB198FF02}"/>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EA5103DB-08C9-0C9C-35E9-7EA2AE36A8B5}"/>
              </a:ext>
            </a:extLst>
          </p:cNvPr>
          <p:cNvSpPr>
            <a:spLocks noGrp="1"/>
          </p:cNvSpPr>
          <p:nvPr>
            <p:ph sz="quarter" idx="1"/>
          </p:nvPr>
        </p:nvSpPr>
        <p:spPr/>
        <p:txBody>
          <a:bodyPr/>
          <a:lstStyle/>
          <a:p>
            <a:r>
              <a:rPr lang="fi-FI" dirty="0">
                <a:hlinkClick r:id="rId2"/>
              </a:rPr>
              <a:t>siskonpeti kasvatuspuntari - Google </a:t>
            </a:r>
            <a:r>
              <a:rPr lang="fi-FI" dirty="0" err="1">
                <a:hlinkClick r:id="rId2"/>
              </a:rPr>
              <a:t>Search</a:t>
            </a:r>
            <a:r>
              <a:rPr lang="fi-FI" dirty="0"/>
              <a:t> </a:t>
            </a:r>
          </a:p>
        </p:txBody>
      </p:sp>
      <p:sp>
        <p:nvSpPr>
          <p:cNvPr id="4" name="Dian numeron paikkamerkki 3">
            <a:extLst>
              <a:ext uri="{FF2B5EF4-FFF2-40B4-BE49-F238E27FC236}">
                <a16:creationId xmlns:a16="http://schemas.microsoft.com/office/drawing/2014/main" id="{00FE0255-194E-0755-34BA-A6353D754031}"/>
              </a:ext>
            </a:extLst>
          </p:cNvPr>
          <p:cNvSpPr>
            <a:spLocks noGrp="1"/>
          </p:cNvSpPr>
          <p:nvPr>
            <p:ph type="sldNum" sz="quarter" idx="15"/>
          </p:nvPr>
        </p:nvSpPr>
        <p:spPr/>
        <p:txBody>
          <a:bodyPr/>
          <a:lstStyle/>
          <a:p>
            <a:fld id="{ABC24B08-FF8D-4CAF-B46A-FF8A0EF48B31}" type="slidenum">
              <a:rPr lang="sv-FI" smtClean="0"/>
              <a:pPr/>
              <a:t>22</a:t>
            </a:fld>
            <a:endParaRPr lang="sv-FI"/>
          </a:p>
        </p:txBody>
      </p:sp>
    </p:spTree>
    <p:extLst>
      <p:ext uri="{BB962C8B-B14F-4D97-AF65-F5344CB8AC3E}">
        <p14:creationId xmlns:p14="http://schemas.microsoft.com/office/powerpoint/2010/main" val="50489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ChangeArrowheads="1"/>
          </p:cNvSpPr>
          <p:nvPr/>
        </p:nvSpPr>
        <p:spPr bwMode="auto">
          <a:xfrm>
            <a:off x="1187450" y="1412875"/>
            <a:ext cx="6769100" cy="4392613"/>
          </a:xfrm>
          <a:prstGeom prst="triangle">
            <a:avLst>
              <a:gd name="adj" fmla="val 50213"/>
            </a:avLst>
          </a:prstGeom>
          <a:solidFill>
            <a:srgbClr val="9999FF"/>
          </a:solidFill>
          <a:ln w="9525">
            <a:solidFill>
              <a:schemeClr val="tx1"/>
            </a:solidFill>
            <a:miter lim="800000"/>
            <a:headEnd/>
            <a:tailEnd/>
          </a:ln>
        </p:spPr>
        <p:txBody>
          <a:bodyPr wrap="none" anchor="ctr"/>
          <a:lstStyle/>
          <a:p>
            <a:endParaRPr lang="sv-FI"/>
          </a:p>
        </p:txBody>
      </p:sp>
      <p:sp>
        <p:nvSpPr>
          <p:cNvPr id="20483" name="Line 9"/>
          <p:cNvSpPr>
            <a:spLocks noChangeShapeType="1"/>
          </p:cNvSpPr>
          <p:nvPr/>
        </p:nvSpPr>
        <p:spPr bwMode="auto">
          <a:xfrm>
            <a:off x="2411413" y="4221163"/>
            <a:ext cx="4321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sp>
        <p:nvSpPr>
          <p:cNvPr id="20484" name="Line 10"/>
          <p:cNvSpPr>
            <a:spLocks noChangeShapeType="1"/>
          </p:cNvSpPr>
          <p:nvPr/>
        </p:nvSpPr>
        <p:spPr bwMode="auto">
          <a:xfrm>
            <a:off x="3419475" y="2924175"/>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sp>
        <p:nvSpPr>
          <p:cNvPr id="20485" name="Text Box 11"/>
          <p:cNvSpPr txBox="1">
            <a:spLocks noChangeArrowheads="1"/>
          </p:cNvSpPr>
          <p:nvPr/>
        </p:nvSpPr>
        <p:spPr bwMode="auto">
          <a:xfrm>
            <a:off x="2411413" y="4797425"/>
            <a:ext cx="439261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b="1" err="1"/>
              <a:t>Tunnepohjainen</a:t>
            </a:r>
            <a:r>
              <a:rPr lang="sv-SE" b="1"/>
              <a:t> </a:t>
            </a:r>
          </a:p>
          <a:p>
            <a:pPr algn="ctr" eaLnBrk="1" hangingPunct="1">
              <a:spcBef>
                <a:spcPct val="50000"/>
              </a:spcBef>
            </a:pPr>
            <a:r>
              <a:rPr lang="sv-SE" b="1" err="1"/>
              <a:t>dialogi</a:t>
            </a:r>
            <a:endParaRPr lang="sv-SE" b="1"/>
          </a:p>
        </p:txBody>
      </p:sp>
      <p:sp>
        <p:nvSpPr>
          <p:cNvPr id="20486" name="Text Box 12"/>
          <p:cNvSpPr txBox="1">
            <a:spLocks noChangeArrowheads="1"/>
          </p:cNvSpPr>
          <p:nvPr/>
        </p:nvSpPr>
        <p:spPr bwMode="auto">
          <a:xfrm>
            <a:off x="3419475" y="3068638"/>
            <a:ext cx="2160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b="1" err="1"/>
              <a:t>Merkityksiä</a:t>
            </a:r>
            <a:r>
              <a:rPr lang="sv-SE" b="1"/>
              <a:t> </a:t>
            </a:r>
            <a:r>
              <a:rPr lang="sv-SE" b="1" err="1"/>
              <a:t>luova</a:t>
            </a:r>
            <a:r>
              <a:rPr lang="sv-SE" b="1"/>
              <a:t> ja  </a:t>
            </a:r>
            <a:r>
              <a:rPr lang="sv-SE" b="1" err="1"/>
              <a:t>avartava</a:t>
            </a:r>
            <a:r>
              <a:rPr lang="sv-SE" b="1"/>
              <a:t> </a:t>
            </a:r>
            <a:r>
              <a:rPr lang="sv-SE" b="1" err="1"/>
              <a:t>dialogi</a:t>
            </a:r>
            <a:endParaRPr lang="sv-SE" b="1"/>
          </a:p>
        </p:txBody>
      </p:sp>
      <p:sp>
        <p:nvSpPr>
          <p:cNvPr id="20487" name="Text Box 13"/>
          <p:cNvSpPr txBox="1">
            <a:spLocks noChangeArrowheads="1"/>
          </p:cNvSpPr>
          <p:nvPr/>
        </p:nvSpPr>
        <p:spPr bwMode="auto">
          <a:xfrm>
            <a:off x="3714750" y="1916113"/>
            <a:ext cx="172134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sv-SE"/>
              <a:t> </a:t>
            </a:r>
          </a:p>
          <a:p>
            <a:pPr algn="ctr" eaLnBrk="1" hangingPunct="1">
              <a:spcBef>
                <a:spcPct val="50000"/>
              </a:spcBef>
            </a:pPr>
            <a:r>
              <a:rPr lang="sv-SE" b="1" err="1"/>
              <a:t>Säätelevä</a:t>
            </a:r>
            <a:r>
              <a:rPr lang="sv-SE" b="1"/>
              <a:t> </a:t>
            </a:r>
            <a:r>
              <a:rPr lang="sv-SE" b="1" err="1"/>
              <a:t>dialogi</a:t>
            </a:r>
            <a:endParaRPr lang="sv-SE" sz="1600" b="1"/>
          </a:p>
        </p:txBody>
      </p:sp>
      <p:sp>
        <p:nvSpPr>
          <p:cNvPr id="9224" name="Rectangle 14"/>
          <p:cNvSpPr>
            <a:spLocks noGrp="1" noChangeArrowheads="1"/>
          </p:cNvSpPr>
          <p:nvPr>
            <p:ph type="title"/>
          </p:nvPr>
        </p:nvSpPr>
        <p:spPr/>
        <p:txBody>
          <a:bodyPr/>
          <a:lstStyle/>
          <a:p>
            <a:pPr eaLnBrk="1" hangingPunct="1">
              <a:defRPr/>
            </a:pPr>
            <a:r>
              <a:rPr lang="sv-SE" dirty="0" err="1"/>
              <a:t>Onko</a:t>
            </a:r>
            <a:r>
              <a:rPr lang="sv-SE" dirty="0"/>
              <a:t> </a:t>
            </a:r>
            <a:r>
              <a:rPr lang="sv-SE" dirty="0" err="1"/>
              <a:t>sinun</a:t>
            </a:r>
            <a:r>
              <a:rPr lang="sv-SE" dirty="0"/>
              <a:t> </a:t>
            </a:r>
            <a:r>
              <a:rPr lang="sv-SE" dirty="0" err="1"/>
              <a:t>kolmiosi</a:t>
            </a:r>
            <a:r>
              <a:rPr lang="sv-SE" dirty="0"/>
              <a:t> </a:t>
            </a:r>
            <a:r>
              <a:rPr lang="sv-SE" dirty="0" err="1"/>
              <a:t>oikeinpäin</a:t>
            </a:r>
            <a:r>
              <a:rPr lang="sv-SE" dirty="0"/>
              <a:t>?</a:t>
            </a:r>
          </a:p>
        </p:txBody>
      </p:sp>
      <p:sp>
        <p:nvSpPr>
          <p:cNvPr id="20489" name="AutoShape 15"/>
          <p:cNvSpPr>
            <a:spLocks noChangeArrowheads="1"/>
          </p:cNvSpPr>
          <p:nvPr/>
        </p:nvSpPr>
        <p:spPr bwMode="auto">
          <a:xfrm rot="10800000" flipV="1">
            <a:off x="6732588" y="1989138"/>
            <a:ext cx="2016125" cy="1439862"/>
          </a:xfrm>
          <a:prstGeom prst="triangle">
            <a:avLst>
              <a:gd name="adj" fmla="val 50000"/>
            </a:avLst>
          </a:prstGeom>
          <a:solidFill>
            <a:srgbClr val="9999FF"/>
          </a:solidFill>
          <a:ln w="9525">
            <a:solidFill>
              <a:schemeClr val="tx1"/>
            </a:solidFill>
            <a:miter lim="800000"/>
            <a:headEnd/>
            <a:tailEnd/>
          </a:ln>
        </p:spPr>
        <p:txBody>
          <a:bodyPr wrap="none" anchor="ctr"/>
          <a:lstStyle/>
          <a:p>
            <a:endParaRPr lang="sv-FI"/>
          </a:p>
        </p:txBody>
      </p:sp>
      <p:sp>
        <p:nvSpPr>
          <p:cNvPr id="20490" name="Line 18"/>
          <p:cNvSpPr>
            <a:spLocks noChangeShapeType="1"/>
          </p:cNvSpPr>
          <p:nvPr/>
        </p:nvSpPr>
        <p:spPr bwMode="auto">
          <a:xfrm flipV="1">
            <a:off x="7524751" y="2433980"/>
            <a:ext cx="503238" cy="13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sp>
        <p:nvSpPr>
          <p:cNvPr id="20491" name="Line 20"/>
          <p:cNvSpPr>
            <a:spLocks noChangeShapeType="1"/>
          </p:cNvSpPr>
          <p:nvPr/>
        </p:nvSpPr>
        <p:spPr bwMode="auto">
          <a:xfrm>
            <a:off x="7308850" y="2852738"/>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sv-FI"/>
          </a:p>
        </p:txBody>
      </p:sp>
      <p:pic>
        <p:nvPicPr>
          <p:cNvPr id="20492" name="Picture 21" descr="MPj04331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2699" y="2177793"/>
            <a:ext cx="252413" cy="21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22" descr="MPj043314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4292600"/>
            <a:ext cx="6492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5" descr="MCj0441397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725" y="3284538"/>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6" descr="MCj044139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650" y="24209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AutoShape 43"/>
          <p:cNvSpPr>
            <a:spLocks noChangeArrowheads="1"/>
          </p:cNvSpPr>
          <p:nvPr/>
        </p:nvSpPr>
        <p:spPr bwMode="auto">
          <a:xfrm>
            <a:off x="4396035" y="1797586"/>
            <a:ext cx="358775" cy="360363"/>
          </a:xfrm>
          <a:prstGeom prst="bevel">
            <a:avLst>
              <a:gd name="adj" fmla="val 12500"/>
            </a:avLst>
          </a:prstGeom>
          <a:solidFill>
            <a:schemeClr val="accent2"/>
          </a:solidFill>
          <a:ln w="9525">
            <a:solidFill>
              <a:schemeClr val="tx1"/>
            </a:solidFill>
            <a:miter lim="800000"/>
            <a:headEnd/>
            <a:tailEnd/>
          </a:ln>
        </p:spPr>
        <p:txBody>
          <a:bodyPr wrap="none" anchor="ctr"/>
          <a:lstStyle/>
          <a:p>
            <a:endParaRPr lang="sv-FI"/>
          </a:p>
        </p:txBody>
      </p:sp>
      <p:sp>
        <p:nvSpPr>
          <p:cNvPr id="20497" name="AutoShape 44"/>
          <p:cNvSpPr>
            <a:spLocks noChangeArrowheads="1"/>
          </p:cNvSpPr>
          <p:nvPr/>
        </p:nvSpPr>
        <p:spPr bwMode="auto">
          <a:xfrm>
            <a:off x="7596188" y="2924175"/>
            <a:ext cx="288925" cy="288925"/>
          </a:xfrm>
          <a:prstGeom prst="bevel">
            <a:avLst>
              <a:gd name="adj" fmla="val 12500"/>
            </a:avLst>
          </a:prstGeom>
          <a:solidFill>
            <a:schemeClr val="accent2"/>
          </a:solidFill>
          <a:ln w="9525">
            <a:solidFill>
              <a:schemeClr val="tx1"/>
            </a:solidFill>
            <a:miter lim="800000"/>
            <a:headEnd/>
            <a:tailEnd/>
          </a:ln>
        </p:spPr>
        <p:txBody>
          <a:bodyPr wrap="none" anchor="ctr"/>
          <a:lstStyle/>
          <a:p>
            <a:r>
              <a:rPr lang="sv-FI"/>
              <a:t> </a:t>
            </a:r>
          </a:p>
        </p:txBody>
      </p:sp>
      <p:pic>
        <p:nvPicPr>
          <p:cNvPr id="20498" name="Picture 45" descr="MPj0433140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2275" y="5084763"/>
            <a:ext cx="7921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46" descr="MPj0433140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588" y="5084763"/>
            <a:ext cx="75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47" descr="MCj0441397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43213" y="3213100"/>
            <a:ext cx="87153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49" descr="MCj0441397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850" y="2420938"/>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Platshållare för bildnummer 24"/>
          <p:cNvSpPr>
            <a:spLocks noGrp="1"/>
          </p:cNvSpPr>
          <p:nvPr>
            <p:ph type="sldNum" sz="quarter" idx="11"/>
          </p:nvPr>
        </p:nvSpPr>
        <p:spPr/>
        <p:txBody>
          <a:bodyPr/>
          <a:lstStyle/>
          <a:p>
            <a:pPr>
              <a:defRPr/>
            </a:pPr>
            <a:fld id="{2BA3B9C0-902B-4242-B62C-87DF3315842F}" type="slidenum">
              <a:rPr lang="sv-SE" smtClean="0"/>
              <a:pPr>
                <a:defRPr/>
              </a:pPr>
              <a:t>23</a:t>
            </a:fld>
            <a:endParaRPr lang="sv-SE"/>
          </a:p>
        </p:txBody>
      </p:sp>
      <p:sp>
        <p:nvSpPr>
          <p:cNvPr id="27" name="AutoShape 44"/>
          <p:cNvSpPr>
            <a:spLocks noChangeArrowheads="1"/>
          </p:cNvSpPr>
          <p:nvPr/>
        </p:nvSpPr>
        <p:spPr bwMode="auto">
          <a:xfrm>
            <a:off x="7196138" y="2995613"/>
            <a:ext cx="288925" cy="288925"/>
          </a:xfrm>
          <a:prstGeom prst="bevel">
            <a:avLst>
              <a:gd name="adj" fmla="val 12500"/>
            </a:avLst>
          </a:prstGeom>
          <a:solidFill>
            <a:schemeClr val="accent2"/>
          </a:solidFill>
          <a:ln w="9525">
            <a:solidFill>
              <a:schemeClr val="tx1"/>
            </a:solidFill>
            <a:miter lim="800000"/>
            <a:headEnd/>
            <a:tailEnd/>
          </a:ln>
        </p:spPr>
        <p:txBody>
          <a:bodyPr wrap="none" anchor="ctr"/>
          <a:lstStyle/>
          <a:p>
            <a:endParaRPr lang="sv-FI"/>
          </a:p>
        </p:txBody>
      </p:sp>
      <p:sp>
        <p:nvSpPr>
          <p:cNvPr id="29" name="AutoShape 44"/>
          <p:cNvSpPr>
            <a:spLocks noChangeArrowheads="1"/>
          </p:cNvSpPr>
          <p:nvPr/>
        </p:nvSpPr>
        <p:spPr bwMode="auto">
          <a:xfrm>
            <a:off x="8027988" y="2997911"/>
            <a:ext cx="288925" cy="288925"/>
          </a:xfrm>
          <a:prstGeom prst="bevel">
            <a:avLst>
              <a:gd name="adj" fmla="val 12500"/>
            </a:avLst>
          </a:prstGeom>
          <a:solidFill>
            <a:schemeClr val="accent2"/>
          </a:solidFill>
          <a:ln w="9525">
            <a:solidFill>
              <a:schemeClr val="tx1"/>
            </a:solidFill>
            <a:miter lim="800000"/>
            <a:headEnd/>
            <a:tailEnd/>
          </a:ln>
        </p:spPr>
        <p:txBody>
          <a:bodyPr wrap="none" anchor="ctr"/>
          <a:lstStyle/>
          <a:p>
            <a:endParaRPr lang="sv-FI"/>
          </a:p>
        </p:txBody>
      </p:sp>
      <p:pic>
        <p:nvPicPr>
          <p:cNvPr id="30" name="Kuva 19">
            <a:extLst>
              <a:ext uri="{FF2B5EF4-FFF2-40B4-BE49-F238E27FC236}">
                <a16:creationId xmlns:a16="http://schemas.microsoft.com/office/drawing/2014/main" id="{9CCF1CAA-3970-42A3-8C43-0A16F273CB9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64607" y="255491"/>
            <a:ext cx="1352086" cy="1352086"/>
          </a:xfrm>
          <a:prstGeom prst="rect">
            <a:avLst/>
          </a:prstGeom>
        </p:spPr>
      </p:pic>
    </p:spTree>
    <p:extLst>
      <p:ext uri="{BB962C8B-B14F-4D97-AF65-F5344CB8AC3E}">
        <p14:creationId xmlns:p14="http://schemas.microsoft.com/office/powerpoint/2010/main" val="110970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B835B9-B262-4DD5-BA9A-C6D8B9C0C20F}"/>
              </a:ext>
            </a:extLst>
          </p:cNvPr>
          <p:cNvSpPr>
            <a:spLocks noGrp="1"/>
          </p:cNvSpPr>
          <p:nvPr>
            <p:ph type="title"/>
          </p:nvPr>
        </p:nvSpPr>
        <p:spPr/>
        <p:txBody>
          <a:bodyPr/>
          <a:lstStyle/>
          <a:p>
            <a:r>
              <a:rPr lang="fi-FI" dirty="0"/>
              <a:t>Mitä nyt ajattelet, </a:t>
            </a:r>
          </a:p>
        </p:txBody>
      </p:sp>
      <p:sp>
        <p:nvSpPr>
          <p:cNvPr id="3" name="Dian numeron paikkamerkki 2">
            <a:extLst>
              <a:ext uri="{FF2B5EF4-FFF2-40B4-BE49-F238E27FC236}">
                <a16:creationId xmlns:a16="http://schemas.microsoft.com/office/drawing/2014/main" id="{E637E1CD-0860-4FC3-AC70-4A79057FE57C}"/>
              </a:ext>
            </a:extLst>
          </p:cNvPr>
          <p:cNvSpPr>
            <a:spLocks noGrp="1"/>
          </p:cNvSpPr>
          <p:nvPr>
            <p:ph type="sldNum" sz="quarter" idx="11"/>
          </p:nvPr>
        </p:nvSpPr>
        <p:spPr/>
        <p:txBody>
          <a:bodyPr/>
          <a:lstStyle/>
          <a:p>
            <a:fld id="{ABC24B08-FF8D-4CAF-B46A-FF8A0EF48B31}" type="slidenum">
              <a:rPr lang="sv-FI" smtClean="0"/>
              <a:pPr/>
              <a:t>24</a:t>
            </a:fld>
            <a:endParaRPr lang="sv-FI"/>
          </a:p>
        </p:txBody>
      </p:sp>
      <p:sp>
        <p:nvSpPr>
          <p:cNvPr id="5" name="Tekstiruutu 4">
            <a:extLst>
              <a:ext uri="{FF2B5EF4-FFF2-40B4-BE49-F238E27FC236}">
                <a16:creationId xmlns:a16="http://schemas.microsoft.com/office/drawing/2014/main" id="{FE7B803B-59F7-4494-AF5A-0D04CABA2725}"/>
              </a:ext>
            </a:extLst>
          </p:cNvPr>
          <p:cNvSpPr txBox="1"/>
          <p:nvPr/>
        </p:nvSpPr>
        <p:spPr>
          <a:xfrm>
            <a:off x="565078" y="1311031"/>
            <a:ext cx="6282647" cy="3600986"/>
          </a:xfrm>
          <a:prstGeom prst="rect">
            <a:avLst/>
          </a:prstGeom>
          <a:noFill/>
        </p:spPr>
        <p:txBody>
          <a:bodyPr wrap="square">
            <a:spAutoFit/>
          </a:bodyPr>
          <a:lstStyle/>
          <a:p>
            <a:endParaRPr lang="fi-FI" sz="3600" dirty="0"/>
          </a:p>
          <a:p>
            <a:r>
              <a:rPr lang="fi-FI" sz="3200" dirty="0">
                <a:hlinkClick r:id="rId3"/>
              </a:rPr>
              <a:t>Millainen sinun mielestä on ihannelapsi? </a:t>
            </a:r>
          </a:p>
          <a:p>
            <a:endParaRPr lang="fi-FI" sz="3200" dirty="0">
              <a:hlinkClick r:id="rId3"/>
            </a:endParaRPr>
          </a:p>
          <a:p>
            <a:r>
              <a:rPr lang="fi-FI" sz="3200" dirty="0">
                <a:hlinkClick r:id="rId3"/>
              </a:rPr>
              <a:t>Millainen on hyvä lapsuus? </a:t>
            </a:r>
          </a:p>
          <a:p>
            <a:endParaRPr lang="fi-FI" sz="3200" dirty="0">
              <a:hlinkClick r:id="rId3"/>
            </a:endParaRPr>
          </a:p>
          <a:p>
            <a:r>
              <a:rPr lang="fi-FI" sz="3200" dirty="0">
                <a:hlinkClick r:id="rId3"/>
              </a:rPr>
              <a:t>Millainen on hyvä kasvatus?</a:t>
            </a:r>
          </a:p>
        </p:txBody>
      </p:sp>
    </p:spTree>
    <p:extLst>
      <p:ext uri="{BB962C8B-B14F-4D97-AF65-F5344CB8AC3E}">
        <p14:creationId xmlns:p14="http://schemas.microsoft.com/office/powerpoint/2010/main" val="92239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558" y="324473"/>
            <a:ext cx="7992888" cy="1512168"/>
          </a:xfrm>
        </p:spPr>
        <p:txBody>
          <a:bodyPr>
            <a:normAutofit fontScale="90000"/>
          </a:bodyPr>
          <a:lstStyle/>
          <a:p>
            <a:br>
              <a:rPr lang="fi-FI"/>
            </a:br>
            <a:br>
              <a:rPr lang="fi-FI"/>
            </a:br>
            <a:br>
              <a:rPr lang="fi-FI"/>
            </a:br>
            <a:br>
              <a:rPr lang="fi-FI"/>
            </a:br>
            <a:br>
              <a:rPr lang="fi-FI"/>
            </a:br>
            <a:br>
              <a:rPr lang="fi-FI"/>
            </a:br>
            <a:br>
              <a:rPr lang="fi-FI"/>
            </a:br>
            <a:br>
              <a:rPr lang="fi-FI"/>
            </a:br>
            <a:br>
              <a:rPr lang="fi-FI"/>
            </a:br>
            <a:r>
              <a:rPr lang="fi-FI"/>
              <a:t>ICDP-Kannustava vuorovaikutus-ohjelma </a:t>
            </a:r>
            <a:br>
              <a:rPr lang="fi-FI"/>
            </a:br>
            <a:r>
              <a:rPr lang="fi-FI"/>
              <a:t>ICDP </a:t>
            </a:r>
            <a:r>
              <a:rPr lang="fi-FI" sz="2200"/>
              <a:t>(=International Child Development Programme)</a:t>
            </a:r>
            <a:br>
              <a:rPr lang="fi-FI"/>
            </a:br>
            <a:endParaRPr lang="sv-SE"/>
          </a:p>
        </p:txBody>
      </p:sp>
      <p:sp>
        <p:nvSpPr>
          <p:cNvPr id="3" name="Content Placeholder 2"/>
          <p:cNvSpPr>
            <a:spLocks noGrp="1"/>
          </p:cNvSpPr>
          <p:nvPr>
            <p:ph sz="quarter" idx="1"/>
          </p:nvPr>
        </p:nvSpPr>
        <p:spPr>
          <a:xfrm>
            <a:off x="671760" y="1809217"/>
            <a:ext cx="7457256" cy="3384376"/>
          </a:xfrm>
        </p:spPr>
        <p:txBody>
          <a:bodyPr>
            <a:normAutofit/>
          </a:bodyPr>
          <a:lstStyle/>
          <a:p>
            <a:r>
              <a:rPr lang="fi-FI" sz="2000"/>
              <a:t>Norjalaisten emeritusprofessorien Karsten </a:t>
            </a:r>
            <a:r>
              <a:rPr lang="fi-FI" sz="2000" err="1"/>
              <a:t>Hundeiden</a:t>
            </a:r>
            <a:r>
              <a:rPr lang="fi-FI" sz="2000"/>
              <a:t> ja Henning Ryen kehittämä hyvinvointia edistävä ja ennaltaehkäisevä ohjelma.</a:t>
            </a:r>
          </a:p>
          <a:p>
            <a:pPr marL="0" indent="0">
              <a:buNone/>
            </a:pPr>
            <a:r>
              <a:rPr lang="fi-FI"/>
              <a:t> </a:t>
            </a:r>
          </a:p>
          <a:p>
            <a:pPr marL="0" indent="0">
              <a:buNone/>
            </a:pPr>
            <a:endParaRPr lang="fi-FI"/>
          </a:p>
          <a:p>
            <a:pPr marL="0" indent="0">
              <a:buNone/>
            </a:pPr>
            <a:endParaRPr lang="fi-FI"/>
          </a:p>
          <a:p>
            <a:endParaRPr lang="fi-FI"/>
          </a:p>
          <a:p>
            <a:endParaRPr lang="sv-SE"/>
          </a:p>
        </p:txBody>
      </p:sp>
      <p:sp>
        <p:nvSpPr>
          <p:cNvPr id="4" name="Slide Number Placeholder 3"/>
          <p:cNvSpPr>
            <a:spLocks noGrp="1"/>
          </p:cNvSpPr>
          <p:nvPr>
            <p:ph type="sldNum" sz="quarter" idx="15"/>
          </p:nvPr>
        </p:nvSpPr>
        <p:spPr/>
        <p:txBody>
          <a:bodyPr/>
          <a:lstStyle/>
          <a:p>
            <a:fld id="{ABC24B08-FF8D-4CAF-B46A-FF8A0EF48B31}" type="slidenum">
              <a:rPr lang="sv-FI" smtClean="0"/>
              <a:pPr/>
              <a:t>3</a:t>
            </a:fld>
            <a:endParaRPr lang="sv-FI"/>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558" y="3016272"/>
            <a:ext cx="3158659" cy="327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1365" y="3027115"/>
            <a:ext cx="3038609" cy="326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3608" y="5477348"/>
            <a:ext cx="2220480" cy="369332"/>
          </a:xfrm>
          <a:prstGeom prst="rect">
            <a:avLst/>
          </a:prstGeom>
        </p:spPr>
        <p:txBody>
          <a:bodyPr wrap="none">
            <a:spAutoFit/>
          </a:bodyPr>
          <a:lstStyle/>
          <a:p>
            <a:r>
              <a:rPr lang="fi-FI">
                <a:solidFill>
                  <a:schemeClr val="bg1"/>
                </a:solidFill>
              </a:rPr>
              <a:t>Karsten </a:t>
            </a:r>
            <a:r>
              <a:rPr lang="fi-FI" err="1">
                <a:solidFill>
                  <a:schemeClr val="bg1"/>
                </a:solidFill>
              </a:rPr>
              <a:t>Hundeide</a:t>
            </a:r>
            <a:r>
              <a:rPr lang="fi-FI">
                <a:solidFill>
                  <a:schemeClr val="bg1"/>
                </a:solidFill>
              </a:rPr>
              <a:t> </a:t>
            </a:r>
          </a:p>
        </p:txBody>
      </p:sp>
      <p:sp>
        <p:nvSpPr>
          <p:cNvPr id="11" name="Rectangle 10"/>
          <p:cNvSpPr/>
          <p:nvPr/>
        </p:nvSpPr>
        <p:spPr>
          <a:xfrm>
            <a:off x="5004048" y="5512901"/>
            <a:ext cx="1645002" cy="369332"/>
          </a:xfrm>
          <a:prstGeom prst="rect">
            <a:avLst/>
          </a:prstGeom>
        </p:spPr>
        <p:txBody>
          <a:bodyPr wrap="none">
            <a:spAutoFit/>
          </a:bodyPr>
          <a:lstStyle/>
          <a:p>
            <a:r>
              <a:rPr lang="fi-FI">
                <a:solidFill>
                  <a:schemeClr val="bg1"/>
                </a:solidFill>
              </a:rPr>
              <a:t>Henning </a:t>
            </a:r>
            <a:r>
              <a:rPr lang="fi-FI" err="1">
                <a:solidFill>
                  <a:schemeClr val="bg1"/>
                </a:solidFill>
              </a:rPr>
              <a:t>Rye</a:t>
            </a:r>
            <a:r>
              <a:rPr lang="fi-FI">
                <a:solidFill>
                  <a:schemeClr val="bg1"/>
                </a:solidFill>
              </a:rPr>
              <a:t> </a:t>
            </a:r>
          </a:p>
        </p:txBody>
      </p:sp>
      <p:pic>
        <p:nvPicPr>
          <p:cNvPr id="12" name="Platshållare för innehåll 5">
            <a:extLst>
              <a:ext uri="{FF2B5EF4-FFF2-40B4-BE49-F238E27FC236}">
                <a16:creationId xmlns:a16="http://schemas.microsoft.com/office/drawing/2014/main" id="{4FF2EE70-444B-47CA-8DAB-86CE1D3915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1450" y="3016272"/>
            <a:ext cx="1633840" cy="1633840"/>
          </a:xfrm>
          <a:prstGeom prst="rect">
            <a:avLst/>
          </a:prstGeom>
        </p:spPr>
      </p:pic>
    </p:spTree>
    <p:extLst>
      <p:ext uri="{BB962C8B-B14F-4D97-AF65-F5344CB8AC3E}">
        <p14:creationId xmlns:p14="http://schemas.microsoft.com/office/powerpoint/2010/main" val="95732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89611" y="1506751"/>
            <a:ext cx="2722288" cy="1143000"/>
          </a:xfrm>
        </p:spPr>
        <p:txBody>
          <a:bodyPr>
            <a:normAutofit/>
          </a:bodyPr>
          <a:lstStyle/>
          <a:p>
            <a:r>
              <a:rPr lang="sv-FI" sz="2000">
                <a:solidFill>
                  <a:schemeClr val="tx1"/>
                </a:solidFill>
              </a:rPr>
              <a:t>ICDP:N ALKU</a:t>
            </a:r>
          </a:p>
        </p:txBody>
      </p:sp>
      <p:sp>
        <p:nvSpPr>
          <p:cNvPr id="3" name="Platshållare för innehåll 2"/>
          <p:cNvSpPr>
            <a:spLocks noGrp="1"/>
          </p:cNvSpPr>
          <p:nvPr>
            <p:ph sz="quarter" idx="1"/>
          </p:nvPr>
        </p:nvSpPr>
        <p:spPr>
          <a:xfrm>
            <a:off x="368221" y="2517333"/>
            <a:ext cx="3160210" cy="4104456"/>
          </a:xfrm>
        </p:spPr>
        <p:txBody>
          <a:bodyPr>
            <a:normAutofit fontScale="85000" lnSpcReduction="20000"/>
          </a:bodyPr>
          <a:lstStyle/>
          <a:p>
            <a:endParaRPr lang="fi-FI"/>
          </a:p>
          <a:p>
            <a:r>
              <a:rPr lang="fi-FI"/>
              <a:t>Ohjelma kehitettiin 1980-luvulla</a:t>
            </a:r>
            <a:endParaRPr lang="sv-FI"/>
          </a:p>
          <a:p>
            <a:endParaRPr lang="sv-FI"/>
          </a:p>
          <a:p>
            <a:r>
              <a:rPr lang="fi-FI"/>
              <a:t>Alkuperäinen ohjelma esiteltiin New Yorkin Unicefin kutsusta 1985</a:t>
            </a:r>
            <a:endParaRPr lang="sv-FI"/>
          </a:p>
          <a:p>
            <a:endParaRPr lang="sv-FI"/>
          </a:p>
          <a:p>
            <a:r>
              <a:rPr lang="fi-FI"/>
              <a:t>Ohjelmaa kokeiltiin ja viimeisteltiin 1986-1992</a:t>
            </a:r>
            <a:endParaRPr lang="sv-FI"/>
          </a:p>
          <a:p>
            <a:pPr marL="0" indent="0">
              <a:buNone/>
            </a:pPr>
            <a:r>
              <a:rPr lang="fi-FI"/>
              <a:t> </a:t>
            </a:r>
          </a:p>
          <a:p>
            <a:endParaRPr lang="sv-FI"/>
          </a:p>
        </p:txBody>
      </p:sp>
      <p:sp>
        <p:nvSpPr>
          <p:cNvPr id="4" name="Platshållare för innehåll 3"/>
          <p:cNvSpPr>
            <a:spLocks noGrp="1"/>
          </p:cNvSpPr>
          <p:nvPr>
            <p:ph sz="quarter" idx="2"/>
          </p:nvPr>
        </p:nvSpPr>
        <p:spPr>
          <a:xfrm>
            <a:off x="5430553" y="1996167"/>
            <a:ext cx="3283208" cy="3975963"/>
          </a:xfrm>
        </p:spPr>
        <p:txBody>
          <a:bodyPr>
            <a:normAutofit fontScale="85000" lnSpcReduction="20000"/>
          </a:bodyPr>
          <a:lstStyle/>
          <a:p>
            <a:pPr marL="0" indent="0">
              <a:buNone/>
            </a:pPr>
            <a:endParaRPr lang="sv-FI"/>
          </a:p>
          <a:p>
            <a:pPr marL="0" indent="0">
              <a:buNone/>
            </a:pPr>
            <a:r>
              <a:rPr lang="sv-FI"/>
              <a:t>ICDP INTERNATIONAL</a:t>
            </a:r>
          </a:p>
          <a:p>
            <a:pPr marL="0" indent="0">
              <a:buNone/>
            </a:pPr>
            <a:endParaRPr lang="fi-FI"/>
          </a:p>
          <a:p>
            <a:pPr marL="0" indent="0">
              <a:buNone/>
            </a:pPr>
            <a:r>
              <a:rPr lang="fi-FI"/>
              <a:t>Perustettiin 1992</a:t>
            </a:r>
            <a:endParaRPr lang="sv-FI"/>
          </a:p>
          <a:p>
            <a:pPr marL="0" indent="0">
              <a:buNone/>
            </a:pPr>
            <a:endParaRPr lang="sv-FI"/>
          </a:p>
          <a:p>
            <a:pPr marL="0" indent="0">
              <a:buNone/>
            </a:pPr>
            <a:r>
              <a:rPr lang="sv-FI" err="1"/>
              <a:t>Puheenjohtaja</a:t>
            </a:r>
            <a:r>
              <a:rPr lang="sv-FI"/>
              <a:t>:</a:t>
            </a:r>
          </a:p>
          <a:p>
            <a:pPr marL="0" indent="0">
              <a:buNone/>
            </a:pPr>
            <a:r>
              <a:rPr lang="sv-FI"/>
              <a:t>Nicoletta Armstrong</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5630" y="2348880"/>
            <a:ext cx="1491192" cy="279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tshållare för bildnummer 4"/>
          <p:cNvSpPr>
            <a:spLocks noGrp="1"/>
          </p:cNvSpPr>
          <p:nvPr>
            <p:ph type="sldNum" sz="quarter" idx="12"/>
          </p:nvPr>
        </p:nvSpPr>
        <p:spPr/>
        <p:txBody>
          <a:bodyPr/>
          <a:lstStyle/>
          <a:p>
            <a:fld id="{ABC24B08-FF8D-4CAF-B46A-FF8A0EF48B31}" type="slidenum">
              <a:rPr lang="sv-FI" smtClean="0"/>
              <a:pPr/>
              <a:t>4</a:t>
            </a:fld>
            <a:endParaRPr lang="sv-FI"/>
          </a:p>
        </p:txBody>
      </p:sp>
      <p:sp>
        <p:nvSpPr>
          <p:cNvPr id="9" name="AutoShape 4" descr="Bildresultat för nicoletta armstro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427874"/>
            <a:ext cx="1431849" cy="143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Kuva 10">
            <a:extLst>
              <a:ext uri="{FF2B5EF4-FFF2-40B4-BE49-F238E27FC236}">
                <a16:creationId xmlns:a16="http://schemas.microsoft.com/office/drawing/2014/main" id="{45654476-8E87-43D1-BF83-37F337F9C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1840" y="217883"/>
            <a:ext cx="4762500" cy="1905000"/>
          </a:xfrm>
          <a:prstGeom prst="rect">
            <a:avLst/>
          </a:prstGeom>
        </p:spPr>
      </p:pic>
    </p:spTree>
    <p:extLst>
      <p:ext uri="{BB962C8B-B14F-4D97-AF65-F5344CB8AC3E}">
        <p14:creationId xmlns:p14="http://schemas.microsoft.com/office/powerpoint/2010/main" val="236098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514F0-61B7-41C5-85E8-990F7B74982E}"/>
              </a:ext>
            </a:extLst>
          </p:cNvPr>
          <p:cNvSpPr>
            <a:spLocks noGrp="1"/>
          </p:cNvSpPr>
          <p:nvPr>
            <p:ph type="title"/>
          </p:nvPr>
        </p:nvSpPr>
        <p:spPr/>
        <p:txBody>
          <a:bodyPr/>
          <a:lstStyle/>
          <a:p>
            <a:r>
              <a:rPr lang="fi-FI"/>
              <a:t>Ohjelman teoreettinen tausta</a:t>
            </a:r>
          </a:p>
        </p:txBody>
      </p:sp>
      <p:sp>
        <p:nvSpPr>
          <p:cNvPr id="3" name="Sisällön paikkamerkki 2">
            <a:extLst>
              <a:ext uri="{FF2B5EF4-FFF2-40B4-BE49-F238E27FC236}">
                <a16:creationId xmlns:a16="http://schemas.microsoft.com/office/drawing/2014/main" id="{70640D0D-4292-48FF-A28F-5CD060765634}"/>
              </a:ext>
            </a:extLst>
          </p:cNvPr>
          <p:cNvSpPr>
            <a:spLocks noGrp="1"/>
          </p:cNvSpPr>
          <p:nvPr>
            <p:ph sz="quarter" idx="1"/>
          </p:nvPr>
        </p:nvSpPr>
        <p:spPr/>
        <p:txBody>
          <a:bodyPr/>
          <a:lstStyle/>
          <a:p>
            <a:r>
              <a:rPr lang="fi-FI"/>
              <a:t>Kiintymysteoria (</a:t>
            </a:r>
            <a:r>
              <a:rPr lang="fi-FI" err="1"/>
              <a:t>Bowlby</a:t>
            </a:r>
            <a:r>
              <a:rPr lang="fi-FI"/>
              <a:t>, </a:t>
            </a:r>
            <a:r>
              <a:rPr lang="fi-FI" err="1"/>
              <a:t>Ainsworth</a:t>
            </a:r>
            <a:r>
              <a:rPr lang="fi-FI"/>
              <a:t> ym.)</a:t>
            </a:r>
          </a:p>
          <a:p>
            <a:r>
              <a:rPr lang="fi-FI"/>
              <a:t>Nykyaikainen kehityspsykologia (Stern ym.)</a:t>
            </a:r>
          </a:p>
          <a:p>
            <a:r>
              <a:rPr lang="fi-FI"/>
              <a:t>Oppimisen Välittäminen (</a:t>
            </a:r>
            <a:r>
              <a:rPr lang="fi-FI" err="1"/>
              <a:t>Guided</a:t>
            </a:r>
            <a:r>
              <a:rPr lang="fi-FI"/>
              <a:t> </a:t>
            </a:r>
            <a:r>
              <a:rPr lang="fi-FI" err="1"/>
              <a:t>participation</a:t>
            </a:r>
            <a:r>
              <a:rPr lang="fi-FI"/>
              <a:t>, </a:t>
            </a:r>
            <a:r>
              <a:rPr lang="fi-FI" err="1"/>
              <a:t>Vogotski</a:t>
            </a:r>
            <a:r>
              <a:rPr lang="fi-FI"/>
              <a:t>, </a:t>
            </a:r>
            <a:r>
              <a:rPr lang="fi-FI" err="1"/>
              <a:t>Feuerstein</a:t>
            </a:r>
            <a:r>
              <a:rPr lang="fi-FI"/>
              <a:t> ym.)</a:t>
            </a:r>
          </a:p>
          <a:p>
            <a:r>
              <a:rPr lang="fi-FI"/>
              <a:t>Affektiteoria (</a:t>
            </a:r>
            <a:r>
              <a:rPr lang="fi-FI" err="1"/>
              <a:t>Tomkins</a:t>
            </a:r>
            <a:r>
              <a:rPr lang="fi-FI"/>
              <a:t> </a:t>
            </a:r>
            <a:r>
              <a:rPr lang="fi-FI" err="1"/>
              <a:t>ym</a:t>
            </a:r>
            <a:r>
              <a:rPr lang="fi-FI"/>
              <a:t>)</a:t>
            </a:r>
          </a:p>
          <a:p>
            <a:r>
              <a:rPr lang="fi-FI" err="1"/>
              <a:t>Finnbrainin</a:t>
            </a:r>
            <a:r>
              <a:rPr lang="fi-FI"/>
              <a:t> aivotutkimukset</a:t>
            </a:r>
          </a:p>
          <a:p>
            <a:r>
              <a:rPr lang="fi-FI" err="1"/>
              <a:t>Mentalisaatioteoria</a:t>
            </a:r>
            <a:endParaRPr lang="fi-FI"/>
          </a:p>
        </p:txBody>
      </p:sp>
      <p:sp>
        <p:nvSpPr>
          <p:cNvPr id="4" name="Dian numeron paikkamerkki 3">
            <a:extLst>
              <a:ext uri="{FF2B5EF4-FFF2-40B4-BE49-F238E27FC236}">
                <a16:creationId xmlns:a16="http://schemas.microsoft.com/office/drawing/2014/main" id="{7BF9BD16-F315-45BC-8C8E-1F728F755433}"/>
              </a:ext>
            </a:extLst>
          </p:cNvPr>
          <p:cNvSpPr>
            <a:spLocks noGrp="1"/>
          </p:cNvSpPr>
          <p:nvPr>
            <p:ph type="sldNum" sz="quarter" idx="15"/>
          </p:nvPr>
        </p:nvSpPr>
        <p:spPr/>
        <p:txBody>
          <a:bodyPr/>
          <a:lstStyle/>
          <a:p>
            <a:fld id="{ABC24B08-FF8D-4CAF-B46A-FF8A0EF48B31}" type="slidenum">
              <a:rPr lang="sv-FI" smtClean="0"/>
              <a:pPr/>
              <a:t>5</a:t>
            </a:fld>
            <a:endParaRPr lang="sv-FI"/>
          </a:p>
        </p:txBody>
      </p:sp>
    </p:spTree>
    <p:extLst>
      <p:ext uri="{BB962C8B-B14F-4D97-AF65-F5344CB8AC3E}">
        <p14:creationId xmlns:p14="http://schemas.microsoft.com/office/powerpoint/2010/main" val="287724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3B0F05B-75F0-1324-6970-E8C39C59EB37}"/>
              </a:ext>
            </a:extLst>
          </p:cNvPr>
          <p:cNvSpPr>
            <a:spLocks noGrp="1"/>
          </p:cNvSpPr>
          <p:nvPr>
            <p:ph sz="quarter" idx="1"/>
          </p:nvPr>
        </p:nvSpPr>
        <p:spPr/>
        <p:txBody>
          <a:bodyPr/>
          <a:lstStyle/>
          <a:p>
            <a:pPr marL="274320" marR="0" lvl="0" indent="-274320" algn="l" defTabSz="914400" rtl="0" eaLnBrk="1" fontAlgn="auto" latinLnBrk="0" hangingPunct="1">
              <a:lnSpc>
                <a:spcPct val="100000"/>
              </a:lnSpc>
              <a:spcBef>
                <a:spcPts val="600"/>
              </a:spcBef>
              <a:spcAft>
                <a:spcPts val="0"/>
              </a:spcAft>
              <a:buClr>
                <a:srgbClr val="FE8637"/>
              </a:buClr>
              <a:buSzPct val="70000"/>
              <a:buFont typeface="Wingdings"/>
              <a:buChar char=""/>
              <a:tabLst/>
              <a:defRPr/>
            </a:pP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Start</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with</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what</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they</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know</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built</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with</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what</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they</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 </a:t>
            </a:r>
            <a:r>
              <a:rPr kumimoji="0" lang="fi-FI" sz="4800" b="0" i="1" u="none" strike="noStrike" kern="1200" cap="none" spc="0" normalizeH="0" baseline="0" noProof="0" err="1">
                <a:ln>
                  <a:noFill/>
                </a:ln>
                <a:solidFill>
                  <a:srgbClr val="444444"/>
                </a:solidFill>
                <a:effectLst/>
                <a:uLnTx/>
                <a:uFillTx/>
                <a:latin typeface="Source Sans Pro" panose="020B0503030403020204" pitchFamily="34" charset="0"/>
                <a:ea typeface="+mn-ea"/>
                <a:cs typeface="+mn-cs"/>
              </a:rPr>
              <a:t>have</a:t>
            </a:r>
            <a:r>
              <a:rPr kumimoji="0" lang="fi-FI" sz="4800" b="0" i="1" u="none" strike="noStrike" kern="1200" cap="none" spc="0" normalizeH="0" baseline="0" noProof="0">
                <a:ln>
                  <a:noFill/>
                </a:ln>
                <a:solidFill>
                  <a:srgbClr val="444444"/>
                </a:solidFill>
                <a:effectLst/>
                <a:uLnTx/>
                <a:uFillTx/>
                <a:latin typeface="Source Sans Pro" panose="020B0503030403020204" pitchFamily="34" charset="0"/>
                <a:ea typeface="+mn-ea"/>
                <a:cs typeface="+mn-cs"/>
              </a:rPr>
              <a:t>”</a:t>
            </a:r>
          </a:p>
          <a:p>
            <a:endParaRPr lang="fi-FI"/>
          </a:p>
        </p:txBody>
      </p:sp>
      <p:sp>
        <p:nvSpPr>
          <p:cNvPr id="4" name="Dian numeron paikkamerkki 3">
            <a:extLst>
              <a:ext uri="{FF2B5EF4-FFF2-40B4-BE49-F238E27FC236}">
                <a16:creationId xmlns:a16="http://schemas.microsoft.com/office/drawing/2014/main" id="{1B1B63AE-5453-A6B9-299F-77A67D3B19C2}"/>
              </a:ext>
            </a:extLst>
          </p:cNvPr>
          <p:cNvSpPr>
            <a:spLocks noGrp="1"/>
          </p:cNvSpPr>
          <p:nvPr>
            <p:ph type="sldNum" sz="quarter" idx="15"/>
          </p:nvPr>
        </p:nvSpPr>
        <p:spPr/>
        <p:txBody>
          <a:bodyPr/>
          <a:lstStyle/>
          <a:p>
            <a:fld id="{ABC24B08-FF8D-4CAF-B46A-FF8A0EF48B31}" type="slidenum">
              <a:rPr lang="sv-FI" smtClean="0"/>
              <a:pPr/>
              <a:t>6</a:t>
            </a:fld>
            <a:endParaRPr lang="sv-FI"/>
          </a:p>
        </p:txBody>
      </p:sp>
    </p:spTree>
    <p:extLst>
      <p:ext uri="{BB962C8B-B14F-4D97-AF65-F5344CB8AC3E}">
        <p14:creationId xmlns:p14="http://schemas.microsoft.com/office/powerpoint/2010/main" val="370560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04664"/>
            <a:ext cx="7457256" cy="6069288"/>
          </a:xfrm>
        </p:spPr>
        <p:txBody>
          <a:bodyPr/>
          <a:lstStyle/>
          <a:p>
            <a:endParaRPr lang="sv-SE"/>
          </a:p>
          <a:p>
            <a:endParaRPr lang="sv-SE"/>
          </a:p>
          <a:p>
            <a:r>
              <a:rPr lang="sv-SE" err="1"/>
              <a:t>Vahvasti</a:t>
            </a:r>
            <a:r>
              <a:rPr lang="sv-SE"/>
              <a:t> </a:t>
            </a:r>
            <a:r>
              <a:rPr lang="sv-SE" err="1"/>
              <a:t>kytköksissä</a:t>
            </a:r>
            <a:r>
              <a:rPr lang="sv-SE"/>
              <a:t> YK:n lapsen</a:t>
            </a:r>
          </a:p>
          <a:p>
            <a:pPr marL="0" indent="0">
              <a:buNone/>
            </a:pPr>
            <a:r>
              <a:rPr lang="sv-SE"/>
              <a:t>    oikeuksien sopimukseen</a:t>
            </a:r>
          </a:p>
          <a:p>
            <a:pPr marL="0" indent="0">
              <a:buNone/>
            </a:pPr>
            <a:endParaRPr lang="sv-SE"/>
          </a:p>
          <a:p>
            <a:r>
              <a:rPr lang="sv-SE"/>
              <a:t>WHO:n ja Unicefin hyväksymä</a:t>
            </a:r>
          </a:p>
          <a:p>
            <a:endParaRPr lang="sv-SE"/>
          </a:p>
          <a:p>
            <a:endParaRPr lang="sv-SE"/>
          </a:p>
        </p:txBody>
      </p:sp>
      <p:sp>
        <p:nvSpPr>
          <p:cNvPr id="4" name="Slide Number Placeholder 3"/>
          <p:cNvSpPr>
            <a:spLocks noGrp="1"/>
          </p:cNvSpPr>
          <p:nvPr>
            <p:ph type="sldNum" sz="quarter" idx="15"/>
          </p:nvPr>
        </p:nvSpPr>
        <p:spPr/>
        <p:txBody>
          <a:bodyPr/>
          <a:lstStyle/>
          <a:p>
            <a:fld id="{ABC24B08-FF8D-4CAF-B46A-FF8A0EF48B31}" type="slidenum">
              <a:rPr lang="sv-FI" smtClean="0"/>
              <a:pPr/>
              <a:t>7</a:t>
            </a:fld>
            <a:endParaRPr lang="sv-FI"/>
          </a:p>
        </p:txBody>
      </p:sp>
      <p:sp>
        <p:nvSpPr>
          <p:cNvPr id="5" name="AutoShape 2" descr="Bildresultat för w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6" name="AutoShape 4" descr="Bildresultat för wh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7" name="AutoShape 6" descr="Bildresultat för wh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8" name="AutoShape 8" descr="Bildresultat för wh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033" name="Picture 9" descr="C:\Users\Mäenpää\AppData\Local\Microsoft\Windows\Temporary Internet Files\Content.IE5\WNTQP1P8\WHO-symbol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968" y="3917442"/>
            <a:ext cx="1897254" cy="16161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Mäenpää\AppData\Local\Microsoft\Windows\Temporary Internet Files\Content.IE5\9EW0GKCX\unicef[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3433" y="3922123"/>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 name="Kuva 9">
            <a:extLst>
              <a:ext uri="{FF2B5EF4-FFF2-40B4-BE49-F238E27FC236}">
                <a16:creationId xmlns:a16="http://schemas.microsoft.com/office/drawing/2014/main" id="{4E00C784-D6C5-4176-AE18-9004F1F4BA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1012" y="86498"/>
            <a:ext cx="1873436" cy="1873436"/>
          </a:xfrm>
          <a:prstGeom prst="rect">
            <a:avLst/>
          </a:prstGeom>
        </p:spPr>
      </p:pic>
    </p:spTree>
    <p:extLst>
      <p:ext uri="{BB962C8B-B14F-4D97-AF65-F5344CB8AC3E}">
        <p14:creationId xmlns:p14="http://schemas.microsoft.com/office/powerpoint/2010/main" val="401025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LÄHTÖKOHDAT</a:t>
            </a:r>
          </a:p>
        </p:txBody>
      </p:sp>
      <p:sp>
        <p:nvSpPr>
          <p:cNvPr id="3" name="Slide Number Placeholder 2"/>
          <p:cNvSpPr>
            <a:spLocks noGrp="1"/>
          </p:cNvSpPr>
          <p:nvPr>
            <p:ph type="sldNum" sz="quarter" idx="12"/>
          </p:nvPr>
        </p:nvSpPr>
        <p:spPr/>
        <p:txBody>
          <a:bodyPr/>
          <a:lstStyle/>
          <a:p>
            <a:fld id="{ABC24B08-FF8D-4CAF-B46A-FF8A0EF48B31}" type="slidenum">
              <a:rPr lang="sv-FI" smtClean="0"/>
              <a:pPr/>
              <a:t>8</a:t>
            </a:fld>
            <a:endParaRPr lang="sv-FI"/>
          </a:p>
        </p:txBody>
      </p:sp>
      <p:sp>
        <p:nvSpPr>
          <p:cNvPr id="4" name="Content Placeholder 3"/>
          <p:cNvSpPr>
            <a:spLocks noGrp="1"/>
          </p:cNvSpPr>
          <p:nvPr>
            <p:ph sz="quarter" idx="1"/>
          </p:nvPr>
        </p:nvSpPr>
        <p:spPr>
          <a:xfrm>
            <a:off x="457200" y="1484784"/>
            <a:ext cx="3682752" cy="4687416"/>
          </a:xfrm>
          <a:solidFill>
            <a:schemeClr val="bg2"/>
          </a:solidFill>
        </p:spPr>
        <p:txBody>
          <a:bodyPr>
            <a:normAutofit fontScale="77500" lnSpcReduction="20000"/>
          </a:bodyPr>
          <a:lstStyle/>
          <a:p>
            <a:pPr marL="0" indent="0">
              <a:buNone/>
            </a:pPr>
            <a:endParaRPr lang="fi-FI"/>
          </a:p>
          <a:p>
            <a:r>
              <a:rPr lang="fi-FI"/>
              <a:t>Lapsella on</a:t>
            </a:r>
            <a:r>
              <a:rPr lang="fi-FI" b="1"/>
              <a:t> </a:t>
            </a:r>
            <a:r>
              <a:rPr lang="fi-FI"/>
              <a:t>kyky heti syntymästä lähtien osallistua monipuoliseen vuorovaikutukseen ja yhteistyöhön</a:t>
            </a:r>
          </a:p>
          <a:p>
            <a:endParaRPr lang="sv-FI"/>
          </a:p>
          <a:p>
            <a:r>
              <a:rPr lang="sv-FI" err="1"/>
              <a:t>Kaikki</a:t>
            </a:r>
            <a:r>
              <a:rPr lang="sv-FI"/>
              <a:t> </a:t>
            </a:r>
            <a:r>
              <a:rPr lang="sv-FI" err="1"/>
              <a:t>kehitys</a:t>
            </a:r>
            <a:r>
              <a:rPr lang="sv-FI"/>
              <a:t> ja </a:t>
            </a:r>
            <a:r>
              <a:rPr lang="sv-FI" err="1"/>
              <a:t>oppiminen</a:t>
            </a:r>
            <a:r>
              <a:rPr lang="sv-FI"/>
              <a:t> </a:t>
            </a:r>
            <a:r>
              <a:rPr lang="sv-FI" err="1"/>
              <a:t>tapahtuu</a:t>
            </a:r>
            <a:r>
              <a:rPr lang="sv-FI"/>
              <a:t> </a:t>
            </a:r>
            <a:r>
              <a:rPr lang="sv-FI" err="1"/>
              <a:t>vuorovaikutuksessa</a:t>
            </a:r>
            <a:r>
              <a:rPr lang="sv-FI"/>
              <a:t> </a:t>
            </a:r>
            <a:r>
              <a:rPr lang="sv-FI" err="1"/>
              <a:t>toisten</a:t>
            </a:r>
            <a:r>
              <a:rPr lang="sv-FI"/>
              <a:t> </a:t>
            </a:r>
            <a:r>
              <a:rPr lang="sv-FI" err="1"/>
              <a:t>ihmisten</a:t>
            </a:r>
            <a:r>
              <a:rPr lang="sv-FI"/>
              <a:t> </a:t>
            </a:r>
            <a:r>
              <a:rPr lang="sv-FI" err="1"/>
              <a:t>kanssa</a:t>
            </a:r>
            <a:endParaRPr lang="sv-FI"/>
          </a:p>
          <a:p>
            <a:endParaRPr lang="sv-FI"/>
          </a:p>
          <a:p>
            <a:r>
              <a:rPr lang="sv-FI" b="1" err="1"/>
              <a:t>Vuorovaikutuksen</a:t>
            </a:r>
            <a:r>
              <a:rPr lang="sv-FI" b="1"/>
              <a:t> </a:t>
            </a:r>
            <a:r>
              <a:rPr lang="sv-FI" b="1" err="1"/>
              <a:t>laadulla</a:t>
            </a:r>
            <a:r>
              <a:rPr lang="sv-FI" b="1"/>
              <a:t> on </a:t>
            </a:r>
            <a:r>
              <a:rPr lang="sv-FI" b="1" err="1"/>
              <a:t>ratkaiseva</a:t>
            </a:r>
            <a:r>
              <a:rPr lang="sv-FI" b="1"/>
              <a:t> </a:t>
            </a:r>
            <a:r>
              <a:rPr lang="sv-FI" b="1" err="1"/>
              <a:t>merkitys</a:t>
            </a:r>
            <a:r>
              <a:rPr lang="sv-FI" b="1"/>
              <a:t> </a:t>
            </a:r>
            <a:r>
              <a:rPr lang="sv-FI" b="1" err="1"/>
              <a:t>lapsen</a:t>
            </a:r>
            <a:r>
              <a:rPr lang="sv-FI" b="1"/>
              <a:t> </a:t>
            </a:r>
            <a:r>
              <a:rPr lang="sv-FI" b="1" err="1"/>
              <a:t>psyykkiselle</a:t>
            </a:r>
            <a:r>
              <a:rPr lang="sv-FI" b="1"/>
              <a:t> </a:t>
            </a:r>
            <a:r>
              <a:rPr lang="sv-FI" b="1" err="1"/>
              <a:t>kehitykselle</a:t>
            </a:r>
            <a:r>
              <a:rPr lang="sv-FI" b="1"/>
              <a:t> ja </a:t>
            </a:r>
            <a:r>
              <a:rPr lang="sv-FI" b="1" err="1"/>
              <a:t>terveydelle</a:t>
            </a:r>
            <a:r>
              <a:rPr lang="sv-FI" b="1"/>
              <a:t>. </a:t>
            </a:r>
          </a:p>
          <a:p>
            <a:endParaRPr lang="sv-SE"/>
          </a:p>
        </p:txBody>
      </p:sp>
      <p:sp>
        <p:nvSpPr>
          <p:cNvPr id="5" name="Content Placeholder 4"/>
          <p:cNvSpPr>
            <a:spLocks noGrp="1"/>
          </p:cNvSpPr>
          <p:nvPr>
            <p:ph sz="quarter" idx="2"/>
          </p:nvPr>
        </p:nvSpPr>
        <p:spPr>
          <a:xfrm>
            <a:off x="4270248" y="1484784"/>
            <a:ext cx="3657600" cy="4687416"/>
          </a:xfrm>
          <a:solidFill>
            <a:schemeClr val="bg2"/>
          </a:solidFill>
        </p:spPr>
        <p:txBody>
          <a:bodyPr>
            <a:normAutofit fontScale="77500" lnSpcReduction="20000"/>
          </a:bodyPr>
          <a:lstStyle/>
          <a:p>
            <a:pPr marL="0" indent="0">
              <a:buNone/>
            </a:pPr>
            <a:endParaRPr lang="fi-FI"/>
          </a:p>
          <a:p>
            <a:r>
              <a:rPr lang="fi-FI"/>
              <a:t>Vastuu vuorovaikutuksen laadusta on aina aikuisilla. </a:t>
            </a:r>
          </a:p>
          <a:p>
            <a:endParaRPr lang="fi-FI"/>
          </a:p>
          <a:p>
            <a:r>
              <a:rPr lang="fi-FI"/>
              <a:t>Lapsia autetaan parhaiten auttamalla lapsen lähiaikuisia.</a:t>
            </a:r>
          </a:p>
          <a:p>
            <a:pPr marL="0" indent="0">
              <a:buNone/>
            </a:pPr>
            <a:endParaRPr lang="fi-FI"/>
          </a:p>
          <a:p>
            <a:r>
              <a:rPr lang="fi-FI"/>
              <a:t>Jokaisella ihmisellä on voimavaroja ja resursseja, joita voimme vahvistaa ja löytää läheisissä ja luottamuksellisissa suhteissa.</a:t>
            </a:r>
          </a:p>
          <a:p>
            <a:pPr marL="0" indent="0">
              <a:buNone/>
            </a:pPr>
            <a:endParaRPr lang="sv-FI"/>
          </a:p>
          <a:p>
            <a:r>
              <a:rPr lang="sv-FI" err="1"/>
              <a:t>Kulttuurisensitiivisyys</a:t>
            </a:r>
            <a:endParaRPr lang="sv-SE"/>
          </a:p>
        </p:txBody>
      </p:sp>
      <p:pic>
        <p:nvPicPr>
          <p:cNvPr id="7" name="Platshållare för innehåll 5">
            <a:extLst>
              <a:ext uri="{FF2B5EF4-FFF2-40B4-BE49-F238E27FC236}">
                <a16:creationId xmlns:a16="http://schemas.microsoft.com/office/drawing/2014/main" id="{BEAA6855-859F-4968-B16A-59DE624B4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9499" y="31241"/>
            <a:ext cx="1309117" cy="1309117"/>
          </a:xfrm>
          <a:prstGeom prst="rect">
            <a:avLst/>
          </a:prstGeom>
        </p:spPr>
      </p:pic>
    </p:spTree>
    <p:extLst>
      <p:ext uri="{BB962C8B-B14F-4D97-AF65-F5344CB8AC3E}">
        <p14:creationId xmlns:p14="http://schemas.microsoft.com/office/powerpoint/2010/main" val="185998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ubrik 1"/>
          <p:cNvSpPr>
            <a:spLocks noGrp="1"/>
          </p:cNvSpPr>
          <p:nvPr>
            <p:ph type="title"/>
          </p:nvPr>
        </p:nvSpPr>
        <p:spPr>
          <a:xfrm>
            <a:off x="457200" y="274638"/>
            <a:ext cx="7467600" cy="850106"/>
          </a:xfrm>
        </p:spPr>
        <p:txBody>
          <a:bodyPr>
            <a:normAutofit fontScale="90000"/>
          </a:bodyPr>
          <a:lstStyle/>
          <a:p>
            <a:pPr algn="l" eaLnBrk="1" hangingPunct="1"/>
            <a:br>
              <a:rPr lang="sv-SE" b="1"/>
            </a:br>
            <a:br>
              <a:rPr lang="sv-SE" b="1"/>
            </a:br>
            <a:r>
              <a:rPr lang="sv-SE" b="1"/>
              <a:t>KOLME DIALOGIA JA KAHDEKSAN VUOROVAIKUTUSTEEMAA </a:t>
            </a:r>
          </a:p>
        </p:txBody>
      </p:sp>
      <p:sp>
        <p:nvSpPr>
          <p:cNvPr id="23555" name="Platshållare för innehåll 2"/>
          <p:cNvSpPr>
            <a:spLocks noGrp="1"/>
          </p:cNvSpPr>
          <p:nvPr>
            <p:ph idx="1"/>
          </p:nvPr>
        </p:nvSpPr>
        <p:spPr>
          <a:xfrm>
            <a:off x="323528" y="980728"/>
            <a:ext cx="7601272" cy="5493224"/>
          </a:xfrm>
        </p:spPr>
        <p:txBody>
          <a:bodyPr/>
          <a:lstStyle/>
          <a:p>
            <a:pPr marL="0" indent="0" eaLnBrk="1" hangingPunct="1">
              <a:buNone/>
            </a:pPr>
            <a:endParaRPr lang="sv-FI"/>
          </a:p>
          <a:p>
            <a:pPr marL="0" indent="0" eaLnBrk="1" hangingPunct="1">
              <a:buNone/>
            </a:pPr>
            <a:r>
              <a:rPr lang="sv-FI" err="1"/>
              <a:t>Kiteyttää</a:t>
            </a:r>
            <a:r>
              <a:rPr lang="sv-FI"/>
              <a:t> </a:t>
            </a:r>
            <a:r>
              <a:rPr lang="sv-FI" err="1"/>
              <a:t>lapsen</a:t>
            </a:r>
            <a:r>
              <a:rPr lang="sv-FI"/>
              <a:t> </a:t>
            </a:r>
            <a:r>
              <a:rPr lang="sv-FI" err="1"/>
              <a:t>koko</a:t>
            </a:r>
            <a:endParaRPr lang="sv-FI"/>
          </a:p>
          <a:p>
            <a:pPr marL="0" indent="0" eaLnBrk="1" hangingPunct="1">
              <a:buNone/>
            </a:pPr>
            <a:r>
              <a:rPr lang="sv-FI" err="1"/>
              <a:t>kehityksen</a:t>
            </a:r>
            <a:r>
              <a:rPr lang="sv-FI"/>
              <a:t> </a:t>
            </a:r>
            <a:r>
              <a:rPr lang="sv-FI" err="1"/>
              <a:t>kannalta</a:t>
            </a:r>
            <a:r>
              <a:rPr lang="sv-FI"/>
              <a:t> </a:t>
            </a:r>
            <a:r>
              <a:rPr lang="sv-FI" err="1"/>
              <a:t>ratkaisevat</a:t>
            </a:r>
            <a:endParaRPr lang="sv-FI"/>
          </a:p>
          <a:p>
            <a:pPr marL="0" indent="0" eaLnBrk="1" hangingPunct="1">
              <a:buNone/>
            </a:pPr>
            <a:r>
              <a:rPr lang="sv-FI" err="1"/>
              <a:t>vuorovaikutuksen</a:t>
            </a:r>
            <a:r>
              <a:rPr lang="sv-FI"/>
              <a:t> </a:t>
            </a:r>
            <a:r>
              <a:rPr lang="sv-FI" err="1"/>
              <a:t>ominaisuudet</a:t>
            </a:r>
            <a:endParaRPr lang="sv-FI"/>
          </a:p>
        </p:txBody>
      </p:sp>
      <p:sp>
        <p:nvSpPr>
          <p:cNvPr id="5" name="Platshållare för bildnummer 4"/>
          <p:cNvSpPr>
            <a:spLocks noGrp="1"/>
          </p:cNvSpPr>
          <p:nvPr>
            <p:ph type="sldNum" sz="quarter" idx="4294967295"/>
          </p:nvPr>
        </p:nvSpPr>
        <p:spPr>
          <a:xfrm>
            <a:off x="6553200" y="6356350"/>
            <a:ext cx="2133600" cy="365125"/>
          </a:xfrm>
          <a:prstGeom prst="rect">
            <a:avLst/>
          </a:prstGeom>
        </p:spPr>
        <p:txBody>
          <a:bodyPr/>
          <a:lstStyle/>
          <a:p>
            <a:pPr>
              <a:defRPr/>
            </a:pPr>
            <a:fld id="{A3F6F22D-287F-43E9-8FE2-701368F919CE}" type="slidenum">
              <a:rPr lang="sv-SE" smtClean="0"/>
              <a:pPr>
                <a:defRPr/>
              </a:pPr>
              <a:t>9</a:t>
            </a:fld>
            <a:endParaRPr lang="sv-SE"/>
          </a:p>
        </p:txBody>
      </p:sp>
      <p:pic>
        <p:nvPicPr>
          <p:cNvPr id="3" name="Kuva 2" descr="Kuva, joka sisältää kohteen puu, ulko, ruoho, henkilö&#10;&#10;Kuvaus luotu automaattisesti">
            <a:extLst>
              <a:ext uri="{FF2B5EF4-FFF2-40B4-BE49-F238E27FC236}">
                <a16:creationId xmlns:a16="http://schemas.microsoft.com/office/drawing/2014/main" id="{8014B72B-4D8C-4817-A796-2ACD93CC2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3285011"/>
            <a:ext cx="4773485" cy="3409632"/>
          </a:xfrm>
          <a:prstGeom prst="rect">
            <a:avLst/>
          </a:prstGeom>
        </p:spPr>
      </p:pic>
      <p:pic>
        <p:nvPicPr>
          <p:cNvPr id="6" name="Kuva 5" descr="Kuva, joka sisältää kohteen ulko, henkilö, puinen&#10;&#10;Kuvaus luotu automaattisesti">
            <a:extLst>
              <a:ext uri="{FF2B5EF4-FFF2-40B4-BE49-F238E27FC236}">
                <a16:creationId xmlns:a16="http://schemas.microsoft.com/office/drawing/2014/main" id="{304B2462-2E89-4940-BECB-2762AA388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543" y="3285011"/>
            <a:ext cx="2626232" cy="3379952"/>
          </a:xfrm>
          <a:prstGeom prst="rect">
            <a:avLst/>
          </a:prstGeom>
        </p:spPr>
      </p:pic>
      <p:pic>
        <p:nvPicPr>
          <p:cNvPr id="15" name="Kuva 14" descr="Kuva, joka sisältää kohteen puu, ulko, penkki, henkilö&#10;&#10;Kuvaus luotu automaattisesti">
            <a:extLst>
              <a:ext uri="{FF2B5EF4-FFF2-40B4-BE49-F238E27FC236}">
                <a16:creationId xmlns:a16="http://schemas.microsoft.com/office/drawing/2014/main" id="{F40D3D61-8E56-4AA9-9C0F-0853B1A05C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543" y="1212449"/>
            <a:ext cx="2626232" cy="1969675"/>
          </a:xfrm>
          <a:prstGeom prst="rect">
            <a:avLst/>
          </a:prstGeom>
        </p:spPr>
      </p:pic>
      <p:pic>
        <p:nvPicPr>
          <p:cNvPr id="9" name="Kuva 19">
            <a:extLst>
              <a:ext uri="{FF2B5EF4-FFF2-40B4-BE49-F238E27FC236}">
                <a16:creationId xmlns:a16="http://schemas.microsoft.com/office/drawing/2014/main" id="{9CCF1CAA-3970-42A3-8C43-0A16F273CB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6676" y="15404"/>
            <a:ext cx="1163592" cy="1163592"/>
          </a:xfrm>
          <a:prstGeom prst="rect">
            <a:avLst/>
          </a:prstGeom>
        </p:spPr>
      </p:pic>
    </p:spTree>
    <p:extLst>
      <p:ext uri="{BB962C8B-B14F-4D97-AF65-F5344CB8AC3E}">
        <p14:creationId xmlns:p14="http://schemas.microsoft.com/office/powerpoint/2010/main" val="38243492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rspråk">
  <a:themeElements>
    <a:clrScheme name="Burspråk">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urspråk">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urspråk">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9321E9716748A1449B6180CC575DC48F" ma:contentTypeVersion="18" ma:contentTypeDescription="Luo uusi asiakirja." ma:contentTypeScope="" ma:versionID="634af3561d9f0d539982920006fc6a15">
  <xsd:schema xmlns:xsd="http://www.w3.org/2001/XMLSchema" xmlns:xs="http://www.w3.org/2001/XMLSchema" xmlns:p="http://schemas.microsoft.com/office/2006/metadata/properties" xmlns:ns2="11e35fb4-ba84-4c74-9923-a1eefa25b043" xmlns:ns3="d44b85f8-4d5c-479f-98e6-d5554bf0169d" targetNamespace="http://schemas.microsoft.com/office/2006/metadata/properties" ma:root="true" ma:fieldsID="02f6c0dce65d0d0f0d49961b2f4109e4" ns2:_="" ns3:_="">
    <xsd:import namespace="11e35fb4-ba84-4c74-9923-a1eefa25b043"/>
    <xsd:import namespace="d44b85f8-4d5c-479f-98e6-d5554bf016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e35fb4-ba84-4c74-9923-a1eefa25b0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2ed1bed-8a91-47a9-b4e9-28d4b93dc7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4b85f8-4d5c-479f-98e6-d5554bf0169d"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004dfa4a-b6f6-4264-b58c-15a217066f7e}" ma:internalName="TaxCatchAll" ma:showField="CatchAllData" ma:web="d44b85f8-4d5c-479f-98e6-d5554bf016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4b85f8-4d5c-479f-98e6-d5554bf0169d" xsi:nil="true"/>
    <lcf76f155ced4ddcb4097134ff3c332f xmlns="11e35fb4-ba84-4c74-9923-a1eefa25b0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AE88832-DE83-437F-92C8-8DABB8FC30C4}">
  <ds:schemaRefs>
    <ds:schemaRef ds:uri="http://schemas.microsoft.com/sharepoint/v3/contenttype/forms"/>
  </ds:schemaRefs>
</ds:datastoreItem>
</file>

<file path=customXml/itemProps2.xml><?xml version="1.0" encoding="utf-8"?>
<ds:datastoreItem xmlns:ds="http://schemas.openxmlformats.org/officeDocument/2006/customXml" ds:itemID="{2653CF0D-B1C0-478A-BFCC-AEC5E6643C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e35fb4-ba84-4c74-9923-a1eefa25b043"/>
    <ds:schemaRef ds:uri="d44b85f8-4d5c-479f-98e6-d5554bf01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87C100-B530-4D09-A0AE-F383F7BF97C5}">
  <ds:schemaRefs>
    <ds:schemaRef ds:uri="d44b85f8-4d5c-479f-98e6-d5554bf0169d"/>
    <ds:schemaRef ds:uri="http://schemas.microsoft.com/office/2006/documentManagement/types"/>
    <ds:schemaRef ds:uri="http://purl.org/dc/elements/1.1/"/>
    <ds:schemaRef ds:uri="11e35fb4-ba84-4c74-9923-a1eefa25b043"/>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TotalTime>
  <Words>1365</Words>
  <Application>Microsoft Office PowerPoint</Application>
  <PresentationFormat>Näytössä katseltava diaesitys (4:3)</PresentationFormat>
  <Paragraphs>317</Paragraphs>
  <Slides>24</Slides>
  <Notes>13</Notes>
  <HiddenSlides>0</HiddenSlides>
  <MMClips>0</MMClips>
  <ScaleCrop>false</ScaleCrop>
  <HeadingPairs>
    <vt:vector size="6" baseType="variant">
      <vt:variant>
        <vt:lpstr>Käytetyt fontit</vt:lpstr>
      </vt:variant>
      <vt:variant>
        <vt:i4>13</vt:i4>
      </vt:variant>
      <vt:variant>
        <vt:lpstr>Teema</vt:lpstr>
      </vt:variant>
      <vt:variant>
        <vt:i4>2</vt:i4>
      </vt:variant>
      <vt:variant>
        <vt:lpstr>Dian otsikot</vt:lpstr>
      </vt:variant>
      <vt:variant>
        <vt:i4>24</vt:i4>
      </vt:variant>
    </vt:vector>
  </HeadingPairs>
  <TitlesOfParts>
    <vt:vector size="39" baseType="lpstr">
      <vt:lpstr>-apple-system</vt:lpstr>
      <vt:lpstr>Arial</vt:lpstr>
      <vt:lpstr>Bahnschrift SemiBold</vt:lpstr>
      <vt:lpstr>Bahnschrift SemiCondensed</vt:lpstr>
      <vt:lpstr>Baskerville Old Face</vt:lpstr>
      <vt:lpstr>Calibri</vt:lpstr>
      <vt:lpstr>Calibri Light</vt:lpstr>
      <vt:lpstr>Century Schoolbook</vt:lpstr>
      <vt:lpstr>Comic Sans MS</vt:lpstr>
      <vt:lpstr>Gabriola</vt:lpstr>
      <vt:lpstr>Source Sans Pro</vt:lpstr>
      <vt:lpstr>Wingdings</vt:lpstr>
      <vt:lpstr>Wingdings 2</vt:lpstr>
      <vt:lpstr>Burspråk</vt:lpstr>
      <vt:lpstr>Office Theme</vt:lpstr>
      <vt:lpstr>Pohdi hetki vieruskaverin kanssa</vt:lpstr>
      <vt:lpstr> </vt:lpstr>
      <vt:lpstr>         ICDP-Kannustava vuorovaikutus-ohjelma  ICDP (=International Child Development Programme) </vt:lpstr>
      <vt:lpstr>ICDP:N ALKU</vt:lpstr>
      <vt:lpstr>Ohjelman teoreettinen tausta</vt:lpstr>
      <vt:lpstr>PowerPoint-esitys</vt:lpstr>
      <vt:lpstr>PowerPoint-esitys</vt:lpstr>
      <vt:lpstr>LÄHTÖKOHDAT</vt:lpstr>
      <vt:lpstr>  KOLME DIALOGIA JA KAHDEKSAN VUOROVAIKUTUSTEEMAA </vt:lpstr>
      <vt:lpstr>PowerPoint-esitys</vt:lpstr>
      <vt:lpstr>ICDP:n ydin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Onko sinun kolmiosi oikeinpäin?</vt:lpstr>
      <vt:lpstr>Mitä nyt ajattelet, </vt:lpstr>
    </vt:vector>
  </TitlesOfParts>
  <Company>Väståbolands stad - Länsi-Turunmaan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Klara Schauman-Ahlberg</dc:creator>
  <cp:lastModifiedBy>Riitta Savolainen</cp:lastModifiedBy>
  <cp:revision>6</cp:revision>
  <cp:lastPrinted>2019-09-24T09:48:05Z</cp:lastPrinted>
  <dcterms:created xsi:type="dcterms:W3CDTF">2010-11-23T16:31:15Z</dcterms:created>
  <dcterms:modified xsi:type="dcterms:W3CDTF">2024-11-29T09:52:31Z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0x0101009321E9716748A1449B6180CC575DC48F</vt:lpwstr>
  </property>
  <property fmtid="{D5CDD505-2E9C-101B-9397-08002B2CF9AE}" pid="3" name="MediaServiceImageTags">
    <vt:lpwstr/>
  </property>
</Properties>
</file>