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70" r:id="rId6"/>
    <p:sldId id="664" r:id="rId7"/>
    <p:sldId id="493" r:id="rId8"/>
    <p:sldId id="260" r:id="rId9"/>
    <p:sldId id="628" r:id="rId10"/>
    <p:sldId id="264" r:id="rId11"/>
    <p:sldId id="665" r:id="rId12"/>
    <p:sldId id="259" r:id="rId13"/>
    <p:sldId id="667" r:id="rId14"/>
    <p:sldId id="409" r:id="rId15"/>
    <p:sldId id="669" r:id="rId16"/>
    <p:sldId id="670" r:id="rId17"/>
    <p:sldId id="659" r:id="rId18"/>
    <p:sldId id="408" r:id="rId19"/>
    <p:sldId id="432" r:id="rId20"/>
    <p:sldId id="442" r:id="rId21"/>
    <p:sldId id="592" r:id="rId22"/>
    <p:sldId id="501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35C3AA-FE9A-4F9F-B356-2B4D4BC5E72E}" v="16" dt="2024-11-16T11:23:50.5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9B59B-E925-4305-A74F-5D22E6DB4F1C}" type="datetimeFigureOut">
              <a:rPr lang="fi-FI" smtClean="0"/>
              <a:t>29.11.2024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B4631-A9A5-4D4A-8446-3261CCB951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6659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Vaikka pitkittäinen tieto lapsuusajan riski- ja </a:t>
            </a:r>
            <a:r>
              <a:rPr lang="fi-FI" dirty="0" err="1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resilienssitekijöistä</a:t>
            </a:r>
            <a:r>
              <a:rPr lang="fi-FI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 ja niiden mekanismeista on vielä puutteellista, tulisi toksista stressiä aina ehkäistä ja lievittää mahdollisimman </a:t>
            </a:r>
            <a:r>
              <a:rPr lang="fi-FI" dirty="0" err="1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tehokkaast</a:t>
            </a:r>
            <a:r>
              <a:rPr lang="fi-FI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. Lapsuusiän stressi voi johtaa pysyvään tulehdustilaan </a:t>
            </a:r>
            <a:r>
              <a:rPr lang="fi-FI" dirty="0" err="1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neuroimmunilogisten</a:t>
            </a:r>
            <a:r>
              <a:rPr lang="fi-FI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 mekanismien kautta. Tällä voi olla merkittävä vaikutus aivojen kehitykselle ja myöhemmälle terveydelle (Korkeila 2020). </a:t>
            </a:r>
            <a:r>
              <a:rPr lang="fi-FI" dirty="0"/>
              <a:t>Stressivaste syntyy elimistössä pääasiassa kahden fysiologisen mekanismin, </a:t>
            </a:r>
            <a:r>
              <a:rPr lang="fi-FI" dirty="0" err="1"/>
              <a:t>sympatiko-adreno-medullaarisen</a:t>
            </a:r>
            <a:r>
              <a:rPr lang="fi-FI" dirty="0"/>
              <a:t> </a:t>
            </a:r>
            <a:r>
              <a:rPr lang="fi-FI" dirty="0" err="1"/>
              <a:t>radaston</a:t>
            </a:r>
            <a:r>
              <a:rPr lang="fi-FI" dirty="0"/>
              <a:t> eli SAM-systeemin tai </a:t>
            </a:r>
            <a:r>
              <a:rPr lang="fi-FI" dirty="0" err="1"/>
              <a:t>hypothalamus</a:t>
            </a:r>
            <a:r>
              <a:rPr lang="fi-FI" dirty="0"/>
              <a:t>-aivolisäke-lisämunuaiskuoriakselin eli HPA-akselin kautta. SAM-systeemi vapauttaa adrenaliinia ja noradrenaliinia. HPA akseli tuottaa loppuvasteena stressihormonia, </a:t>
            </a:r>
            <a:r>
              <a:rPr lang="fi-FI" dirty="0" err="1"/>
              <a:t>kortisolia</a:t>
            </a:r>
            <a:r>
              <a:rPr lang="fi-FI" dirty="0"/>
              <a:t>, jonka suuri pitoisuus jarruttaa HPA-akselin toimintaa ja kortisoli sitoutuu reseptoreihin mm. </a:t>
            </a:r>
            <a:r>
              <a:rPr lang="fi-FI" dirty="0" err="1"/>
              <a:t>hypothalamuksen</a:t>
            </a:r>
            <a:r>
              <a:rPr lang="fi-FI" dirty="0"/>
              <a:t>, aivolisäkkeen, mantelitumakkeen ja hippokampuksen alueilla. Tämä negatiivinen palautejärjestelmä vaimentaa stressivastetta normaaliolosuhteissa, mutta stressialtistuksen </a:t>
            </a:r>
            <a:r>
              <a:rPr lang="fi-FI" dirty="0" err="1"/>
              <a:t>kroonisoituessa</a:t>
            </a:r>
            <a:r>
              <a:rPr lang="fi-FI" dirty="0"/>
              <a:t> seurauksena on HPA-akselin häiriintyminen (Karlsson </a:t>
            </a:r>
            <a:r>
              <a:rPr lang="fi-FI" dirty="0" err="1"/>
              <a:t>ym</a:t>
            </a:r>
            <a:r>
              <a:rPr lang="fi-FI" dirty="0"/>
              <a:t> 2022, </a:t>
            </a:r>
            <a:r>
              <a:rPr lang="fi-FI" dirty="0" err="1"/>
              <a:t>Howland</a:t>
            </a:r>
            <a:r>
              <a:rPr lang="fi-FI" dirty="0"/>
              <a:t> </a:t>
            </a:r>
            <a:r>
              <a:rPr lang="fi-FI" dirty="0" err="1"/>
              <a:t>ym</a:t>
            </a:r>
            <a:r>
              <a:rPr lang="fi-FI" dirty="0"/>
              <a:t> 2017).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1F7CF-B075-4179-BF51-8CB85FB83012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5479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fi-FI" dirty="0">
                <a:latin typeface="Open Sans 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fi-FI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ksilön tai ryhmän voimavarojen lisääntymistä eli selviytymiskykyisyyden ja pärjäämisen vahvistumista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fi-FI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Hyvää itse- ja tunnesäätelyä, stressinsietoa, </a:t>
            </a:r>
            <a:r>
              <a:rPr lang="fi-FI" dirty="0" err="1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eustressiä</a:t>
            </a:r>
            <a:r>
              <a:rPr lang="fi-FI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ongelmanratkaisua, avun hakemista ja optimismia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fi-FI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Vaikeissakin asioissa myönteisen näkemistä ja omien vaikutusmahdollisuuksien tunnistamista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fi-FI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Korkeita odotuksia, selviytymisuskoa, toivon näkökulmaa ja tunteiden validointia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fi-FI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Positiivista emotionaalisuutta, joka auttaa selviytymään vaikeuksista voittoon</a:t>
            </a:r>
          </a:p>
          <a:p>
            <a:r>
              <a:rPr lang="fi-FI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(Joutsenniemi ja Lipponen 2015, </a:t>
            </a:r>
            <a:r>
              <a:rPr lang="fi-FI" dirty="0" err="1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Poijula</a:t>
            </a:r>
            <a:r>
              <a:rPr lang="fi-FI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2018)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1F7CF-B075-4179-BF51-8CB85FB83012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0640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Toimiva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yhteisö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oikeudenmukainen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tasa-arvoinen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väkivallaton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Kyky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toisen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osallisuuteen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virittämiseen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edellyttää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vastuullista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aikuisuutta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vertaisuuden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kokemusta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kuulumista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johonkin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kykyä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muodostaa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erityistä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yhteenkuuluvaisuutta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ilmentäviä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suhteita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esim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parisuhde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Omien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tunteiden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tunnistaminen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kohtaaminen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käsittely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kohti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positiivista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emotionaalisuutta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tarvitaan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että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“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sinut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itsensä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kanssa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tämän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jälkeen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toisen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ihmisen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aito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kohtaaminen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mahdollista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syntyy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suhteessa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olemista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ilmentävä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tunneyhteys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Toisen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uskallusta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osallisuuteen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rohkaista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mentalisoimalla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hänen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taustatunteitaan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laajentamalla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omia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näkökulmia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toisen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lähtökohtia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ymmärtäväksi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mahdollista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virittää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valistuneisuutta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yhteyden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osallisuuden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olemassaolosta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Terapeuttisuus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merkitsee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auttamista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tunne-esteiden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työstämisessä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tämän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työskentelyn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avulla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suojaava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häpeä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muuntua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voimavaraksi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Tulee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taitoa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kuulla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toisen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kokemus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ajatus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vaikka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olisi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itselle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outo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vieras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tai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epämieluisa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Samalla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tyyneyden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elinvoiman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potentiaali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säilyy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että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oman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aidon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tunnekokemuksen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ajatuksen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myötätuntoinen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ilmaisu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onnistuu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Häpeä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monimuotoinen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tunne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joka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suojaa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yhteisön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säilymistä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muuttumattomana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Häpeä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synnyttää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“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sosiaalisia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koodeja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”,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joistä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poikkeamisesta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vastaväitteestä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dialektiikasta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seuraa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rangaistus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yhteisöstä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erottaminen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tai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mitätöinti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“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Laumamentaliteetti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tuo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turvaa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mutta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estää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yksilöja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ajattelemasta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tuntemasta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muista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poikkeavasti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Se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estää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kehitystä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taannuttaa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koska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kukaan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tulla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esille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toisista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erillisenä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Osallisuuteen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virittävä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yksilö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vapauttaa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häpeän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palvelemaan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yksilöitymistä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yhteisöllisyyttä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dialektinen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poikkeama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sosiaalisista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koodeista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synnytä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uhkaa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ryhmän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ulkopuoliseksi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joutumisesta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omien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tunteiden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ajatusten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ilmaisun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mahdollisuus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säilyy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hyvän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häpeän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kannattelemana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1F7CF-B075-4179-BF51-8CB85FB83012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2541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Lapset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kasvavat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resilienteiksi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heidän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tärkeät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aikuiset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välittävät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heistä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uskovat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heihin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pysyvät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vakaasti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rinnalla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ilman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ehtoja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korkein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odotuksin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toivo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selviytymisusko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– KIINTYMYSKÄYTTÄYTYMINEN ARJEN VUOROVAIKUTUSYMPÄRISTÖISSÄ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Kehu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kannustus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ovat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vektoreita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jotka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virittävät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kunnolliseen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yrittämiseen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Lapset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jotka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tietävät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aikuisten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näkevän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heissä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hyvän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rakkaus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hyväksyminen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toteuttavat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nämä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odotukset</a:t>
            </a:r>
            <a:endParaRPr lang="en-US" sz="1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iintymyssuhde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tarjoaa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suojaavasta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häpeästä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pelosta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mustasukkaisuudesta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vihasta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kateudesta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vapaata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vuorovaikutusta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mahdollisuutta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ilmaista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itseä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sekä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omia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tunteita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sosiaalisesti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sallitusti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vapaasti</a:t>
            </a:r>
            <a:endParaRPr lang="en-US" sz="1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1F7CF-B075-4179-BF51-8CB85FB83012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2196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Holding-,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säiliö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symboli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vektori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ja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syntetisaatiofunktiota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osana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mentalisoivaa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terapeuttista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vuorovaikutusta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sekä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reflektiivisiä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systeemisiä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prosesseja</a:t>
            </a:r>
            <a:endParaRPr lang="en-US" sz="1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äliinputoamisia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turhaa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tai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päällekkäistä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työtä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sijaistraumatisoitumista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myötätuntouupumista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pettymyskokemuksia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eikä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sirpaleista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palvelujärjestelmää</a:t>
            </a:r>
            <a:endParaRPr lang="en-US" sz="1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Osuvaa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auttamista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kokonaisuuden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hahmottamisen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oleelliseen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fokusoinnin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avulla</a:t>
            </a:r>
            <a:endParaRPr lang="en-US" sz="1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Selviämistä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organisaatioiden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ei-mentalisoivasta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toiminnasta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rimaa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hipoen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”,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samalla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edistetään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turhasta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sekä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toimimattomasta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luopumista</a:t>
            </a:r>
            <a:endParaRPr lang="en-US" sz="1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Reflektiivisiä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ratkaisuja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ylisukupolvisten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narsististen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ratkaisujen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traumojen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toistamisen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tilalle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psykososiaalisten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edukaatioprosessien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avulla</a:t>
            </a:r>
            <a:endParaRPr lang="en-US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Preventiivinen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ennalta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ehkäisevä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mielenterveystyö</a:t>
            </a:r>
            <a:r>
              <a:rPr lang="en-US" sz="1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onnistuu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Villen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hyvä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tulevaisuus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turvataan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1F7CF-B075-4179-BF51-8CB85FB83012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5652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05F889-8EDA-2D5F-4CDF-7ADD7C858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ECA4662-4431-7352-23B3-F596A302D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CD74C42-B218-B4B7-3D06-2DCAB6284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A69F-33DC-40A7-8494-4637A2878023}" type="datetime1">
              <a:rPr lang="fi-FI" smtClean="0"/>
              <a:t>29.11.2024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9C0BFF7-78B6-670A-4A96-7BBC2B8D8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9243673-F27B-988F-A9A1-B62BEF86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788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31F483-F7CB-709E-12A5-DF73C44D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8F663F0-7B9F-132E-1200-4ECC2DA07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D4E860-7ADF-F59D-1550-3B88C6228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659D-53BC-4283-AACA-3E5C24F6CFBB}" type="datetime1">
              <a:rPr lang="fi-FI" smtClean="0"/>
              <a:t>29.11.2024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1DEE442-03C9-DC18-7527-1D04039B7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CE995A0-3966-CF19-B387-BC6F7FB2F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0316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EE65D25-26FC-B622-435E-64A0B0A4D3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C8FAF51-3BFA-DA03-69FE-6B17AEFEB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7480B6-7FA1-B0C0-0673-FE05DCD8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C7F0-E296-4DFE-9D01-5CA0EBA6EEF3}" type="datetime1">
              <a:rPr lang="fi-FI" smtClean="0"/>
              <a:t>29.11.2024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5BB3905-1716-44F2-F183-A17C31FE2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2033422-A4CF-99AE-8381-D7BEAD9A3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9101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DFD651-7022-CFC4-FA9A-90EE0A4D4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229629-E7AF-630F-C94C-16F80C6CE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4A76858-2D68-957C-E7A9-BF279D26C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7368-D21D-49DE-9035-51B217383490}" type="datetime1">
              <a:rPr lang="fi-FI" smtClean="0"/>
              <a:t>29.11.2024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773715D-F63E-9E8E-0309-41021B1C8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4591F13-CEF5-FE2B-EF53-8EDC4525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794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C153BC-C54C-4001-29DB-784FBE71F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410A46C-9B67-5BF8-13D2-36F49B82A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DB4EFFC-532C-A3A5-58D1-9B0981775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CC23-68EC-423A-9F3C-A4833E5A37AC}" type="datetime1">
              <a:rPr lang="fi-FI" smtClean="0"/>
              <a:t>29.11.2024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783AB63-0C91-910F-E954-ED33DA866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97F0615-0719-E92E-7E2B-18F3269D8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5581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536AEC-B63F-336A-EEC0-BD8856992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363166-2ACA-8396-DB04-D1AE72BA0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B1BF294-A260-530C-5CB7-22F9405D3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5D580A8-5AD5-12D8-BEB0-F4025FB9F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67C84-38B4-45EA-95D0-428697D22BDB}" type="datetime1">
              <a:rPr lang="fi-FI" smtClean="0"/>
              <a:t>29.11.2024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AE1AA30-EC72-F467-358C-F833EDA8A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25C046B-0D14-9999-A690-CA27BA280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799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EDD670-2919-158A-45AE-1F9B34BF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360293E-8F7B-5D96-2AAC-7541C0427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49B7B47-2880-065D-2303-E823E23D1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D77F145-3392-A515-8AC7-F7BA912F8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3D3524F-86AE-66D3-67E1-6D6999574F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2E5A083-5DA2-45FC-56ED-F9908E53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CADD-DC41-46F3-B29E-794B64C92C66}" type="datetime1">
              <a:rPr lang="fi-FI" smtClean="0"/>
              <a:t>29.11.2024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FB98A54-5AED-32FD-0FA8-32E1E33E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C31C6B9-1578-8C86-7B46-D96D50F68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9662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9460BF-6D5A-A75A-36CF-3E88889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EEA25D6-D1B4-C7E6-C379-BC58A114F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87F0-4876-4BB2-9CA1-3C6A377D82AA}" type="datetime1">
              <a:rPr lang="fi-FI" smtClean="0"/>
              <a:t>29.11.2024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064D459-2E27-C74C-0611-F5F6CEC92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0346D39-E04C-EFB7-B930-0CC8885A1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205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9B82844-8AE2-0848-C086-F61A7AD65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7E665-0CE9-4963-87C3-7764679D4679}" type="datetime1">
              <a:rPr lang="fi-FI" smtClean="0"/>
              <a:t>29.11.2024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CB79F4B-3516-7167-0A97-DC8B739A1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B7D4F14-C7F2-0823-59EC-7B9D9702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34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73C696-8902-24DF-BCDE-64A56BA3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ABB4A3-7DC8-D684-23FB-3D6C19ADD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158BD79-5D20-8AB3-9F23-D508E16C08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BBF773B-5460-D8DB-EAE6-B14C151D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A7D8-F4F4-4F91-8409-9F431F07C9ED}" type="datetime1">
              <a:rPr lang="fi-FI" smtClean="0"/>
              <a:t>29.11.2024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2A1B3EB-6871-CB75-C43D-56EE91D91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BAB6844-16EA-6C9D-4297-6E2F7A2C7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752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9353C2-BD8F-BFC5-DCB3-ABB97305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49D44D4-5E54-8523-CAD0-C8E09B5481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25656FA-065B-4FDB-2331-EA8F77484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7D974D6-A446-8505-DE8F-F09435F34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3ADA2-3C38-475B-B89F-DC48BABCC620}" type="datetime1">
              <a:rPr lang="fi-FI" smtClean="0"/>
              <a:t>29.11.2024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B2F64D5-E24D-9B06-977D-445FB76A4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3FEC747-F8A0-3A07-0D11-95D3D2EA7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412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ABC160B-90E6-0618-B364-CF240521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F76B76C-056E-C110-9EA2-C05763AAE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8EA1BA5-8B6B-90E4-ACD8-E8D91F219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D6F93-0B8F-43A4-90AE-8813B33C3FE6}" type="datetime1">
              <a:rPr lang="fi-FI" smtClean="0"/>
              <a:t>29.11.2024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93633F-C901-F1DA-A2A7-FD97418A5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Mieliniekka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9700874-E6D0-2D2E-C7E2-92A2CEB40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09E73-4F15-4629-8B1B-B6A7E2C543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482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yvaks.fi/uutiset/lasten-mielenterveystyon-psykoedukatiivisen-tyoskentelyn-syventavaa-valmennusta-tarjolla" TargetMode="External"/><Relationship Id="rId13" Type="http://schemas.openxmlformats.org/officeDocument/2006/relationships/hyperlink" Target="https://peda.net/jyvaskyla/vaske/pkl/kjot" TargetMode="External"/><Relationship Id="rId3" Type="http://schemas.openxmlformats.org/officeDocument/2006/relationships/hyperlink" Target="https://www.karjalainen.fi/paikalliset/7954217" TargetMode="External"/><Relationship Id="rId7" Type="http://schemas.openxmlformats.org/officeDocument/2006/relationships/hyperlink" Target="https://www.julkari.fi/handle/10024/145628" TargetMode="External"/><Relationship Id="rId12" Type="http://schemas.openxmlformats.org/officeDocument/2006/relationships/hyperlink" Target="https://www.julkari.fi/handle/10024/137341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arempaalastensuojelua.fi/fi/uutinen/vastaako-terapeuttinen-dialogi-lastensuojelun-ja-lasten-mielenterveystyon-tarpeisiin" TargetMode="External"/><Relationship Id="rId11" Type="http://schemas.openxmlformats.org/officeDocument/2006/relationships/hyperlink" Target="https://www.theseus.fi/bitstream/handle/10024/156781/opinnaytetyoalicelaitala.pdf?sequenc" TargetMode="External"/><Relationship Id="rId5" Type="http://schemas.openxmlformats.org/officeDocument/2006/relationships/hyperlink" Target="https://www.lansi-savo.fi/paakirjoitus-mielipide/7957258" TargetMode="External"/><Relationship Id="rId10" Type="http://schemas.openxmlformats.org/officeDocument/2006/relationships/hyperlink" Target="https://jyx.jyu.fi/bitstream/handle/123456789/73245/URN%3aNBN%3afi%3ajyu-202012167188.pdf?sequence=1&amp;isAllowed=y" TargetMode="External"/><Relationship Id="rId4" Type="http://schemas.openxmlformats.org/officeDocument/2006/relationships/hyperlink" Target="https://www.outokummunseutu.fi/paikalliset/7963520" TargetMode="External"/><Relationship Id="rId9" Type="http://schemas.openxmlformats.org/officeDocument/2006/relationships/hyperlink" Target="https://koskeverkko.fi/2022/06/osaamisen-vahvistamista-ja-monialaista-nakokulmaa-lasten-mielenterveystyohon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67BFEC-5267-CEF5-BC7E-D80E5A6AF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680" y="1330960"/>
            <a:ext cx="7904480" cy="1269683"/>
          </a:xfrm>
        </p:spPr>
        <p:txBody>
          <a:bodyPr>
            <a:normAutofit/>
          </a:bodyPr>
          <a:lstStyle/>
          <a:p>
            <a:r>
              <a:rPr lang="fi-FI" sz="3200" i="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Vanhemmuuden minäpystyvyys ja neuromonimuotoisuus </a:t>
            </a:r>
            <a:endParaRPr lang="fi-FI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1A1C44B-0B22-0EE0-4224-97273D270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0753" y="3567209"/>
            <a:ext cx="5852160" cy="2040488"/>
          </a:xfrm>
        </p:spPr>
        <p:txBody>
          <a:bodyPr>
            <a:noAutofit/>
          </a:bodyPr>
          <a:lstStyle/>
          <a:p>
            <a:r>
              <a:rPr lang="fi-F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Kirsi Mustonen</a:t>
            </a:r>
          </a:p>
          <a:p>
            <a:r>
              <a:rPr lang="fi-F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LT, lastenneurologian ja lastenpsykiatrian erikoislääkäri, psykoterapeutti</a:t>
            </a:r>
          </a:p>
          <a:p>
            <a:endParaRPr lang="fi-FI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Vauvafoorumi 21.11.24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237036E-A818-86E3-2DC8-3976B452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1</a:t>
            </a:fld>
            <a:endParaRPr lang="fi-FI"/>
          </a:p>
        </p:txBody>
      </p:sp>
      <p:pic>
        <p:nvPicPr>
          <p:cNvPr id="5" name="Kuva 4" descr="Kukat kirkasta taivasta vasten">
            <a:extLst>
              <a:ext uri="{FF2B5EF4-FFF2-40B4-BE49-F238E27FC236}">
                <a16:creationId xmlns:a16="http://schemas.microsoft.com/office/drawing/2014/main" id="{61A1AD1D-CAA9-34FA-BD73-4FBD2669B1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880" y="3347720"/>
            <a:ext cx="3119889" cy="2772149"/>
          </a:xfrm>
          <a:prstGeom prst="rect">
            <a:avLst/>
          </a:prstGeom>
        </p:spPr>
      </p:pic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C5A0011-2644-ABFD-F2D5-5D0FB100D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</p:spTree>
    <p:extLst>
      <p:ext uri="{BB962C8B-B14F-4D97-AF65-F5344CB8AC3E}">
        <p14:creationId xmlns:p14="http://schemas.microsoft.com/office/powerpoint/2010/main" val="1538478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604E0F17-7F78-4C3D-95BD-087D21404B31}"/>
              </a:ext>
            </a:extLst>
          </p:cNvPr>
          <p:cNvSpPr txBox="1"/>
          <p:nvPr/>
        </p:nvSpPr>
        <p:spPr>
          <a:xfrm>
            <a:off x="917302" y="3654354"/>
            <a:ext cx="106346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fi-FI" sz="2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Psyykkinen ensiapu ei ole</a:t>
            </a:r>
            <a:endParaRPr lang="fi-FI" sz="2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/>
            <a:endParaRPr lang="fi-FI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Vain ammattiauttajille soveltuvaa vuorovaikutusta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 tai </a:t>
            </a: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keskusteluapua tai terapiaa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fi-FI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ksityiskohtaisen keskustelun aloittamista kuormituksen taustalla olevasta tilanteesta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fi-FI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annustamista tapahtuneen tai stressin syiden aktiiviseen analysointiin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fi-FI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ainostamista tapahtuneen tai stressin syiden yksityiskohtaiseen kuvailuun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fi-FI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ainostamista tunteiden ja reaktioiden jakamiseen</a:t>
            </a:r>
            <a:endParaRPr lang="fi-FI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DEB44F5-22CE-46EE-B864-F899B7B6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B845-1770-4E61-8831-EFAE3DF10D25}" type="slidenum">
              <a:rPr lang="fi-FI" smtClean="0"/>
              <a:t>10</a:t>
            </a:fld>
            <a:endParaRPr lang="fi-FI"/>
          </a:p>
        </p:txBody>
      </p:sp>
      <p:pic>
        <p:nvPicPr>
          <p:cNvPr id="7" name="Kuva 6" descr="Valonheijastus objektiivissa">
            <a:extLst>
              <a:ext uri="{FF2B5EF4-FFF2-40B4-BE49-F238E27FC236}">
                <a16:creationId xmlns:a16="http://schemas.microsoft.com/office/drawing/2014/main" id="{11ED6779-9A57-F10F-2837-0F8FFE6EB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609" y="525990"/>
            <a:ext cx="4014526" cy="2677657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C469048-7285-B3F5-9A03-A5E798AC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</p:spTree>
    <p:extLst>
      <p:ext uri="{BB962C8B-B14F-4D97-AF65-F5344CB8AC3E}">
        <p14:creationId xmlns:p14="http://schemas.microsoft.com/office/powerpoint/2010/main" val="3961360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D611BF13-E5F4-461B-B3B8-2E807C76EE41}"/>
              </a:ext>
            </a:extLst>
          </p:cNvPr>
          <p:cNvSpPr txBox="1"/>
          <p:nvPr/>
        </p:nvSpPr>
        <p:spPr>
          <a:xfrm>
            <a:off x="7431621" y="423726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 err="1">
                <a:latin typeface="Open Sans "/>
              </a:rPr>
              <a:t>Resilienssi</a:t>
            </a:r>
            <a:endParaRPr lang="fi-FI" sz="3200" dirty="0">
              <a:latin typeface="Open Sans 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0E41E93-84E6-44F5-850E-C3D357458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67" y="1231001"/>
            <a:ext cx="4035482" cy="3168175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4CB4F30C-6650-47D0-B14F-0DBED3873297}"/>
              </a:ext>
            </a:extLst>
          </p:cNvPr>
          <p:cNvSpPr txBox="1"/>
          <p:nvPr/>
        </p:nvSpPr>
        <p:spPr>
          <a:xfrm>
            <a:off x="2827177" y="4536286"/>
            <a:ext cx="2071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/>
              </a:rPr>
              <a:t>Kuva: Mia Äänismaa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8FBDB2E-8B20-472C-B1DD-FA22366CD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4CED-DC3E-4415-A1CB-C5F36FDC1196}" type="slidenum">
              <a:rPr lang="fi-FI" smtClean="0"/>
              <a:t>11</a:t>
            </a:fld>
            <a:endParaRPr lang="fi-FI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09453296-A647-4DB2-8C70-206C7B02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BDCB5C5-3389-40E5-A629-915F11F722D3}"/>
              </a:ext>
            </a:extLst>
          </p:cNvPr>
          <p:cNvSpPr txBox="1"/>
          <p:nvPr/>
        </p:nvSpPr>
        <p:spPr>
          <a:xfrm>
            <a:off x="6026283" y="1231001"/>
            <a:ext cx="58069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latin typeface="Open Sans 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fi-FI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ksilön tai ryhmän selviytymiskykyisyyden ja pärjäämisen vahvistumista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dirty="0">
              <a:latin typeface="Open Sans" panose="020B060603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Hyvää itse- ja tunnesäätelyä, stressinsietoa, </a:t>
            </a:r>
            <a:r>
              <a:rPr lang="fi-FI" dirty="0" err="1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eustressiä</a:t>
            </a:r>
            <a:r>
              <a:rPr lang="fi-FI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ongelmanratkaisua, avun hakemista ja optimismia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dirty="0">
              <a:latin typeface="Open Sans" panose="020B060603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Myönteisyyttä ja omien vaikutusmahdollisuuksien tunnistamista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dirty="0">
              <a:latin typeface="Open Sans" panose="020B060603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Korkeita odotuksia, selviytymisuskoa, toivon näkökulmaa ja tunteiden validointia (aitojen tunteiden oikeaksi vahvistamista)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dirty="0">
              <a:latin typeface="Open Sans" panose="020B060603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Positiivista emotionaalisuutta – vaikeuksistakin voittoon ajattelua</a:t>
            </a:r>
          </a:p>
        </p:txBody>
      </p:sp>
    </p:spTree>
    <p:extLst>
      <p:ext uri="{BB962C8B-B14F-4D97-AF65-F5344CB8AC3E}">
        <p14:creationId xmlns:p14="http://schemas.microsoft.com/office/powerpoint/2010/main" val="1035875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FCA5A-7B82-755C-54CB-AC12C8AD4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>
            <a:extLst>
              <a:ext uri="{FF2B5EF4-FFF2-40B4-BE49-F238E27FC236}">
                <a16:creationId xmlns:a16="http://schemas.microsoft.com/office/drawing/2014/main" id="{DEED8E77-F6EE-E1DA-9625-05C3CACB82B0}"/>
              </a:ext>
            </a:extLst>
          </p:cNvPr>
          <p:cNvSpPr txBox="1"/>
          <p:nvPr/>
        </p:nvSpPr>
        <p:spPr>
          <a:xfrm>
            <a:off x="584718" y="2865749"/>
            <a:ext cx="311635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Palkitsevat kokemukset onnistumisista, oppiminen epäonnistumisista (mielen taidot vahvistuvat)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C492B1AA-0242-30E5-9369-385037BB2BFC}"/>
              </a:ext>
            </a:extLst>
          </p:cNvPr>
          <p:cNvSpPr txBox="1"/>
          <p:nvPr/>
        </p:nvSpPr>
        <p:spPr>
          <a:xfrm>
            <a:off x="501859" y="4709311"/>
            <a:ext cx="3199217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Eustressitilassa</a:t>
            </a: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paras mahdollinen osaaminen, aito huolenpito (myönteinen syyllisyys) – osallisuuden vahvistuminen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C6E427AD-0A10-329F-0C6A-90587ABC3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12</a:t>
            </a:fld>
            <a:endParaRPr lang="fi-FI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3DB295E5-7B8C-F893-C771-DB467358705F}"/>
              </a:ext>
            </a:extLst>
          </p:cNvPr>
          <p:cNvSpPr txBox="1">
            <a:spLocks/>
          </p:cNvSpPr>
          <p:nvPr/>
        </p:nvSpPr>
        <p:spPr>
          <a:xfrm>
            <a:off x="1442720" y="2886075"/>
            <a:ext cx="5852160" cy="939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i-FI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4020C12-EA2C-DB39-627B-8FA4B5FC23DA}"/>
              </a:ext>
            </a:extLst>
          </p:cNvPr>
          <p:cNvSpPr txBox="1"/>
          <p:nvPr/>
        </p:nvSpPr>
        <p:spPr>
          <a:xfrm>
            <a:off x="3701076" y="1422668"/>
            <a:ext cx="369492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Terve minäkuva ja ajatukset itsestä vanhempana, keskittyminen parhaansa tekemiseen (myönteinen kateus)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E4360596-6AB1-FB44-2456-3E355912E153}"/>
              </a:ext>
            </a:extLst>
          </p:cNvPr>
          <p:cNvSpPr txBox="1"/>
          <p:nvPr/>
        </p:nvSpPr>
        <p:spPr>
          <a:xfrm>
            <a:off x="7764624" y="2034753"/>
            <a:ext cx="4113245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Vastuullinen aikuisuus, vanhemmuus ja yhteisöllisyys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Oman osuuden mieltäminen ja itsereflektio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Avun hakeminen itselle tarvittaessa</a:t>
            </a:r>
          </a:p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Toisten kuuntelu ja omana itsenä esille tulo (myönteinen häpeä)</a:t>
            </a:r>
          </a:p>
        </p:txBody>
      </p:sp>
      <p:sp>
        <p:nvSpPr>
          <p:cNvPr id="14" name="Nuoli: Kaareva vasemmalle 13">
            <a:extLst>
              <a:ext uri="{FF2B5EF4-FFF2-40B4-BE49-F238E27FC236}">
                <a16:creationId xmlns:a16="http://schemas.microsoft.com/office/drawing/2014/main" id="{B92822D6-803E-549E-B076-55FBBD3347F5}"/>
              </a:ext>
            </a:extLst>
          </p:cNvPr>
          <p:cNvSpPr/>
          <p:nvPr/>
        </p:nvSpPr>
        <p:spPr>
          <a:xfrm>
            <a:off x="5913524" y="2886075"/>
            <a:ext cx="1632857" cy="2789853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5" name="Nuoli: Kaareva vasemmalle 14">
            <a:extLst>
              <a:ext uri="{FF2B5EF4-FFF2-40B4-BE49-F238E27FC236}">
                <a16:creationId xmlns:a16="http://schemas.microsoft.com/office/drawing/2014/main" id="{580B1F38-0A4D-196E-EFB0-6A620308A264}"/>
              </a:ext>
            </a:extLst>
          </p:cNvPr>
          <p:cNvSpPr/>
          <p:nvPr/>
        </p:nvSpPr>
        <p:spPr>
          <a:xfrm rot="10966622">
            <a:off x="3863440" y="2671152"/>
            <a:ext cx="1748654" cy="2789853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0EB32DD-FCB8-AEBB-8E5C-2E60D514A16B}"/>
              </a:ext>
            </a:extLst>
          </p:cNvPr>
          <p:cNvSpPr txBox="1"/>
          <p:nvPr/>
        </p:nvSpPr>
        <p:spPr>
          <a:xfrm>
            <a:off x="6976860" y="5354751"/>
            <a:ext cx="387857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Suunnittelu sekä onnistumisen ja epäonnistumisen ennakointi 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ACD598DC-3EC2-82EC-5A28-AE4443884CAF}"/>
              </a:ext>
            </a:extLst>
          </p:cNvPr>
          <p:cNvSpPr txBox="1"/>
          <p:nvPr/>
        </p:nvSpPr>
        <p:spPr>
          <a:xfrm>
            <a:off x="584718" y="5631750"/>
            <a:ext cx="24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C7F6A3FE-87CA-9763-4500-FEF816DF1077}"/>
              </a:ext>
            </a:extLst>
          </p:cNvPr>
          <p:cNvSpPr txBox="1"/>
          <p:nvPr/>
        </p:nvSpPr>
        <p:spPr>
          <a:xfrm>
            <a:off x="828696" y="610085"/>
            <a:ext cx="1013937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Resilientti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kehä vahvistaa vanhemmuuden minäpystyvyyttä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754944A-B1AE-3B62-0325-CD8AFE45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</p:spTree>
    <p:extLst>
      <p:ext uri="{BB962C8B-B14F-4D97-AF65-F5344CB8AC3E}">
        <p14:creationId xmlns:p14="http://schemas.microsoft.com/office/powerpoint/2010/main" val="482828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B4E55-F5F4-BB4B-EF8E-3C374E789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9FC47B0-902F-756D-51DF-5B2D4D259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13</a:t>
            </a:fld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E9101BD-3B25-3970-8295-52874C09780F}"/>
              </a:ext>
            </a:extLst>
          </p:cNvPr>
          <p:cNvSpPr txBox="1"/>
          <p:nvPr/>
        </p:nvSpPr>
        <p:spPr>
          <a:xfrm>
            <a:off x="678180" y="1144205"/>
            <a:ext cx="5417820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rgbClr val="393A3B"/>
                </a:solidFill>
                <a:latin typeface="Open Sans" panose="020B0606030504020204" pitchFamily="34" charset="0"/>
              </a:rPr>
              <a:t>V</a:t>
            </a:r>
            <a:r>
              <a:rPr lang="fi-FI" sz="2000" b="0" i="0" dirty="0">
                <a:solidFill>
                  <a:srgbClr val="393A3B"/>
                </a:solidFill>
                <a:effectLst/>
                <a:latin typeface="Open Sans" panose="020B0606030504020204" pitchFamily="34" charset="0"/>
              </a:rPr>
              <a:t>anhemmuuden minäpystyvyyttä vahvistavia tekijöitä</a:t>
            </a:r>
          </a:p>
          <a:p>
            <a:endParaRPr lang="fi-FI" b="0" i="0" dirty="0">
              <a:solidFill>
                <a:srgbClr val="393A3B"/>
              </a:solidFill>
              <a:effectLst/>
              <a:latin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b="0" i="0" dirty="0">
                <a:solidFill>
                  <a:srgbClr val="393A3B"/>
                </a:solidFill>
                <a:effectLst/>
                <a:latin typeface="Open Sans" panose="020B0606030504020204" pitchFamily="34" charset="0"/>
              </a:rPr>
              <a:t>Nähdyksi, kuulluksi ja ymmärretyksi tulemisen kokemus</a:t>
            </a:r>
            <a:endParaRPr lang="fi-FI" dirty="0">
              <a:solidFill>
                <a:srgbClr val="393A3B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b="0" i="0" dirty="0">
                <a:solidFill>
                  <a:srgbClr val="393A3B"/>
                </a:solidFill>
                <a:effectLst/>
                <a:latin typeface="Open Sans" panose="020B0606030504020204" pitchFamily="34" charset="0"/>
              </a:rPr>
              <a:t>Avoimin mielin sekä sensitiivisesti ja turvallisesti myös yksilöllisen neuromonimuotoisuuden kohtaaminen ja hyväksyminen – hyväksytyksi ja merkitykselliseksi omana itsenä tulemisen kokemus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 err="1">
                <a:solidFill>
                  <a:srgbClr val="393A3B"/>
                </a:solidFill>
                <a:latin typeface="Open Sans" panose="020B0606030504020204" pitchFamily="34" charset="0"/>
              </a:rPr>
              <a:t>Mentalisoiduksi</a:t>
            </a:r>
            <a:r>
              <a:rPr lang="fi-FI" dirty="0">
                <a:solidFill>
                  <a:srgbClr val="393A3B"/>
                </a:solidFill>
                <a:latin typeface="Open Sans" panose="020B0606030504020204" pitchFamily="34" charset="0"/>
              </a:rPr>
              <a:t> tulemisen kokemus (</a:t>
            </a:r>
            <a:r>
              <a:rPr lang="fi-FI" dirty="0" err="1">
                <a:solidFill>
                  <a:srgbClr val="393A3B"/>
                </a:solidFill>
                <a:latin typeface="Open Sans" panose="020B0606030504020204" pitchFamily="34" charset="0"/>
              </a:rPr>
              <a:t>mentalisaatio</a:t>
            </a:r>
            <a:r>
              <a:rPr lang="fi-FI" dirty="0">
                <a:solidFill>
                  <a:srgbClr val="393A3B"/>
                </a:solidFill>
                <a:latin typeface="Open Sans" panose="020B0606030504020204" pitchFamily="34" charset="0"/>
              </a:rPr>
              <a:t>: mieli tiedostaa toimintaansa)</a:t>
            </a:r>
            <a:endParaRPr lang="fi-FI" b="0" i="0" dirty="0">
              <a:solidFill>
                <a:srgbClr val="393A3B"/>
              </a:solidFill>
              <a:effectLst/>
              <a:latin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b="0" i="0" dirty="0">
                <a:solidFill>
                  <a:srgbClr val="393A3B"/>
                </a:solidFill>
                <a:effectLst/>
                <a:latin typeface="Open Sans" panose="020B0606030504020204" pitchFamily="34" charset="0"/>
              </a:rPr>
              <a:t>Toimivat perhesuhteet, ystävät, työ, vertaistuki ja mahdollisuus käyttää hieman omaa aikaa omiin harrastuksiin ja/tai mielenkiinnon kohteisiin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0435947-DC50-5CC5-BC74-45293D28A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  <p:pic>
        <p:nvPicPr>
          <p:cNvPr id="23" name="Kuva 22" descr="Nainen pitelee kylttiä">
            <a:extLst>
              <a:ext uri="{FF2B5EF4-FFF2-40B4-BE49-F238E27FC236}">
                <a16:creationId xmlns:a16="http://schemas.microsoft.com/office/drawing/2014/main" id="{95B9DDDA-0E85-1902-0C28-7BA9076A5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58" y="1212980"/>
            <a:ext cx="4565442" cy="304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31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4DA01F5-E7C8-3ECF-CC76-B287F311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14</a:t>
            </a:fld>
            <a:endParaRPr lang="fi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9A73F40-1708-C1C1-C519-7D20337F48A7}"/>
              </a:ext>
            </a:extLst>
          </p:cNvPr>
          <p:cNvSpPr txBox="1"/>
          <p:nvPr/>
        </p:nvSpPr>
        <p:spPr>
          <a:xfrm>
            <a:off x="513182" y="963230"/>
            <a:ext cx="5477069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0" i="0" dirty="0">
                <a:solidFill>
                  <a:srgbClr val="2021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Arvokeskustelun tavoitteita</a:t>
            </a:r>
          </a:p>
          <a:p>
            <a:endParaRPr lang="fi-FI" dirty="0">
              <a:solidFill>
                <a:srgbClr val="20212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2021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fi-FI" b="0" i="0" dirty="0">
                <a:solidFill>
                  <a:srgbClr val="2021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htäläiset oikeudet ja oikeidenmukaisuus, väkivallattomuus, vastuullisuus, tasa-arvoisuus</a:t>
            </a:r>
            <a:r>
              <a:rPr lang="fi-FI" dirty="0">
                <a:solidFill>
                  <a:srgbClr val="2021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</a:t>
            </a:r>
            <a:r>
              <a:rPr lang="fi-FI" b="0" i="0" dirty="0">
                <a:solidFill>
                  <a:srgbClr val="2021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yhdenvertaisuus, syrjimättömyys, moninaisuuden arvostaminen sekä suhdeperusteinen sosiaalinen osallisuus ja yhteisöllisyys</a:t>
            </a:r>
            <a:endParaRPr lang="fi-FI" dirty="0">
              <a:solidFill>
                <a:srgbClr val="20212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2021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fi-FI" b="0" i="0" dirty="0">
                <a:solidFill>
                  <a:srgbClr val="2021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oninaisuus nähdään myös rikkautena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b="0" i="0" dirty="0">
                <a:solidFill>
                  <a:srgbClr val="2021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Kilpailullisuuden ja suorituskeskeisyyden on korvannut yhteisöllisyys ja yhteenkuuluvuuden edistäminen</a:t>
            </a:r>
          </a:p>
        </p:txBody>
      </p:sp>
      <p:pic>
        <p:nvPicPr>
          <p:cNvPr id="5" name="Kuva 4" descr="Lintuja lentämässä muodostelmassa">
            <a:extLst>
              <a:ext uri="{FF2B5EF4-FFF2-40B4-BE49-F238E27FC236}">
                <a16:creationId xmlns:a16="http://schemas.microsoft.com/office/drawing/2014/main" id="{A7FD08EB-59C2-1767-E926-1235D2B60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10" y="1119674"/>
            <a:ext cx="4551767" cy="306044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2B3F6E0-32D9-F5A5-9C2C-74F5EFF41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</p:spTree>
    <p:extLst>
      <p:ext uri="{BB962C8B-B14F-4D97-AF65-F5344CB8AC3E}">
        <p14:creationId xmlns:p14="http://schemas.microsoft.com/office/powerpoint/2010/main" val="2395091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28C80A01-63A8-433E-98B6-28569EF2E70D}"/>
              </a:ext>
            </a:extLst>
          </p:cNvPr>
          <p:cNvSpPr txBox="1"/>
          <p:nvPr/>
        </p:nvSpPr>
        <p:spPr>
          <a:xfrm>
            <a:off x="6155094" y="2209890"/>
            <a:ext cx="5867559" cy="47414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Häpeän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sanelemat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sosiaaliset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koodit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suojaavat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yhteisön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muuttumattomana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säilymistä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poikkeamasta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seuraa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rangaistus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yhteisöstä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erottaminen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osattomuus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tai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mitätöinti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i-FI" sz="2000" dirty="0">
                <a:latin typeface="Open Sans" panose="020B0606030504020204" pitchFamily="34" charset="0"/>
                <a:cs typeface="Times New Roman" panose="02020603050405020304" pitchFamily="18" charset="0"/>
              </a:rPr>
              <a:t>Jokainen käy läpi oman häpeänsä suojasta esille tulemisen kivuliaan kamppailun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Myönteisen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häpeän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avulla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turvallinen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osallisuuden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kokemus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toisen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kuulemista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ilmaisua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varten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28700" lvl="1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Erilaisten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mielipiteiden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ajatusten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dialogin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avulla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jaettua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rikastumista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Aito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yhteisöllisyys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syntyy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vapaaehtoisesti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osallistuvien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yksilöiden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avulla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minäpystyvyyden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kautta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mepystyvyyteen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D802565-C6A7-48CE-89DD-370C8F127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Mieliniekka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EDC610E-E883-466C-8BC8-A4A684C7A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46B4CED-DC3E-4415-A1CB-C5F36FDC11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969BF39-4182-7D16-06B3-508331267301}"/>
              </a:ext>
            </a:extLst>
          </p:cNvPr>
          <p:cNvSpPr txBox="1"/>
          <p:nvPr/>
        </p:nvSpPr>
        <p:spPr>
          <a:xfrm>
            <a:off x="2332653" y="1073794"/>
            <a:ext cx="627794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Häpeä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monimuotoinen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tunne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954C385-5C72-BF02-0365-D245EC1A3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83" y="2384070"/>
            <a:ext cx="4824874" cy="35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49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95BEE3DE-04D0-409B-AD44-DBEFDC8AC753}"/>
              </a:ext>
            </a:extLst>
          </p:cNvPr>
          <p:cNvSpPr txBox="1"/>
          <p:nvPr/>
        </p:nvSpPr>
        <p:spPr>
          <a:xfrm>
            <a:off x="644348" y="651256"/>
            <a:ext cx="4748747" cy="57050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Yhteisöllinen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resilienssi</a:t>
            </a:r>
            <a:endParaRPr lang="en-US" sz="3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Lapset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kasvavat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resilienteiksi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heidän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tärkeät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aikuiset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välittävät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heistä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uskovat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heihin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ilman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ehtoja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korkein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odotuksin</a:t>
            </a:r>
            <a:endParaRPr lang="en-US" sz="19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Kehu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kannustus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virittävät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kunnolliseen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yrittämiseen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Lapset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jotka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tietävät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aikuisten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näkevän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heissä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hyvän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toteuttavat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nämä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odotukset</a:t>
            </a:r>
            <a:endParaRPr lang="en-US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iintymyssuhde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tarjoaa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endParaRPr lang="en-US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Kateellisuudesta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vihasta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häpeästä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syyllisyydestä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vapaata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vuorovaikutusta</a:t>
            </a:r>
            <a:endParaRPr lang="en-US" sz="19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Luvan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vapaaseen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itsen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omien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tunteiden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ilmaisuun</a:t>
            </a:r>
            <a:endParaRPr lang="en-US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ehityskriisit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tulevat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mentalisoidusti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ratkaistuiksi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sosiaalisesti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sallitun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käytöksen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avulla</a:t>
            </a:r>
            <a:r>
              <a:rPr lang="en-US" sz="1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selviytymistä</a:t>
            </a:r>
            <a:endParaRPr lang="en-US" sz="19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Yhteisön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</a:t>
            </a:r>
            <a:r>
              <a:rPr lang="en-US" sz="1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yksilön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resilientti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kehä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vahvistuu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kohti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mepystyvyyttä</a:t>
            </a:r>
            <a:endParaRPr lang="en-US" sz="1900" dirty="0">
              <a:effectLst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5AB3911-85E3-4276-B9F4-EC14B50BE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029" y="562547"/>
            <a:ext cx="6155141" cy="443170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80DA721-1A7C-40C8-98AE-1BE20DBB8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Mieliniekka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931DCCCB-F528-4ECC-AD6B-0893E26A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46B4CED-DC3E-4415-A1CB-C5F36FDC1196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494799A-346E-4644-ABB4-C0B58B793175}"/>
              </a:ext>
            </a:extLst>
          </p:cNvPr>
          <p:cNvSpPr txBox="1"/>
          <p:nvPr/>
        </p:nvSpPr>
        <p:spPr>
          <a:xfrm>
            <a:off x="8586486" y="5325204"/>
            <a:ext cx="3258273" cy="1323439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RESILIENSSIN TEKIJÄT</a:t>
            </a:r>
          </a:p>
          <a:p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Kiintymyskäyttäytyminen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Toivon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näkymä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Selviytymisusko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71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C9742B6-CB30-40D6-8EDC-A8CC89864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087" y="1566387"/>
            <a:ext cx="3928071" cy="2948527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CE4861D-7F74-46C4-B02D-B441265D159C}"/>
              </a:ext>
            </a:extLst>
          </p:cNvPr>
          <p:cNvSpPr txBox="1"/>
          <p:nvPr/>
        </p:nvSpPr>
        <p:spPr>
          <a:xfrm>
            <a:off x="765552" y="1097206"/>
            <a:ext cx="5632474" cy="4431983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r>
              <a:rPr lang="fi-FI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Mepystyvyys</a:t>
            </a:r>
            <a:r>
              <a:rPr lang="fi-FI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yhdessä olemme enemmän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fi-FI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Kumpuaa yhteisöllisestä </a:t>
            </a:r>
            <a:r>
              <a:rPr lang="fi-FI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resilienssistä</a:t>
            </a: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mielenterveyden sosiaalisesta pääomasta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Luottamusta yhdessä osaamiseen toinen toistamme tarvittaessa tukien ja opastaen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Minäpystyvyys yhteisessä käytössä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Huolehtii kaikkien minäpystyvyyden luonnollisesta vahvistumisesta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Tuottaa mielen </a:t>
            </a:r>
            <a:r>
              <a:rPr lang="fi-FI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hyvinvointia  </a:t>
            </a: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neuromonimuotoisuus kuvastuu hyväksyttynä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 jätä ketään yksin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Rikastuu myös neuromonimuotoisuudesta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6870BF5-DBC1-4061-99AE-A07C5EBE7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5D23024-6D2D-4652-AC58-2E22F87B0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6E876-8C74-4160-B3FA-5D895277A2F5}" type="slidenum">
              <a:rPr lang="fi-FI" smtClean="0"/>
              <a:t>17</a:t>
            </a:fld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C6A80EE-76D2-24ED-682B-9FB16BE8F13E}"/>
              </a:ext>
            </a:extLst>
          </p:cNvPr>
          <p:cNvSpPr txBox="1"/>
          <p:nvPr/>
        </p:nvSpPr>
        <p:spPr>
          <a:xfrm>
            <a:off x="7071723" y="4789996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 maksa maltaita vaan tuottaa niitä 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15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78EDDC9-E2C2-4188-B177-83503E957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27" b="13975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1F3EE4F-6062-47F3-B6DF-C5A9C54D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sz="1000"/>
              <a:t>Mieliniekka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3ECEBE0-CE28-4CBE-B40D-790607077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46B4CED-DC3E-4415-A1CB-C5F36FDC1196}" type="slidenum">
              <a:rPr lang="fi-FI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fi-FI" sz="1000">
              <a:solidFill>
                <a:srgbClr val="FFFFFF"/>
              </a:solidFill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0AA730E-C1DC-57AF-06CE-937C4391A692}"/>
              </a:ext>
            </a:extLst>
          </p:cNvPr>
          <p:cNvSpPr txBox="1"/>
          <p:nvPr/>
        </p:nvSpPr>
        <p:spPr>
          <a:xfrm>
            <a:off x="1436914" y="3228945"/>
            <a:ext cx="8014995" cy="954107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“When the I becomes a we, illness becomes wellness” Malcolm X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F2BDB6E-05B0-33D7-C55D-FDA8FFE9F4BD}"/>
              </a:ext>
            </a:extLst>
          </p:cNvPr>
          <p:cNvSpPr txBox="1"/>
          <p:nvPr/>
        </p:nvSpPr>
        <p:spPr>
          <a:xfrm>
            <a:off x="2232339" y="1126429"/>
            <a:ext cx="1705179" cy="646331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</a:t>
            </a:r>
          </a:p>
        </p:txBody>
      </p:sp>
    </p:spTree>
    <p:extLst>
      <p:ext uri="{BB962C8B-B14F-4D97-AF65-F5344CB8AC3E}">
        <p14:creationId xmlns:p14="http://schemas.microsoft.com/office/powerpoint/2010/main" val="175473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9D34786-40DE-6A52-F0C4-C8B4D074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2967-F949-4DE7-A5F0-BE3FAABD27DD}" type="slidenum">
              <a:rPr lang="fi-FI" smtClean="0"/>
              <a:t>19</a:t>
            </a:fld>
            <a:endParaRPr lang="fi-FI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CCC11EB-0D30-86ED-FD34-CF320D471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903" y="702477"/>
            <a:ext cx="2633624" cy="971149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2A26FCF-C0C1-4691-9911-C58F88C9A4E5}"/>
              </a:ext>
            </a:extLst>
          </p:cNvPr>
          <p:cNvSpPr txBox="1"/>
          <p:nvPr/>
        </p:nvSpPr>
        <p:spPr>
          <a:xfrm>
            <a:off x="825911" y="1089007"/>
            <a:ext cx="50896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latin typeface="Open Sans" panose="020B0606030504020204" pitchFamily="34" charset="0"/>
                <a:ea typeface="Calibri" panose="020F0502020204030204" pitchFamily="34" charset="0"/>
              </a:rPr>
              <a:t>Kehittämistyön tuotoksia </a:t>
            </a:r>
            <a:endParaRPr lang="fi-FI" sz="2400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E8A3507-5BE8-CA15-D0AE-9198870AD6EB}"/>
              </a:ext>
            </a:extLst>
          </p:cNvPr>
          <p:cNvSpPr txBox="1"/>
          <p:nvPr/>
        </p:nvSpPr>
        <p:spPr>
          <a:xfrm>
            <a:off x="580104" y="1889383"/>
            <a:ext cx="1126285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  <a:hlinkClick r:id="rId3"/>
              </a:rPr>
              <a:t>Pohjois-​Karjala-projekti 2.0 käynnistyy Outo­kum­musta: ”Vastuu lasten mielen­ter­vey­destä on meillä kaikilla”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  <a:t> Karjalainen. 3.10.2024</a:t>
            </a:r>
          </a:p>
          <a:p>
            <a:pPr algn="l"/>
            <a:r>
              <a:rPr lang="fi-FI" sz="1400" b="1" i="0" u="none" strike="noStrike" dirty="0">
                <a:solidFill>
                  <a:srgbClr val="000000"/>
                </a:solidFill>
                <a:effectLst/>
                <a:latin typeface="Instrument Sans"/>
                <a:hlinkClick r:id="rId4"/>
              </a:rPr>
              <a:t>Lasten mielen­ter­veyttä halutaan nyt toden­teolla edistää: ”Outokumpu voisi nyt olla tien­näyt­täjä”</a:t>
            </a:r>
            <a:r>
              <a:rPr lang="fi-FI" sz="1400" b="1" i="0" dirty="0">
                <a:solidFill>
                  <a:srgbClr val="000000"/>
                </a:solidFill>
                <a:effectLst/>
                <a:latin typeface="Instrument Sans"/>
              </a:rPr>
              <a:t> 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  <a:t>Outokummun seutu. 4.10.2024</a:t>
            </a:r>
          </a:p>
          <a:p>
            <a:pPr algn="l"/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  <a:hlinkClick r:id="rId5"/>
              </a:rPr>
              <a:t>Pääkirjoitus: Mielenterveyden ongelmat eivät poistu leikkaamalla ja unohtamalla.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  <a:t> Länsi Savo. 8.10.2024</a:t>
            </a:r>
          </a:p>
          <a:p>
            <a:pPr algn="l"/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  <a:hlinkClick r:id="rId6"/>
              </a:rPr>
              <a:t>Vastaako terapeuttinen dialogi lastensuojelun ja lasten mielenterveystyön tarpeisiin?</a:t>
            </a:r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</a:rPr>
              <a:t> 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  <a:t>Mustonen K, Frimodig A. Parempaa lapsensuojelua Vieraskynä artikkeli. </a:t>
            </a:r>
            <a:r>
              <a:rPr lang="fi-FI" sz="1400" b="0" i="0" dirty="0" err="1">
                <a:solidFill>
                  <a:srgbClr val="000000"/>
                </a:solidFill>
                <a:effectLst/>
                <a:latin typeface="Instrument Sans"/>
              </a:rPr>
              <a:t>Profiam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  <a:t> Oy. 2023.</a:t>
            </a:r>
          </a:p>
          <a:p>
            <a:pPr algn="l"/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  <a:hlinkClick r:id="rId7"/>
              </a:rPr>
              <a:t>Terapeuttinen dialogi – lasten mielenterveystyön ja lastensuojelun yhteistä oppimista ja osaamista.</a:t>
            </a:r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</a:rPr>
              <a:t> 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  <a:t>Kohti monitoimijaista lastensuojelua hyvinvointialueilla. Mustonen K, Frimodig A. Toim. </a:t>
            </a:r>
            <a:r>
              <a:rPr lang="fi-FI" sz="1400" b="0" i="0" dirty="0" err="1">
                <a:solidFill>
                  <a:srgbClr val="000000"/>
                </a:solidFill>
                <a:effectLst/>
                <a:latin typeface="Instrument Sans"/>
              </a:rPr>
              <a:t>Yliruka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  <a:t> L, Eriksson P, Jokinen L ym. Terveyden ja hyvinvoinnin laitoksen työpaperi (THL). 2022</a:t>
            </a:r>
            <a:b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</a:br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  <a:hlinkClick r:id="rId8"/>
              </a:rPr>
              <a:t>Lasten mielenterveystyön </a:t>
            </a:r>
            <a:r>
              <a:rPr lang="fi-FI" sz="1400" b="1" i="0" u="sng" dirty="0" err="1">
                <a:solidFill>
                  <a:srgbClr val="000000"/>
                </a:solidFill>
                <a:effectLst/>
                <a:latin typeface="Instrument Sans"/>
                <a:hlinkClick r:id="rId8"/>
              </a:rPr>
              <a:t>psykoedukatiivisen</a:t>
            </a:r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  <a:hlinkClick r:id="rId8"/>
              </a:rPr>
              <a:t> työskentelyn syventävää valmennusta tarjolla sivistys-, sosiaali- ja terveystoimen ammattilaisille</a:t>
            </a:r>
            <a:br>
              <a:rPr lang="fi-FI" sz="1400" b="0" i="0" u="sng" dirty="0">
                <a:solidFill>
                  <a:srgbClr val="000000"/>
                </a:solidFill>
                <a:effectLst/>
                <a:latin typeface="Instrument Sans"/>
                <a:hlinkClick r:id="rId8"/>
              </a:rPr>
            </a:br>
            <a: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  <a:t>Keski-Suomen hyvinvointialue 26.8.2022</a:t>
            </a:r>
          </a:p>
          <a:p>
            <a:pPr algn="l"/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  <a:hlinkClick r:id="rId9"/>
              </a:rPr>
              <a:t>Osaamisen vahvistamista ja monialaista näkökulmaa lasten mielenterveystyöhön</a:t>
            </a:r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</a:rPr>
              <a:t> 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  <a:t>Keski-Suomen sosiaalialan osaamiskeskus. Koulutus / 21.6.2022</a:t>
            </a:r>
          </a:p>
          <a:p>
            <a:pPr algn="l"/>
            <a:r>
              <a:rPr lang="fi-FI" sz="1400" b="1" i="0" dirty="0">
                <a:solidFill>
                  <a:srgbClr val="000000"/>
                </a:solidFill>
                <a:effectLst/>
                <a:latin typeface="Instrument Sans"/>
              </a:rPr>
              <a:t>Lasten ja nuorten mielenterveystyön kehittäminen Keski-Suomessa 2017-2020. 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  <a:t>Mustonen K. Keski-Suomen sairaanhoitopiirin julkaisusarja 141/2021</a:t>
            </a:r>
          </a:p>
          <a:p>
            <a:pPr algn="l"/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  <a:hlinkClick r:id="rId10"/>
              </a:rPr>
              <a:t>Lasten parissa toimivien ammattilaisten </a:t>
            </a:r>
            <a:r>
              <a:rPr lang="fi-FI" sz="1400" b="1" i="0" u="sng" dirty="0" err="1">
                <a:solidFill>
                  <a:srgbClr val="000000"/>
                </a:solidFill>
                <a:effectLst/>
                <a:latin typeface="Instrument Sans"/>
                <a:hlinkClick r:id="rId10"/>
              </a:rPr>
              <a:t>mentalisaatio</a:t>
            </a:r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  <a:hlinkClick r:id="rId10"/>
              </a:rPr>
              <a:t>, tunneäly ja </a:t>
            </a:r>
            <a:r>
              <a:rPr lang="fi-FI" sz="1400" b="1" i="0" u="sng" dirty="0" err="1">
                <a:solidFill>
                  <a:srgbClr val="000000"/>
                </a:solidFill>
                <a:effectLst/>
                <a:latin typeface="Instrument Sans"/>
                <a:hlinkClick r:id="rId10"/>
              </a:rPr>
              <a:t>resilienssi</a:t>
            </a:r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  <a:hlinkClick r:id="rId10"/>
              </a:rPr>
              <a:t> – kokemuksia koulutuksesta</a:t>
            </a:r>
            <a:r>
              <a:rPr lang="fi-FI" sz="1400" b="1" u="sng" dirty="0">
                <a:solidFill>
                  <a:srgbClr val="000000"/>
                </a:solidFill>
                <a:latin typeface="Instrument Sans"/>
              </a:rPr>
              <a:t> </a:t>
            </a:r>
            <a:r>
              <a:rPr lang="fi-FI" sz="1400" b="0" i="0" dirty="0" err="1">
                <a:solidFill>
                  <a:srgbClr val="000000"/>
                </a:solidFill>
                <a:effectLst/>
                <a:latin typeface="Instrument Sans"/>
              </a:rPr>
              <a:t>Otsala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  <a:t> L. Pro gradu työ, Jyväskylän yliopisto 2020</a:t>
            </a:r>
            <a:r>
              <a:rPr lang="fi-FI" sz="1400" b="1" i="0" dirty="0">
                <a:solidFill>
                  <a:srgbClr val="000000"/>
                </a:solidFill>
                <a:effectLst/>
                <a:latin typeface="Instrument Sans"/>
              </a:rPr>
              <a:t>. </a:t>
            </a:r>
            <a:r>
              <a:rPr lang="fi-FI" sz="1400" b="1" i="0" dirty="0" err="1">
                <a:solidFill>
                  <a:srgbClr val="000000"/>
                </a:solidFill>
                <a:effectLst/>
                <a:latin typeface="Instrument Sans"/>
              </a:rPr>
              <a:t>Otsala</a:t>
            </a:r>
            <a:r>
              <a:rPr lang="fi-FI" sz="1400" b="1" i="0" dirty="0">
                <a:solidFill>
                  <a:srgbClr val="000000"/>
                </a:solidFill>
                <a:effectLst/>
                <a:latin typeface="Instrument Sans"/>
              </a:rPr>
              <a:t> L. Väitöskirjatyön aineiston kerääminen </a:t>
            </a:r>
            <a:r>
              <a:rPr lang="fi-FI" sz="1400" b="1" i="0">
                <a:solidFill>
                  <a:srgbClr val="000000"/>
                </a:solidFill>
                <a:effectLst/>
                <a:latin typeface="Instrument Sans"/>
              </a:rPr>
              <a:t>päättynyt marraskuussa 2024 </a:t>
            </a:r>
            <a:endParaRPr lang="fi-FI" sz="1400" b="1" i="0" dirty="0">
              <a:solidFill>
                <a:srgbClr val="000000"/>
              </a:solidFill>
              <a:effectLst/>
              <a:latin typeface="Instrument Sans"/>
            </a:endParaRPr>
          </a:p>
          <a:p>
            <a:pPr algn="l"/>
            <a:r>
              <a:rPr lang="fi-FI" sz="1400" b="1" i="0" u="sng" dirty="0" err="1">
                <a:solidFill>
                  <a:srgbClr val="000000"/>
                </a:solidFill>
                <a:effectLst/>
                <a:latin typeface="Instrument Sans"/>
                <a:hlinkClick r:id="rId11"/>
              </a:rPr>
              <a:t>Psykoedukaation</a:t>
            </a:r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  <a:hlinkClick r:id="rId11"/>
              </a:rPr>
              <a:t> merkitys lastensuojelun perhehoidossa.</a:t>
            </a:r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</a:rPr>
              <a:t> 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  <a:t>Laitala A. Jyväskylän ammattikorkeakoulun opinnäytetyö. 2018</a:t>
            </a:r>
            <a:b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</a:br>
            <a:r>
              <a:rPr lang="fi-FI" sz="1400" b="1" i="0" u="sng" dirty="0" err="1">
                <a:solidFill>
                  <a:srgbClr val="000000"/>
                </a:solidFill>
                <a:effectLst/>
                <a:latin typeface="Instrument Sans"/>
                <a:hlinkClick r:id="rId12"/>
              </a:rPr>
              <a:t>Psykoedukatiivinen</a:t>
            </a:r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  <a:hlinkClick r:id="rId12"/>
              </a:rPr>
              <a:t> vertaisryhmä osana lastensuojelun perhehoidon kehittämistyötä Keski-Suomessa.</a:t>
            </a:r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</a:rPr>
              <a:t> 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  <a:t>Uudistuva erityistason palvelukokonaisuus : Yhteisen työskentelyn suuntaviivoja Lapsi- ja perhepalveluiden muutosohjelmasta (LAPE) Mustonen K, Liukkonen J. (s 60-62) Toim. Santala R, Kaukonen P, Mäkelä J ym. Terveyden ja hyvinvoinnin laitoksen työpaperi (THL). 2018</a:t>
            </a:r>
            <a:b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</a:br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  <a:hlinkClick r:id="rId13"/>
              </a:rPr>
              <a:t>Kehityksen ja oppimisen tuki -koulutukset, </a:t>
            </a:r>
            <a:r>
              <a:rPr lang="fi-FI" sz="1400" b="1" i="0" u="sng" dirty="0" err="1">
                <a:solidFill>
                  <a:srgbClr val="000000"/>
                </a:solidFill>
                <a:effectLst/>
                <a:latin typeface="Instrument Sans"/>
                <a:hlinkClick r:id="rId13"/>
              </a:rPr>
              <a:t>Mieliniekka</a:t>
            </a:r>
            <a:r>
              <a:rPr lang="fi-FI" sz="1400" b="1" i="0" u="sng" dirty="0">
                <a:solidFill>
                  <a:srgbClr val="000000"/>
                </a:solidFill>
                <a:effectLst/>
                <a:latin typeface="Instrument Sans"/>
              </a:rPr>
              <a:t> 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Instrument Sans"/>
              </a:rPr>
              <a:t>VASKE – Varhaiskasvatuksen osaamisen kehittäminen. Jyväskylän kaupunki. 2021-2022</a:t>
            </a:r>
            <a:endParaRPr lang="fi-FI" sz="2400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3A618FD-1BB5-F258-A554-22C037118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</p:spTree>
    <p:extLst>
      <p:ext uri="{BB962C8B-B14F-4D97-AF65-F5344CB8AC3E}">
        <p14:creationId xmlns:p14="http://schemas.microsoft.com/office/powerpoint/2010/main" val="3739265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5043E-64DE-BDCB-A57C-C9524A56E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A08FDEC-2825-C091-D294-166A0849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2</a:t>
            </a:fld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5225E3B-4022-8532-37F6-26217EA62C24}"/>
              </a:ext>
            </a:extLst>
          </p:cNvPr>
          <p:cNvSpPr txBox="1"/>
          <p:nvPr/>
        </p:nvSpPr>
        <p:spPr>
          <a:xfrm>
            <a:off x="1017037" y="1976748"/>
            <a:ext cx="93492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Vanhemmuuden minäpystyvyys on luottamusta omaan osaamiseen lapsen hoidossa ja kasvatuksessa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Neuromonimuotoisuus ei ole osaamisen vahvistumisen este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Taustataitoina luottamussuhteessa kehittyvät itsesäätelyn ja –ohjautuvuuden taidot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Kukaan ei selviä yksin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”Usko itseen ei välttämättä takaa menestystä, mutta epäusko itseä kohtaan saa varmasti aikaan epäonnistumista” – Albert </a:t>
            </a:r>
            <a:r>
              <a:rPr lang="fi-FI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Bandura</a:t>
            </a:r>
            <a:endParaRPr lang="fi-FI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F13C26B-77F3-2960-E573-9BB2D97977C2}"/>
              </a:ext>
            </a:extLst>
          </p:cNvPr>
          <p:cNvSpPr txBox="1"/>
          <p:nvPr/>
        </p:nvSpPr>
        <p:spPr>
          <a:xfrm>
            <a:off x="1903445" y="733476"/>
            <a:ext cx="64474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Vanhemmuuden minäpystyvyyttä on mahdollista opastaa ja oppia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3CA9D44-EAA9-AE5D-BDB8-0EC5BE381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785" y="4586402"/>
            <a:ext cx="5723116" cy="1242168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4BC2231-AE5D-E908-3CBE-825BB17FB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</p:spTree>
    <p:extLst>
      <p:ext uri="{BB962C8B-B14F-4D97-AF65-F5344CB8AC3E}">
        <p14:creationId xmlns:p14="http://schemas.microsoft.com/office/powerpoint/2010/main" val="1511066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63EA526F-C363-7367-0D11-5EA7B2171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3</a:t>
            </a:fld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48814B1-5558-6B27-2ADA-33F74F7FD32B}"/>
              </a:ext>
            </a:extLst>
          </p:cNvPr>
          <p:cNvSpPr txBox="1">
            <a:spLocks/>
          </p:cNvSpPr>
          <p:nvPr/>
        </p:nvSpPr>
        <p:spPr>
          <a:xfrm>
            <a:off x="858416" y="1894114"/>
            <a:ext cx="10021078" cy="28302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i-FI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Elinoloihin (koti, työ, ympäristö, taloudellinen turva) ja terveydentilaan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Elämäntapoihin (liikunta, ruoka, päivärytmi, uni, mielen ”ruokavalio”)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Sosiaalisiin suhteisiin ja ylisukupolvisiin tekijöihin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Vastavuoroisuuteen ja luottamukseen perustuvaan sosiaaliseen pääomaan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Suvaitsevuus, joustavuus ja toinen toistemme arvostus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Myönteinen tunneilmapiiri ja ”samalla puolella oleminen” kohti yhteisöllisyyttä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Mahdollisuuksiin itsen toteuttamisessa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Neuromonimuotoisuuteen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FAA6108-16BC-77D1-B1A6-51193B3FEF0D}"/>
              </a:ext>
            </a:extLst>
          </p:cNvPr>
          <p:cNvSpPr txBox="1"/>
          <p:nvPr/>
        </p:nvSpPr>
        <p:spPr>
          <a:xfrm>
            <a:off x="858416" y="580345"/>
            <a:ext cx="98344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Minäpystyvyyden kokeminen tuottaa mielen hyvinvointia  syy- ja/tai seuraussuhteessa…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5447219-6EF5-5B2B-F022-007D9007B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846" y="4616351"/>
            <a:ext cx="4663844" cy="1661304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41298BC-4ED2-85B0-62C5-29C98C37A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</p:spTree>
    <p:extLst>
      <p:ext uri="{BB962C8B-B14F-4D97-AF65-F5344CB8AC3E}">
        <p14:creationId xmlns:p14="http://schemas.microsoft.com/office/powerpoint/2010/main" val="3638078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07D8DA2-6EDA-0B1B-502C-593287F5A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4CED-DC3E-4415-A1CB-C5F36FDC1196}" type="slidenum">
              <a:rPr lang="fi-FI" smtClean="0"/>
              <a:t>4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50763D2-2FC3-B273-7E24-61D069912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23" y="1028038"/>
            <a:ext cx="6812985" cy="4801923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3849C09-6CB1-6998-5D83-45B0CC697ED9}"/>
              </a:ext>
            </a:extLst>
          </p:cNvPr>
          <p:cNvSpPr txBox="1"/>
          <p:nvPr/>
        </p:nvSpPr>
        <p:spPr>
          <a:xfrm>
            <a:off x="403211" y="5995425"/>
            <a:ext cx="4365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/>
              </a:rPr>
              <a:t>Kuva: Karlsson ym. Duodecim </a:t>
            </a:r>
            <a:r>
              <a:rPr lang="fi-FI" sz="1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utura-pt"/>
              </a:rPr>
              <a:t>2022;138(16):</a:t>
            </a:r>
            <a:r>
              <a:rPr lang="fi-FI" sz="1400" dirty="0">
                <a:latin typeface="Open Sans"/>
              </a:rPr>
              <a:t>1411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191EFEB3-2FE3-CAB0-A00B-D59E68B5C5AB}"/>
              </a:ext>
            </a:extLst>
          </p:cNvPr>
          <p:cNvSpPr txBox="1"/>
          <p:nvPr/>
        </p:nvSpPr>
        <p:spPr>
          <a:xfrm>
            <a:off x="7436765" y="1292372"/>
            <a:ext cx="436517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Pitkäkestoinen tai liiallinen, mutta myös liian vähäinen stressi on haitallista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Elimistön kannalta epäsuotuisat tilat ovat käyrän laidoilla (Karlsson ym. 2022) – lamaannus/raivo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 err="1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Eustaasi</a:t>
            </a:r>
            <a:r>
              <a:rPr lang="fi-FI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 merkitsee tasapainotilaa (vakautta), jossa </a:t>
            </a:r>
            <a:r>
              <a:rPr lang="fi-FI" dirty="0" err="1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eustressi</a:t>
            </a:r>
            <a:r>
              <a:rPr lang="fi-FI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 (hyvä ja palkitseva stressi) on mahdollinen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Minäpystyvyys ja sen taustataitojen harjoittelu on parasta </a:t>
            </a:r>
            <a:r>
              <a:rPr lang="fi-FI" dirty="0" err="1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eustressi</a:t>
            </a:r>
            <a:r>
              <a:rPr lang="fi-FI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-tilassa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Mieli toimii ”myötäkarvaan” eli itsereflektio on mahdollista itsemyötätunnon avulla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Palkitsevat kokemukset onnistumisista ja oppiminen epäonnistumisista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5CCA2DC-4606-18E3-06BF-4B4FFCD07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62EC8F2-9D7D-3C5D-4DAC-E474F01785A9}"/>
              </a:ext>
            </a:extLst>
          </p:cNvPr>
          <p:cNvSpPr txBox="1"/>
          <p:nvPr/>
        </p:nvSpPr>
        <p:spPr>
          <a:xfrm>
            <a:off x="7893831" y="504818"/>
            <a:ext cx="332174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Biologinen säätely </a:t>
            </a:r>
          </a:p>
        </p:txBody>
      </p:sp>
    </p:spTree>
    <p:extLst>
      <p:ext uri="{BB962C8B-B14F-4D97-AF65-F5344CB8AC3E}">
        <p14:creationId xmlns:p14="http://schemas.microsoft.com/office/powerpoint/2010/main" val="3670622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8049F362-BC33-DE62-9CC0-C7EE9F694DE9}"/>
              </a:ext>
            </a:extLst>
          </p:cNvPr>
          <p:cNvSpPr txBox="1"/>
          <p:nvPr/>
        </p:nvSpPr>
        <p:spPr>
          <a:xfrm>
            <a:off x="771682" y="751344"/>
            <a:ext cx="483616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2400" dirty="0">
                <a:solidFill>
                  <a:srgbClr val="0101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fi-FI" sz="2400" i="0" dirty="0">
                <a:solidFill>
                  <a:srgbClr val="01010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anhemmuuteen ja biologiseen säätelyyn vaikuttavat tekijät ovat vuorovaikutuksessa</a:t>
            </a:r>
          </a:p>
          <a:p>
            <a:pPr algn="l"/>
            <a:endParaRPr lang="fi-FI" i="0" dirty="0">
              <a:solidFill>
                <a:srgbClr val="01010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fi-FI" dirty="0">
                <a:solidFill>
                  <a:srgbClr val="0101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Ulkoisia</a:t>
            </a:r>
            <a:endParaRPr lang="fi-FI" i="0" dirty="0">
              <a:solidFill>
                <a:srgbClr val="01010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0101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Aikaresurssi (</a:t>
            </a:r>
            <a:r>
              <a:rPr lang="fi-FI" i="0" dirty="0">
                <a:solidFill>
                  <a:srgbClr val="01010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yöuni, kotityöt, arjen hallinta, parisuhde, työ- ja perhe-elämä)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0101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Taloudelliset resurssit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0101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Nykytilanne: ympäristömuutos, digitalisaatio, sosiaalinen media, ajankohtaiset kriisit ja haasteellinen maailmantilanne</a:t>
            </a:r>
          </a:p>
          <a:p>
            <a:r>
              <a:rPr lang="fi-FI" dirty="0">
                <a:solidFill>
                  <a:srgbClr val="0101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Sisäisiä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0101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Omien tunteiden säätely, omat tarpeet ja toiveet, neuromonimuotoisuuteen liittyvät kysymykset</a:t>
            </a:r>
            <a:endParaRPr lang="fi-FI" i="0" dirty="0">
              <a:solidFill>
                <a:srgbClr val="01010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0101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fi-FI" i="0" dirty="0">
                <a:solidFill>
                  <a:srgbClr val="01010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apsen tunne- ja kehityksellisiin (joskus erityis-) tarpeisiin vastaaminen</a:t>
            </a:r>
            <a:endParaRPr lang="fi-FI" dirty="0">
              <a:solidFill>
                <a:srgbClr val="0101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916D9AD-BD8F-036C-5807-2E286D338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868" y="1332839"/>
            <a:ext cx="5604787" cy="3950362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F49B69A-766E-9C05-7586-41639A5C7587}"/>
              </a:ext>
            </a:extLst>
          </p:cNvPr>
          <p:cNvSpPr txBox="1"/>
          <p:nvPr/>
        </p:nvSpPr>
        <p:spPr>
          <a:xfrm>
            <a:off x="9539982" y="1332839"/>
            <a:ext cx="2066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</a:t>
            </a:r>
            <a:r>
              <a:rPr lang="fi-FI" sz="1000" i="0" dirty="0">
                <a:solidFill>
                  <a:srgbClr val="5F636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Duodecim 2022</a:t>
            </a:r>
            <a:r>
              <a:rPr lang="fi-FI" sz="1000" i="0" dirty="0">
                <a:solidFill>
                  <a:srgbClr val="4D5156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;138:1411</a:t>
            </a:r>
            <a:endParaRPr lang="fi-FI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1D1562-9E8C-24A2-6DB1-51E5F0E4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5</a:t>
            </a:fld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0867DFD-088E-A9EA-EFAC-DCEA42431A18}"/>
              </a:ext>
            </a:extLst>
          </p:cNvPr>
          <p:cNvSpPr txBox="1"/>
          <p:nvPr/>
        </p:nvSpPr>
        <p:spPr>
          <a:xfrm>
            <a:off x="7241399" y="5371272"/>
            <a:ext cx="4365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/>
              </a:rPr>
              <a:t>Kuva: Karlsson ym. Duodecim </a:t>
            </a:r>
            <a:r>
              <a:rPr lang="fi-FI" sz="1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utura-pt"/>
              </a:rPr>
              <a:t>2022;138(16):</a:t>
            </a:r>
            <a:r>
              <a:rPr lang="fi-FI" sz="1400" dirty="0">
                <a:latin typeface="Open Sans"/>
              </a:rPr>
              <a:t>1411</a:t>
            </a: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E26BBEB0-B2DA-21B6-6ED7-32F8E2C8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</p:spTree>
    <p:extLst>
      <p:ext uri="{BB962C8B-B14F-4D97-AF65-F5344CB8AC3E}">
        <p14:creationId xmlns:p14="http://schemas.microsoft.com/office/powerpoint/2010/main" val="269719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6" y="1046490"/>
            <a:ext cx="3632381" cy="515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F:\seisoen miettii2blan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930" y="2059795"/>
            <a:ext cx="3486638" cy="457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7996335" y="2509935"/>
            <a:ext cx="2334046" cy="111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Open sans"/>
              </a:rPr>
              <a:t>Stressinhallintaa voi</a:t>
            </a:r>
          </a:p>
          <a:p>
            <a:r>
              <a:rPr lang="fi-FI" sz="1600" dirty="0">
                <a:latin typeface="Open sans"/>
              </a:rPr>
              <a:t>opetella ja stressi voi hellittää – Kuinka opin itse ja ohjaan muita?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3087493" y="6198255"/>
            <a:ext cx="1917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/>
              </a:rPr>
              <a:t>Kuva: Hyvä Terveys</a:t>
            </a:r>
          </a:p>
          <a:p>
            <a:r>
              <a:rPr lang="fi-FI" sz="1400" dirty="0">
                <a:latin typeface="Open sans"/>
              </a:rPr>
              <a:t>11/2018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5191125" y="514812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Open sans"/>
              </a:rPr>
              <a:t>Stressin ja tunteiden säätelyn pulmat kuormittavat mieltä, seurauksena voi olla uupuminen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latin typeface="Open sans"/>
              </a:rPr>
              <a:t>Mieli ei toimi eikä pysty omaksumaan uutta tietotaitoa minäpystyvyyden vahvistamiseksi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60F0149-B18F-4A45-923C-C76FCB439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4CED-DC3E-4415-A1CB-C5F36FDC1196}" type="slidenum">
              <a:rPr lang="fi-FI" smtClean="0"/>
              <a:t>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D7A2DBE-AB58-B537-7927-FEB1E170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</p:spTree>
    <p:extLst>
      <p:ext uri="{BB962C8B-B14F-4D97-AF65-F5344CB8AC3E}">
        <p14:creationId xmlns:p14="http://schemas.microsoft.com/office/powerpoint/2010/main" val="2796625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8049F362-BC33-DE62-9CC0-C7EE9F694DE9}"/>
              </a:ext>
            </a:extLst>
          </p:cNvPr>
          <p:cNvSpPr txBox="1"/>
          <p:nvPr/>
        </p:nvSpPr>
        <p:spPr>
          <a:xfrm>
            <a:off x="763036" y="669102"/>
            <a:ext cx="115316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2800" i="0" dirty="0">
                <a:solidFill>
                  <a:srgbClr val="01010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Vanhemmuuteen liittyvät ristiriidat uuvuttavat</a:t>
            </a:r>
            <a:endParaRPr lang="fi-FI" i="0" dirty="0">
              <a:solidFill>
                <a:srgbClr val="01010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b="0" i="0" dirty="0">
              <a:solidFill>
                <a:srgbClr val="212529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Vaatimukset ja odotukset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Ulkoiset ja itseä kohtaan osoitetut vanhemmuuden ihanteet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b="0" i="0" dirty="0">
              <a:solidFill>
                <a:srgbClr val="212529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Erityisesti n</a:t>
            </a:r>
            <a:r>
              <a:rPr lang="fi-FI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uorilla vanhemmilla ristiriita vapauden, itsensä toteuttamisen ja perhe-elämän vaatimusten välillä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dirty="0">
              <a:solidFill>
                <a:srgbClr val="21252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Länsimainen yksilö- ja suorituskeskeisyys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Johtaa yksinäisyyteen ja paineistukseen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i="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Häpeä ja syyllisyys omasta uupumuksesta –negaation kierre</a:t>
            </a:r>
            <a:endParaRPr lang="fi-FI" i="0" dirty="0">
              <a:solidFill>
                <a:srgbClr val="01010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39435AC-B1B0-2576-5711-DE6E15F3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7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417DF78-3EDA-85E9-EDF9-C8F1D70A6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68" y="4247490"/>
            <a:ext cx="11191875" cy="200025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7914FC6-96FB-1690-D050-C263453A2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</p:spTree>
    <p:extLst>
      <p:ext uri="{BB962C8B-B14F-4D97-AF65-F5344CB8AC3E}">
        <p14:creationId xmlns:p14="http://schemas.microsoft.com/office/powerpoint/2010/main" val="4267754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3727D654-AAEE-7052-8A57-A9B66082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9E73-4F15-4629-8B1B-B6A7E2C54323}" type="slidenum">
              <a:rPr lang="fi-FI" smtClean="0"/>
              <a:t>8</a:t>
            </a:fld>
            <a:endParaRPr lang="fi-FI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BA906E1F-2DE5-C98B-C32E-A86FB2A2F4E8}"/>
              </a:ext>
            </a:extLst>
          </p:cNvPr>
          <p:cNvSpPr txBox="1">
            <a:spLocks/>
          </p:cNvSpPr>
          <p:nvPr/>
        </p:nvSpPr>
        <p:spPr>
          <a:xfrm>
            <a:off x="1442720" y="2886075"/>
            <a:ext cx="5852160" cy="939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i-FI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72AFAC2-BAAC-29C5-DF05-E417D483D0F7}"/>
              </a:ext>
            </a:extLst>
          </p:cNvPr>
          <p:cNvSpPr txBox="1"/>
          <p:nvPr/>
        </p:nvSpPr>
        <p:spPr>
          <a:xfrm>
            <a:off x="3331030" y="1749488"/>
            <a:ext cx="425476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Negatiiviset tunteet ja ajatukset itsestä vanhempana, vertaaminen muihin synnyttää kateellisuutta 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00FE2AC7-7F99-E800-668E-C22A2505BECD}"/>
              </a:ext>
            </a:extLst>
          </p:cNvPr>
          <p:cNvSpPr txBox="1"/>
          <p:nvPr/>
        </p:nvSpPr>
        <p:spPr>
          <a:xfrm>
            <a:off x="7837669" y="2457496"/>
            <a:ext cx="385358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Vanhemmuuteen liittyvien tunteiden ja ajatusten välttely (suojautuminen häpeällä) estää itsemyötätunnon ja harjoittelun (oppiminen tapahtuu itsereflektiivisesti ”myötäkarvaan” </a:t>
            </a:r>
            <a:r>
              <a:rPr lang="fi-FI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eustressitilassa</a:t>
            </a:r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</a:p>
        </p:txBody>
      </p:sp>
      <p:sp>
        <p:nvSpPr>
          <p:cNvPr id="14" name="Nuoli: Kaareva vasemmalle 13">
            <a:extLst>
              <a:ext uri="{FF2B5EF4-FFF2-40B4-BE49-F238E27FC236}">
                <a16:creationId xmlns:a16="http://schemas.microsoft.com/office/drawing/2014/main" id="{C95BD6FB-39A5-1984-7B9A-53EA59ED2D3B}"/>
              </a:ext>
            </a:extLst>
          </p:cNvPr>
          <p:cNvSpPr/>
          <p:nvPr/>
        </p:nvSpPr>
        <p:spPr>
          <a:xfrm>
            <a:off x="5857334" y="2888453"/>
            <a:ext cx="1632857" cy="2789853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25C413C1-005C-502C-3594-CA7E65EEDFA2}"/>
              </a:ext>
            </a:extLst>
          </p:cNvPr>
          <p:cNvSpPr txBox="1"/>
          <p:nvPr/>
        </p:nvSpPr>
        <p:spPr>
          <a:xfrm>
            <a:off x="7089500" y="5156021"/>
            <a:ext cx="307153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Ahdistus ja epäluottamus omaa osaamista ja pärjäävyyttä kohtaan lisääntyy 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5C9B382A-117B-92AA-6108-B3C999931BC8}"/>
              </a:ext>
            </a:extLst>
          </p:cNvPr>
          <p:cNvSpPr txBox="1"/>
          <p:nvPr/>
        </p:nvSpPr>
        <p:spPr>
          <a:xfrm>
            <a:off x="809507" y="2986296"/>
            <a:ext cx="274613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Syyllisyyden kokeminen vahvistaa uskomusta omasta ”huonoudesta”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FBE1C1A4-B215-3E62-3B22-CA77FBD9CD75}"/>
              </a:ext>
            </a:extLst>
          </p:cNvPr>
          <p:cNvSpPr txBox="1"/>
          <p:nvPr/>
        </p:nvSpPr>
        <p:spPr>
          <a:xfrm>
            <a:off x="584718" y="5631750"/>
            <a:ext cx="24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FF765C7F-AC55-F84A-584F-40EAA0AF3579}"/>
              </a:ext>
            </a:extLst>
          </p:cNvPr>
          <p:cNvSpPr txBox="1"/>
          <p:nvPr/>
        </p:nvSpPr>
        <p:spPr>
          <a:xfrm>
            <a:off x="374401" y="4417357"/>
            <a:ext cx="3469122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Huono suoriutuminen  - vetäytyminen osallisuudesta (suojautuminen häpeällä vahvistuu), yksin yrittämisen pakote (toksinen stressi)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B3E844F4-4689-B0B4-115F-B5BA27F10056}"/>
              </a:ext>
            </a:extLst>
          </p:cNvPr>
          <p:cNvSpPr txBox="1"/>
          <p:nvPr/>
        </p:nvSpPr>
        <p:spPr>
          <a:xfrm>
            <a:off x="828696" y="887714"/>
            <a:ext cx="1030371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Negaation kehä heikentää vanhemmuuden minäpystyvyyttä </a:t>
            </a:r>
          </a:p>
        </p:txBody>
      </p:sp>
      <p:sp>
        <p:nvSpPr>
          <p:cNvPr id="15" name="Nuoli: Kaareva vasemmalle 14">
            <a:extLst>
              <a:ext uri="{FF2B5EF4-FFF2-40B4-BE49-F238E27FC236}">
                <a16:creationId xmlns:a16="http://schemas.microsoft.com/office/drawing/2014/main" id="{57726AA0-1E00-218B-89E0-F6525C746953}"/>
              </a:ext>
            </a:extLst>
          </p:cNvPr>
          <p:cNvSpPr/>
          <p:nvPr/>
        </p:nvSpPr>
        <p:spPr>
          <a:xfrm rot="10966622">
            <a:off x="3846813" y="2713540"/>
            <a:ext cx="1748654" cy="2789853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E1521FA-D7A3-5F6C-EFA4-B63EEFBBE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</p:spTree>
    <p:extLst>
      <p:ext uri="{BB962C8B-B14F-4D97-AF65-F5344CB8AC3E}">
        <p14:creationId xmlns:p14="http://schemas.microsoft.com/office/powerpoint/2010/main" val="1519299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5AF89549-9598-446F-9A7E-E7C9283AA2AA}"/>
              </a:ext>
            </a:extLst>
          </p:cNvPr>
          <p:cNvSpPr txBox="1"/>
          <p:nvPr/>
        </p:nvSpPr>
        <p:spPr>
          <a:xfrm>
            <a:off x="670888" y="1197620"/>
            <a:ext cx="695959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fi-FI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Psyykkinen</a:t>
            </a:r>
            <a:r>
              <a:rPr lang="fi-FI" sz="32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ensiapu on…</a:t>
            </a:r>
          </a:p>
          <a:p>
            <a:pPr algn="l" rtl="0" fontAlgn="base"/>
            <a:endParaRPr lang="fi-FI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 rtl="0" fontAlgn="base">
              <a:buFont typeface="Wingdings" panose="05000000000000000000" pitchFamily="2" charset="2"/>
              <a:buChar char="Ø"/>
            </a:pPr>
            <a:r>
              <a:rPr lang="fi-FI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Liiallisessa stressitilassa olevan ihmisen </a:t>
            </a:r>
            <a:r>
              <a:rPr lang="fi-FI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fi-FI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auhoittamista sekä huolenpitoa tai huolehtimista </a:t>
            </a:r>
            <a:r>
              <a:rPr lang="fi-FI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olotilan</a:t>
            </a:r>
            <a:r>
              <a:rPr lang="fi-FI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helpottamiseksi</a:t>
            </a:r>
            <a:r>
              <a:rPr lang="fi-FI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selviytymisen tukemiseksi</a:t>
            </a:r>
          </a:p>
          <a:p>
            <a:pPr marL="285750" indent="-285750" algn="l" rtl="0" fontAlgn="base">
              <a:buFont typeface="Wingdings" panose="05000000000000000000" pitchFamily="2" charset="2"/>
              <a:buChar char="Ø"/>
            </a:pPr>
            <a:endParaRPr lang="fi-FI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Tarpeen mukaisesti, neuromonimuotoisuus huomioiden, perustarpeista huolehtimista ja käytännön ongelmien selvittämistä​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fi-FI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Toiminta- ja ajattelukyvyn turvaamista sekä stressin </a:t>
            </a:r>
            <a:r>
              <a:rPr lang="fi-FI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kroonisoitumisen</a:t>
            </a:r>
            <a:r>
              <a:rPr lang="fi-FI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 traumatisoitumisen ehkäisyä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C968DC3-E701-4348-8A49-E92789593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B845-1770-4E61-8831-EFAE3DF10D25}" type="slidenum">
              <a:rPr lang="fi-FI" smtClean="0"/>
              <a:t>9</a:t>
            </a:fld>
            <a:endParaRPr lang="fi-FI"/>
          </a:p>
        </p:txBody>
      </p:sp>
      <p:pic>
        <p:nvPicPr>
          <p:cNvPr id="6" name="Kuva 5" descr="Käsi kädessä">
            <a:extLst>
              <a:ext uri="{FF2B5EF4-FFF2-40B4-BE49-F238E27FC236}">
                <a16:creationId xmlns:a16="http://schemas.microsoft.com/office/drawing/2014/main" id="{EF96EAF1-160B-1FC3-2B80-2354A0AF0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67" y="1559787"/>
            <a:ext cx="3539570" cy="2359944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1305814-7F04-8FFE-3612-BE2B8326077B}"/>
              </a:ext>
            </a:extLst>
          </p:cNvPr>
          <p:cNvSpPr txBox="1"/>
          <p:nvPr/>
        </p:nvSpPr>
        <p:spPr>
          <a:xfrm>
            <a:off x="8542020" y="4614820"/>
            <a:ext cx="2880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Turvan tunnetta </a:t>
            </a:r>
            <a:endParaRPr lang="fi-FI" sz="28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03E4AAB-38C9-9023-E330-233812C0C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Mieliniekka</a:t>
            </a:r>
          </a:p>
        </p:txBody>
      </p:sp>
    </p:spTree>
    <p:extLst>
      <p:ext uri="{BB962C8B-B14F-4D97-AF65-F5344CB8AC3E}">
        <p14:creationId xmlns:p14="http://schemas.microsoft.com/office/powerpoint/2010/main" val="1188156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44b85f8-4d5c-479f-98e6-d5554bf0169d" xsi:nil="true"/>
    <lcf76f155ced4ddcb4097134ff3c332f xmlns="11e35fb4-ba84-4c74-9923-a1eefa25b04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321E9716748A1449B6180CC575DC48F" ma:contentTypeVersion="18" ma:contentTypeDescription="Luo uusi asiakirja." ma:contentTypeScope="" ma:versionID="634af3561d9f0d539982920006fc6a15">
  <xsd:schema xmlns:xsd="http://www.w3.org/2001/XMLSchema" xmlns:xs="http://www.w3.org/2001/XMLSchema" xmlns:p="http://schemas.microsoft.com/office/2006/metadata/properties" xmlns:ns2="11e35fb4-ba84-4c74-9923-a1eefa25b043" xmlns:ns3="d44b85f8-4d5c-479f-98e6-d5554bf0169d" targetNamespace="http://schemas.microsoft.com/office/2006/metadata/properties" ma:root="true" ma:fieldsID="02f6c0dce65d0d0f0d49961b2f4109e4" ns2:_="" ns3:_="">
    <xsd:import namespace="11e35fb4-ba84-4c74-9923-a1eefa25b043"/>
    <xsd:import namespace="d44b85f8-4d5c-479f-98e6-d5554bf016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e35fb4-ba84-4c74-9923-a1eefa25b0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22ed1bed-8a91-47a9-b4e9-28d4b93dc7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b85f8-4d5c-479f-98e6-d5554bf0169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04dfa4a-b6f6-4264-b58c-15a217066f7e}" ma:internalName="TaxCatchAll" ma:showField="CatchAllData" ma:web="d44b85f8-4d5c-479f-98e6-d5554bf016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06A67F-9E73-4C84-85C2-F3DA6CBD45C3}">
  <ds:schemaRefs>
    <ds:schemaRef ds:uri="11e35fb4-ba84-4c74-9923-a1eefa25b043"/>
    <ds:schemaRef ds:uri="http://purl.org/dc/dcmitype/"/>
    <ds:schemaRef ds:uri="d44b85f8-4d5c-479f-98e6-d5554bf0169d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5170875-D1AB-460F-802E-0022FE070B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B19C74-19DA-41C6-8DBB-1DC59A8EC8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e35fb4-ba84-4c74-9923-a1eefa25b043"/>
    <ds:schemaRef ds:uri="d44b85f8-4d5c-479f-98e6-d5554bf016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1936</Words>
  <Application>Microsoft Office PowerPoint</Application>
  <PresentationFormat>Laajakuva</PresentationFormat>
  <Paragraphs>213</Paragraphs>
  <Slides>19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Futura-pt</vt:lpstr>
      <vt:lpstr>Instrument Sans</vt:lpstr>
      <vt:lpstr>Open Sans</vt:lpstr>
      <vt:lpstr>Open Sans</vt:lpstr>
      <vt:lpstr>Open Sans </vt:lpstr>
      <vt:lpstr>Wingdings</vt:lpstr>
      <vt:lpstr>Office-teema</vt:lpstr>
      <vt:lpstr>Vanhemmuuden minäpystyvyys ja neuromonimuotoisuus 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Kirsi Mustonen</dc:creator>
  <cp:lastModifiedBy>Riitta Savolainen</cp:lastModifiedBy>
  <cp:revision>13</cp:revision>
  <dcterms:created xsi:type="dcterms:W3CDTF">2023-10-07T17:47:09Z</dcterms:created>
  <dcterms:modified xsi:type="dcterms:W3CDTF">2024-11-29T10:10:14Z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0x0101009321E9716748A1449B6180CC575DC48F</vt:lpwstr>
  </property>
  <property fmtid="{D5CDD505-2E9C-101B-9397-08002B2CF9AE}" pid="3" name="MediaServiceImageTags">
    <vt:lpwstr/>
  </property>
</Properties>
</file>