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8" r:id="rId5"/>
  </p:sldMasterIdLst>
  <p:notesMasterIdLst>
    <p:notesMasterId r:id="rId23"/>
  </p:notesMasterIdLst>
  <p:handoutMasterIdLst>
    <p:handoutMasterId r:id="rId24"/>
  </p:handoutMasterIdLst>
  <p:sldIdLst>
    <p:sldId id="258" r:id="rId6"/>
    <p:sldId id="666" r:id="rId7"/>
    <p:sldId id="673" r:id="rId8"/>
    <p:sldId id="675" r:id="rId9"/>
    <p:sldId id="661" r:id="rId10"/>
    <p:sldId id="662" r:id="rId11"/>
    <p:sldId id="665" r:id="rId12"/>
    <p:sldId id="658" r:id="rId13"/>
    <p:sldId id="652" r:id="rId14"/>
    <p:sldId id="651" r:id="rId15"/>
    <p:sldId id="689" r:id="rId16"/>
    <p:sldId id="654" r:id="rId17"/>
    <p:sldId id="691" r:id="rId18"/>
    <p:sldId id="693" r:id="rId19"/>
    <p:sldId id="688" r:id="rId20"/>
    <p:sldId id="698" r:id="rId21"/>
    <p:sldId id="667" r:id="rId22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6924">
          <p15:clr>
            <a:srgbClr val="A4A3A4"/>
          </p15:clr>
        </p15:guide>
        <p15:guide id="6" pos="756">
          <p15:clr>
            <a:srgbClr val="A4A3A4"/>
          </p15:clr>
        </p15:guide>
        <p15:guide id="7" orient="horz" pos="1253" userDrawn="1">
          <p15:clr>
            <a:srgbClr val="A4A3A4"/>
          </p15:clr>
        </p15:guide>
        <p15:guide id="8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09B"/>
    <a:srgbClr val="00BFB8"/>
    <a:srgbClr val="00A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71" autoAdjust="0"/>
    <p:restoredTop sz="96292" autoAdjust="0"/>
  </p:normalViewPr>
  <p:slideViewPr>
    <p:cSldViewPr showGuides="1">
      <p:cViewPr varScale="1">
        <p:scale>
          <a:sx n="78" d="100"/>
          <a:sy n="78" d="100"/>
        </p:scale>
        <p:origin x="672" y="62"/>
      </p:cViewPr>
      <p:guideLst>
        <p:guide pos="3840"/>
        <p:guide orient="horz" pos="2160"/>
        <p:guide orient="horz" pos="3702"/>
        <p:guide pos="6924"/>
        <p:guide pos="756"/>
        <p:guide orient="horz" pos="1253"/>
        <p:guide orient="horz" pos="572"/>
      </p:guideLst>
    </p:cSldViewPr>
  </p:slideViewPr>
  <p:outlineViewPr>
    <p:cViewPr>
      <p:scale>
        <a:sx n="33" d="100"/>
        <a:sy n="33" d="100"/>
      </p:scale>
      <p:origin x="0" y="-28566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D720-5450-4F8D-9B40-EA5617A2F5D5}" type="datetimeFigureOut">
              <a:rPr lang="fi-FI" sz="800" smtClean="0"/>
              <a:t>29.11.2024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A622-5474-46D2-9E25-B7390D39C68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79404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73615C5-03D7-4033-AA7E-61675A121AC6}" type="datetimeFigureOut">
              <a:rPr lang="fi-FI" smtClean="0"/>
              <a:pPr/>
              <a:t>29.11.2024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D6EC600-B393-4301-A281-C4D1D819C08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2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814A98-4821-2246-8065-57572805DE47}"/>
              </a:ext>
            </a:extLst>
          </p:cNvPr>
          <p:cNvSpPr/>
          <p:nvPr userDrawn="1"/>
        </p:nvSpPr>
        <p:spPr>
          <a:xfrm>
            <a:off x="0" y="-1"/>
            <a:ext cx="12192000" cy="5965825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432857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</a:t>
            </a:r>
          </a:p>
        </p:txBody>
      </p:sp>
      <p:grpSp>
        <p:nvGrpSpPr>
          <p:cNvPr id="16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008937"/>
            <a:ext cx="9791700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otsikko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745609"/>
            <a:ext cx="9791700" cy="431352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29.11.2024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D38C580-1624-3A49-9920-B022E7D09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69FD-AFBA-4E32-A6EF-4D53061A8BA3}" type="datetime1">
              <a:rPr lang="fi-FI" noProof="0" smtClean="0"/>
              <a:t>29.11.2024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2634841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29.11.2024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0A2FE06-8AC0-B7AD-0BD3-7A8976C896A9}"/>
              </a:ext>
            </a:extLst>
          </p:cNvPr>
          <p:cNvSpPr/>
          <p:nvPr userDrawn="1"/>
        </p:nvSpPr>
        <p:spPr>
          <a:xfrm>
            <a:off x="0" y="5876924"/>
            <a:ext cx="12192000" cy="88901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Graphic 13">
            <a:extLst>
              <a:ext uri="{FF2B5EF4-FFF2-40B4-BE49-F238E27FC236}">
                <a16:creationId xmlns:a16="http://schemas.microsoft.com/office/drawing/2014/main" id="{6C579B08-0866-C618-3CD1-F19E195D9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69FD-AFBA-4E32-A6EF-4D53061A8BA3}" type="datetime1">
              <a:rPr lang="fi-FI" noProof="0" smtClean="0"/>
              <a:t>29.11.2024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0980759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69FD-AFBA-4E32-A6EF-4D53061A8BA3}" type="datetime1">
              <a:rPr lang="fi-FI" noProof="0" smtClean="0"/>
              <a:t>29.11.2024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1746828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69FD-AFBA-4E32-A6EF-4D53061A8BA3}" type="datetime1">
              <a:rPr lang="fi-FI" noProof="0" smtClean="0"/>
              <a:t>29.11.2024</a:t>
            </a:fld>
            <a:endParaRPr lang="fi-F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1778712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69FD-AFBA-4E32-A6EF-4D53061A8BA3}" type="datetime1">
              <a:rPr lang="fi-FI" noProof="0" smtClean="0"/>
              <a:t>29.11.2024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6350634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DD40-ADF6-4715-B1C3-F927B3526D24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A3D8-F89D-4C8B-822C-F2E23F900E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481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69FD-AFBA-4E32-A6EF-4D53061A8BA3}" type="datetime1">
              <a:rPr lang="fi-FI" noProof="0" smtClean="0"/>
              <a:t>29.11.2024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6921900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69FD-AFBA-4E32-A6EF-4D53061A8BA3}" type="datetime1">
              <a:rPr lang="fi-FI" noProof="0" smtClean="0"/>
              <a:t>29.11.2024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921781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69FD-AFBA-4E32-A6EF-4D53061A8BA3}" type="datetime1">
              <a:rPr lang="fi-FI" noProof="0" smtClean="0"/>
              <a:t>29.11.2024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0166407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8CCA0-F615-8141-89DC-02D7B8842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8"/>
            <a:ext cx="12192000" cy="587654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7491F-C2F4-084A-82E7-BB7099528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60EA33F-B6F5-A84B-B138-86CE7618EA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600481-18D8-C642-AA22-CB0E0A1A839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BB006915-90D9-DB46-8B74-38660BCC369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9E0C4835-80F8-1B49-BB30-5494C53CC9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EAFF258-D141-B842-BBD2-65128A79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29.11.2024</a:t>
            </a:fld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74A8020-4662-B54F-8B7B-E0F39912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7B0D038-7A68-0149-853C-64F219D9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DD73655-CE31-0A40-B619-DA40E9BC38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150" y="476672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373CC5-BB30-8D48-BAA5-0AE7E63A2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1052736"/>
            <a:ext cx="5399906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48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otsikko napsauttamalla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189F9-8F8E-484F-8A4C-86EA0540CF03}"/>
              </a:ext>
            </a:extLst>
          </p:cNvPr>
          <p:cNvSpPr/>
          <p:nvPr userDrawn="1"/>
        </p:nvSpPr>
        <p:spPr>
          <a:xfrm>
            <a:off x="0" y="5876924"/>
            <a:ext cx="12192000" cy="88901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074C885-64AA-8F47-A8F7-A2BEEE855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69FD-AFBA-4E32-A6EF-4D53061A8BA3}" type="datetime1">
              <a:rPr lang="fi-FI" noProof="0" smtClean="0"/>
              <a:t>29.11.2024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88977044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814A98-4821-2246-8065-57572805DE47}"/>
              </a:ext>
            </a:extLst>
          </p:cNvPr>
          <p:cNvSpPr/>
          <p:nvPr userDrawn="1"/>
        </p:nvSpPr>
        <p:spPr>
          <a:xfrm>
            <a:off x="0" y="-1"/>
            <a:ext cx="12192000" cy="5965825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432857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</a:t>
            </a:r>
          </a:p>
        </p:txBody>
      </p:sp>
      <p:grpSp>
        <p:nvGrpSpPr>
          <p:cNvPr id="16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008937"/>
            <a:ext cx="9791700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otsikko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745609"/>
            <a:ext cx="9791700" cy="431352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29.11.2024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D38C580-1624-3A49-9920-B022E7D09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456" y="1988841"/>
            <a:ext cx="9792394" cy="3744416"/>
          </a:xfrm>
        </p:spPr>
        <p:txBody>
          <a:bodyPr/>
          <a:lstStyle>
            <a:lvl1pPr marL="266700" indent="-266700">
              <a:spcBef>
                <a:spcPts val="800"/>
              </a:spcBef>
              <a:buClr>
                <a:srgbClr val="00BFB8"/>
              </a:buClr>
              <a:buFont typeface="Arial" panose="020B0604020202020204" pitchFamily="34" charset="0"/>
              <a:buChar char="•"/>
              <a:defRPr sz="2000" b="1" baseline="0">
                <a:solidFill>
                  <a:srgbClr val="28509B"/>
                </a:solidFill>
                <a:latin typeface="+mn-lt"/>
              </a:defRPr>
            </a:lvl1pPr>
            <a:lvl2pPr marL="539750" indent="-266700">
              <a:spcBef>
                <a:spcPts val="800"/>
              </a:spcBef>
              <a:buClr>
                <a:srgbClr val="00BFB8"/>
              </a:buClr>
              <a:defRPr sz="2000" b="1">
                <a:solidFill>
                  <a:srgbClr val="28509B"/>
                </a:solidFill>
                <a:latin typeface="+mn-lt"/>
              </a:defRPr>
            </a:lvl2pPr>
            <a:lvl3pPr marL="806450" indent="-273050">
              <a:spcBef>
                <a:spcPts val="800"/>
              </a:spcBef>
              <a:buClr>
                <a:srgbClr val="00BFB8"/>
              </a:buClr>
              <a:defRPr b="1">
                <a:solidFill>
                  <a:srgbClr val="28509B"/>
                </a:solidFill>
                <a:latin typeface="+mn-lt"/>
              </a:defRPr>
            </a:lvl3pPr>
            <a:lvl4pPr marL="1071563" indent="-266700">
              <a:spcBef>
                <a:spcPts val="800"/>
              </a:spcBef>
              <a:buClr>
                <a:srgbClr val="00BFB8"/>
              </a:buClr>
              <a:defRPr b="1">
                <a:solidFill>
                  <a:srgbClr val="28509B"/>
                </a:solidFill>
                <a:latin typeface="+mn-lt"/>
              </a:defRPr>
            </a:lvl4pPr>
            <a:lvl5pPr marL="1346200" indent="-265113">
              <a:spcBef>
                <a:spcPts val="800"/>
              </a:spcBef>
              <a:buClr>
                <a:srgbClr val="00BFB8"/>
              </a:buClr>
              <a:defRPr b="1">
                <a:solidFill>
                  <a:srgbClr val="28509B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listaus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48431F-06A1-4541-B8E1-9A08B3FD8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12740A7-FB0B-0F43-903E-64ED708F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29.11.2024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37EDF35-A84A-6D4F-ABA0-D999B974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EE9C4FD-7D56-E54B-B32E-9C6D9483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AF7FE0-45EF-5842-A915-3BE91C249C0E}"/>
              </a:ext>
            </a:extLst>
          </p:cNvPr>
          <p:cNvSpPr/>
          <p:nvPr userDrawn="1"/>
        </p:nvSpPr>
        <p:spPr>
          <a:xfrm>
            <a:off x="0" y="5876924"/>
            <a:ext cx="12192000" cy="88901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337E7AE-8C71-964D-86C9-78B680E6A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8CCA0-F615-8141-89DC-02D7B8842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"/>
            <a:ext cx="12192000" cy="587654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7491F-C2F4-084A-82E7-BB7099528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60EA33F-B6F5-A84B-B138-86CE7618EA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600481-18D8-C642-AA22-CB0E0A1A839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BB006915-90D9-DB46-8B74-38660BCC369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9E0C4835-80F8-1B49-BB30-5494C53CC9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EAFF258-D141-B842-BBD2-65128A79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29.11.2024</a:t>
            </a:fld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74A8020-4662-B54F-8B7B-E0F39912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7B0D038-7A68-0149-853C-64F219D9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DD73655-CE31-0A40-B619-DA40E9BC38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150" y="476672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373CC5-BB30-8D48-BAA5-0AE7E63A2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1052736"/>
            <a:ext cx="5399906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48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otsikko napsauttamalla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189F9-8F8E-484F-8A4C-86EA0540CF03}"/>
              </a:ext>
            </a:extLst>
          </p:cNvPr>
          <p:cNvSpPr/>
          <p:nvPr userDrawn="1"/>
        </p:nvSpPr>
        <p:spPr>
          <a:xfrm>
            <a:off x="0" y="5876924"/>
            <a:ext cx="12192000" cy="88901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E328F69-8E29-574E-922E-F7E00CC4AB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8CCA0-F615-8141-89DC-02D7B8842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8"/>
            <a:ext cx="12192000" cy="587654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7491F-C2F4-084A-82E7-BB7099528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60EA33F-B6F5-A84B-B138-86CE7618EA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600481-18D8-C642-AA22-CB0E0A1A839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BB006915-90D9-DB46-8B74-38660BCC369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9E0C4835-80F8-1B49-BB30-5494C53CC9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EAFF258-D141-B842-BBD2-65128A79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29.11.2024</a:t>
            </a:fld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74A8020-4662-B54F-8B7B-E0F39912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7B0D038-7A68-0149-853C-64F219D9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DD73655-CE31-0A40-B619-DA40E9BC38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150" y="476672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373CC5-BB30-8D48-BAA5-0AE7E63A2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1052736"/>
            <a:ext cx="5399906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48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otsikko napsauttamalla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189F9-8F8E-484F-8A4C-86EA0540CF03}"/>
              </a:ext>
            </a:extLst>
          </p:cNvPr>
          <p:cNvSpPr/>
          <p:nvPr userDrawn="1"/>
        </p:nvSpPr>
        <p:spPr>
          <a:xfrm>
            <a:off x="0" y="5876924"/>
            <a:ext cx="12192000" cy="88901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FF485DE-76DA-0648-A8E7-28934FC509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456" y="1988839"/>
            <a:ext cx="9792394" cy="374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72964D-31E0-4EFB-9E0E-F88220D0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937E76E-6B0D-6D42-A540-E8E4339D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29.11.2024</a:t>
            </a:fld>
            <a:endParaRPr lang="fi-FI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C316397-7A38-8A4D-8D48-4446980E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8FFB1B2-0F1C-0F41-9AEE-B4B85D62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F6113C-31E8-DF49-962D-6FD248724ED3}"/>
              </a:ext>
            </a:extLst>
          </p:cNvPr>
          <p:cNvSpPr/>
          <p:nvPr userDrawn="1"/>
        </p:nvSpPr>
        <p:spPr>
          <a:xfrm>
            <a:off x="0" y="5876924"/>
            <a:ext cx="12192000" cy="88901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1E13D5-014D-B047-93E7-22F03E34AA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456" y="1988841"/>
            <a:ext cx="9792394" cy="3744416"/>
          </a:xfrm>
        </p:spPr>
        <p:txBody>
          <a:bodyPr/>
          <a:lstStyle>
            <a:lvl1pPr marL="266700" indent="-266700">
              <a:spcBef>
                <a:spcPts val="800"/>
              </a:spcBef>
              <a:buClr>
                <a:srgbClr val="00BFB8"/>
              </a:buClr>
              <a:buFont typeface="Arial" panose="020B0604020202020204" pitchFamily="34" charset="0"/>
              <a:buChar char="•"/>
              <a:defRPr sz="2000" b="1" baseline="0">
                <a:solidFill>
                  <a:srgbClr val="28509B"/>
                </a:solidFill>
                <a:latin typeface="+mn-lt"/>
              </a:defRPr>
            </a:lvl1pPr>
            <a:lvl2pPr marL="539750" indent="-266700">
              <a:spcBef>
                <a:spcPts val="800"/>
              </a:spcBef>
              <a:buClr>
                <a:srgbClr val="00BFB8"/>
              </a:buClr>
              <a:defRPr sz="2000" b="1">
                <a:solidFill>
                  <a:srgbClr val="28509B"/>
                </a:solidFill>
                <a:latin typeface="+mn-lt"/>
              </a:defRPr>
            </a:lvl2pPr>
            <a:lvl3pPr marL="806450" indent="-273050">
              <a:spcBef>
                <a:spcPts val="800"/>
              </a:spcBef>
              <a:buClr>
                <a:srgbClr val="00BFB8"/>
              </a:buClr>
              <a:defRPr b="1">
                <a:solidFill>
                  <a:srgbClr val="28509B"/>
                </a:solidFill>
                <a:latin typeface="+mn-lt"/>
              </a:defRPr>
            </a:lvl3pPr>
            <a:lvl4pPr marL="1071563" indent="-266700">
              <a:spcBef>
                <a:spcPts val="800"/>
              </a:spcBef>
              <a:buClr>
                <a:srgbClr val="00BFB8"/>
              </a:buClr>
              <a:defRPr b="1">
                <a:solidFill>
                  <a:srgbClr val="28509B"/>
                </a:solidFill>
                <a:latin typeface="+mn-lt"/>
              </a:defRPr>
            </a:lvl4pPr>
            <a:lvl5pPr marL="1346200" indent="-265113">
              <a:spcBef>
                <a:spcPts val="800"/>
              </a:spcBef>
              <a:buClr>
                <a:srgbClr val="00BFB8"/>
              </a:buClr>
              <a:defRPr b="1">
                <a:solidFill>
                  <a:srgbClr val="28509B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listaus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48431F-06A1-4541-B8E1-9A08B3FD8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12740A7-FB0B-0F43-903E-64ED708F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29.11.2024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37EDF35-A84A-6D4F-ABA0-D999B974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EE9C4FD-7D56-E54B-B32E-9C6D9483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AF7FE0-45EF-5842-A915-3BE91C249C0E}"/>
              </a:ext>
            </a:extLst>
          </p:cNvPr>
          <p:cNvSpPr/>
          <p:nvPr userDrawn="1"/>
        </p:nvSpPr>
        <p:spPr>
          <a:xfrm>
            <a:off x="0" y="5876924"/>
            <a:ext cx="12192000" cy="88901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337E7AE-8C71-964D-86C9-78B680E6A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1988840"/>
            <a:ext cx="4823840" cy="37444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68010" y="1988840"/>
            <a:ext cx="4823840" cy="37444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CC888B6-88B9-4516-B252-F5F830001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BB2B40D-386F-8840-8B14-C22C8E39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29.11.2024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1530DF4-0285-BF41-AA58-CAA4C87E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893BD5E-86F9-8946-9E42-CAA6F219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2EDB68-F749-9845-8C37-401CED890A11}"/>
              </a:ext>
            </a:extLst>
          </p:cNvPr>
          <p:cNvSpPr/>
          <p:nvPr userDrawn="1"/>
        </p:nvSpPr>
        <p:spPr>
          <a:xfrm>
            <a:off x="0" y="5876924"/>
            <a:ext cx="12192000" cy="88901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8A858B5-09D6-5E46-B322-0CED315D7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CFCD176-31E3-3D42-8E43-910026CEB517}"/>
              </a:ext>
            </a:extLst>
          </p:cNvPr>
          <p:cNvSpPr/>
          <p:nvPr userDrawn="1"/>
        </p:nvSpPr>
        <p:spPr>
          <a:xfrm>
            <a:off x="0" y="-1"/>
            <a:ext cx="12192000" cy="5965825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1"/>
            <a:ext cx="9791700" cy="71924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A86BCC5-9913-A740-8370-AE72B8C5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29.11.2024</a:t>
            </a:fld>
            <a:endParaRPr lang="fi-FI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2E3A290-2939-3649-AC01-819A5DF6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035C74B-7853-7E4C-810E-AA732332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1F3181F-D20B-1342-9428-E98C0E680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87B3D53-2CD7-D304-BDAE-013DCD0D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DD40-ADF6-4715-B1C3-F927B3526D24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D47E7B5-5231-A55A-F0FA-61299290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09EB1D-135F-20BC-44AA-D174CD68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A3D8-F89D-4C8B-822C-F2E23F900E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863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9456" y="908720"/>
            <a:ext cx="9073008" cy="936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lvl="0" indent="0">
              <a:spcBef>
                <a:spcPts val="0"/>
              </a:spcBef>
              <a:buFontTx/>
            </a:pPr>
            <a:r>
              <a:rPr lang="fi-FI" noProof="0" dirty="0"/>
              <a:t>Lisää otsikko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456" y="1988840"/>
            <a:ext cx="9792394" cy="3888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7528" y="6237312"/>
            <a:ext cx="1871984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F45469FD-AFBA-4E32-A6EF-4D53061A8BA3}" type="datetime1">
              <a:rPr lang="fi-FI" noProof="0" smtClean="0"/>
              <a:t>29.11.2024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1743" y="6237312"/>
            <a:ext cx="5399881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237312"/>
            <a:ext cx="575370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HUS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89" r:id="rId3"/>
    <p:sldLayoutId id="2147483690" r:id="rId4"/>
    <p:sldLayoutId id="2147483662" r:id="rId5"/>
    <p:sldLayoutId id="2147483679" r:id="rId6"/>
    <p:sldLayoutId id="2147483652" r:id="rId7"/>
    <p:sldLayoutId id="2147483686" r:id="rId8"/>
    <p:sldLayoutId id="2147483692" r:id="rId9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kern="1200" cap="all" spc="-100" baseline="0" noProof="0">
          <a:solidFill>
            <a:srgbClr val="28509B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5469FD-AFBA-4E32-A6EF-4D53061A8BA3}" type="datetime1">
              <a:rPr lang="fi-FI" noProof="0" smtClean="0"/>
              <a:t>29.11.2024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0570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78DD9-1BDC-7F44-B9CD-B6CDC129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47" y="3429000"/>
            <a:ext cx="4243589" cy="15121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Anu Raevuori  </a:t>
            </a:r>
          </a:p>
          <a:p>
            <a:pPr marL="0" indent="0">
              <a:buNone/>
            </a:pPr>
            <a:r>
              <a:rPr lang="en-US" b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Nuorisopsykiatrian</a:t>
            </a:r>
            <a:r>
              <a:rPr lang="en-US" b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professori</a:t>
            </a:r>
            <a:r>
              <a:rPr lang="en-US" b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Nuorisopsykiatrian</a:t>
            </a:r>
            <a:r>
              <a:rPr lang="en-US" b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erikoislääkäri</a:t>
            </a:r>
            <a:endParaRPr lang="en-US" b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Helsingin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yliopisto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 &amp; HUS</a:t>
            </a:r>
          </a:p>
          <a:p>
            <a:pPr marL="0" indent="-228600"/>
            <a:endParaRPr lang="en-US" sz="2200" b="0" dirty="0">
              <a:solidFill>
                <a:schemeClr val="tx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A135C77-BCD9-5B15-AFDD-1DBA3BCC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47528" y="6267349"/>
            <a:ext cx="3528392" cy="59065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VAUVAFOORUMI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avolini" panose="03000502040302020204" pitchFamily="66" charset="0"/>
              </a:rPr>
              <a:t>20.11.2024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+mj-lt"/>
              <a:cs typeface="Cavolini" panose="03000502040302020204" pitchFamily="66" charset="0"/>
            </a:endParaRPr>
          </a:p>
        </p:txBody>
      </p:sp>
      <p:pic>
        <p:nvPicPr>
          <p:cNvPr id="1026" name="Picture 2" descr="Ilmainen kuvitus">
            <a:extLst>
              <a:ext uri="{FF2B5EF4-FFF2-40B4-BE49-F238E27FC236}">
                <a16:creationId xmlns:a16="http://schemas.microsoft.com/office/drawing/2014/main" id="{BE3C8879-DCAA-4A2C-2A90-F60A3231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6" r="2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85905794-9476-76C2-4C88-0EA8631E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686866"/>
            <a:ext cx="6696744" cy="252611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fi-FI" sz="4800" kern="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Perheen</a:t>
            </a:r>
            <a:r>
              <a:rPr lang="fi-FI" kern="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neuromonimuotoisuus &amp; neuropsykiatristen diagnoosien merkitys 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6B35BAF-CB8B-000E-61F2-2E6971E09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6" y="5113104"/>
            <a:ext cx="1772280" cy="177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253159-62F5-41FB-A09B-480FE769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209550"/>
            <a:ext cx="8352928" cy="933450"/>
          </a:xfrm>
        </p:spPr>
        <p:txBody>
          <a:bodyPr>
            <a:normAutofit/>
          </a:bodyPr>
          <a:lstStyle/>
          <a:p>
            <a:pPr algn="ctr"/>
            <a:r>
              <a:rPr lang="fi-FI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Neurokirjo: liitännäispiirteitä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E1404B-51AA-4794-9DC1-7A8C40633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7" y="1169243"/>
            <a:ext cx="11014447" cy="5572125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Aistisäätelyn epätyypillisyys - aistien yli-/ aliherkkyys, aistihakuisuus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Keho &amp; seksuaalisuus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Kömpelyys, hienomotoriikan vaikeudet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Myötäliikkeet, uimaan/ pyöräilemään oppiminen, pallon heitto, tanssiminen</a:t>
            </a:r>
          </a:p>
          <a:p>
            <a:pPr marL="457200" lvl="1" indent="0">
              <a:buNone/>
            </a:pPr>
            <a:endParaRPr lang="fi-FI" sz="11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i-FI" sz="2400" dirty="0">
                <a:solidFill>
                  <a:schemeClr val="accent4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ASD</a:t>
            </a:r>
          </a:p>
          <a:p>
            <a:pPr lvl="1"/>
            <a:r>
              <a:rPr lang="fi-FI" sz="20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Kasvosokeus  - silmiin katsominen, katsekontakti</a:t>
            </a:r>
            <a:endParaRPr lang="fi-FI" sz="2000" b="1" i="1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fi-FI" sz="200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Iho: melanosyyttien toiminta ↓</a:t>
            </a:r>
          </a:p>
          <a:p>
            <a:pPr lvl="1"/>
            <a:r>
              <a:rPr lang="fi-FI" sz="200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Lihasmassa ↓</a:t>
            </a:r>
          </a:p>
          <a:p>
            <a:pPr lvl="1"/>
            <a:r>
              <a:rPr lang="fi-FI" sz="200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Kapea-alainen lahjakkuus - erityislahjakkuus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i="1" dirty="0" err="1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Savant</a:t>
            </a:r>
            <a:r>
              <a:rPr lang="fi-FI" sz="180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r>
              <a:rPr lang="fi-FI" sz="1800" b="0" i="0" dirty="0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henkilö, jolla on yksi tai useampi ilmiömäinen erityislahjakkuus ja yleensä lisäksi kehitysvamman ja</a:t>
            </a:r>
            <a:r>
              <a:rPr lang="fi-FI" sz="180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autismin</a:t>
            </a:r>
            <a:r>
              <a:rPr lang="fi-FI" sz="1800" b="0" i="0" dirty="0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yhdistelmä. </a:t>
            </a:r>
            <a:r>
              <a:rPr lang="fi-FI" sz="1800" b="0" i="1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Savantismi</a:t>
            </a:r>
            <a:r>
              <a:rPr lang="fi-FI" sz="1800" b="0" i="0" dirty="0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voi ilmetä kykynä oppia soittamaan monimutkaisia kappaleita tai omaksua vieraiden kielten sanaston yhdellä kuulemisella. Jotkut </a:t>
            </a:r>
            <a:r>
              <a:rPr lang="fi-FI" sz="1800" b="0" i="0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savantit</a:t>
            </a:r>
            <a:r>
              <a:rPr lang="fi-FI" sz="1800" b="0" i="0" dirty="0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pystyvät piirtämään yksityiskohtaisia ja valokuvantarkkoja kuvia maisemista, jotka ovat nähneet vain kerran.</a:t>
            </a:r>
          </a:p>
          <a:p>
            <a:pPr marL="457200" lvl="1" indent="0">
              <a:buNone/>
            </a:pPr>
            <a:r>
              <a:rPr lang="fi-FI" sz="1800" b="0" i="1" dirty="0">
                <a:solidFill>
                  <a:srgbClr val="C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lvl="1"/>
            <a:r>
              <a:rPr lang="fi-FI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Kommunikaation suoruus, väärin-/toisintulkinnat?</a:t>
            </a:r>
          </a:p>
          <a:p>
            <a:pPr marL="457200" lvl="1" indent="0">
              <a:buNone/>
            </a:pPr>
            <a:endParaRPr lang="fi-FI" sz="2400" i="1" dirty="0">
              <a:solidFill>
                <a:srgbClr val="00B0F0"/>
              </a:solidFill>
            </a:endParaRPr>
          </a:p>
          <a:p>
            <a:pPr lvl="1"/>
            <a:endParaRPr lang="fi-FI" sz="2300" dirty="0">
              <a:solidFill>
                <a:schemeClr val="tx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AE767F6-4593-4DE9-9CE5-30060F18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521" y="3068960"/>
            <a:ext cx="2193479" cy="164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042A7B7-9953-80D8-D61C-FD4225A8F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43635"/>
            <a:ext cx="5256584" cy="657073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132118C0-F212-965A-5823-9F9BE18E5D90}"/>
              </a:ext>
            </a:extLst>
          </p:cNvPr>
          <p:cNvSpPr txBox="1"/>
          <p:nvPr/>
        </p:nvSpPr>
        <p:spPr>
          <a:xfrm>
            <a:off x="-38471" y="260648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Vanhemman neurokirjo</a:t>
            </a:r>
            <a:endParaRPr lang="fi-FI" sz="3600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9E3090DC-8898-A2A4-5EC0-3BDD756EB881}"/>
              </a:ext>
            </a:extLst>
          </p:cNvPr>
          <p:cNvSpPr txBox="1"/>
          <p:nvPr/>
        </p:nvSpPr>
        <p:spPr>
          <a:xfrm>
            <a:off x="8616280" y="3212976"/>
            <a:ext cx="17281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NEUROKIRJON </a:t>
            </a:r>
          </a:p>
          <a:p>
            <a:pPr algn="ctr"/>
            <a:r>
              <a:rPr lang="fi-FI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VANHEMPI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0DF3E748-C63A-2160-793A-2C74CD0CD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40660"/>
            <a:ext cx="5826256" cy="5448672"/>
          </a:xfrm>
        </p:spPr>
        <p:txBody>
          <a:bodyPr>
            <a:normAutofit/>
          </a:bodyPr>
          <a:lstStyle/>
          <a:p>
            <a:r>
              <a:rPr lang="fi-FI" sz="3200" u="sng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 &amp; nukkuminen</a:t>
            </a:r>
          </a:p>
          <a:p>
            <a:r>
              <a:rPr lang="fi-FI" sz="26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Itsestä huolehtiminen</a:t>
            </a:r>
          </a:p>
          <a:p>
            <a:r>
              <a:rPr lang="fi-FI" sz="26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Henkinen &amp; emotionaalinen hyvinvointi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Synnytyksen jälkeinen masennus / ahdistuneisuus</a:t>
            </a:r>
          </a:p>
          <a:p>
            <a:r>
              <a:rPr lang="fi-FI" sz="26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Aistisäätely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Ylikuormittuminen</a:t>
            </a:r>
          </a:p>
          <a:p>
            <a:r>
              <a:rPr lang="fi-FI" sz="26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Sosiaaliset odotukset 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Vauvaan liittyvät aktiviteetit</a:t>
            </a:r>
          </a:p>
          <a:p>
            <a:r>
              <a:rPr lang="fi-FI" sz="26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Lapsen hoitaminen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Tuen / avun saanti?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Huoli omista vanhemmuustaidoista?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7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A37EBC-EB0A-44D9-9673-EB8C38E4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15409"/>
            <a:ext cx="11928648" cy="1257326"/>
          </a:xfrm>
        </p:spPr>
        <p:txBody>
          <a:bodyPr>
            <a:noAutofit/>
          </a:bodyPr>
          <a:lstStyle/>
          <a:p>
            <a:pPr algn="ctr"/>
            <a:r>
              <a:rPr lang="fi-FI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Neurokirjon haasteet vanhemmuudessa - ADHD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AE1682-5040-4104-9B87-355E013A7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729032"/>
            <a:ext cx="9486901" cy="39322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i-FI" sz="3200" dirty="0">
              <a:solidFill>
                <a:schemeClr val="tx1"/>
              </a:solidFill>
            </a:endParaRPr>
          </a:p>
          <a:p>
            <a:pPr lvl="1"/>
            <a:endParaRPr lang="fi-FI" sz="2400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1F158D0-55D9-6954-A1CB-1444B81B6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601" y="3861048"/>
            <a:ext cx="3118087" cy="176239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F93CF21-7BB2-7084-9311-1BCD9D04AF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42" b="10586"/>
          <a:stretch/>
        </p:blipFill>
        <p:spPr>
          <a:xfrm>
            <a:off x="7869113" y="5627369"/>
            <a:ext cx="2619375" cy="125801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7F8FBC1-2881-4D2A-88A1-D36AFED4F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336" y="1927120"/>
            <a:ext cx="3096344" cy="199050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56499A3-8657-023E-5D3D-17B068A4D729}"/>
              </a:ext>
            </a:extLst>
          </p:cNvPr>
          <p:cNvSpPr txBox="1"/>
          <p:nvPr/>
        </p:nvSpPr>
        <p:spPr>
          <a:xfrm>
            <a:off x="566099" y="1403975"/>
            <a:ext cx="8515834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</a:t>
            </a:r>
            <a:r>
              <a:rPr lang="fi-FI" sz="2400" b="1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ohdonmukaisuus</a:t>
            </a:r>
            <a:r>
              <a:rPr lang="fi-FI" sz="24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rutiinit, </a:t>
            </a:r>
            <a:r>
              <a:rPr lang="fi-FI" sz="2400" b="1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rajat, jämptiys </a:t>
            </a:r>
            <a:endParaRPr lang="fi-FI" sz="2400" b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Haasteet johdonmukaisuudessa - epäjohdonmukaisuus</a:t>
            </a:r>
            <a:endParaRPr lang="fi-FI" sz="2400" i="0" dirty="0">
              <a:solidFill>
                <a:srgbClr val="0020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Vaikeus</a:t>
            </a:r>
            <a:r>
              <a:rPr lang="fi-FI" sz="24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ylläpitää lapselle &amp; pikkulapsi-vauvaperheelle tärkeitä rutiineja, arjen rakenteita, asettaa rajoja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fi-FI" sz="24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aikeus asettaa &amp; noudattaa aikatauluja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Liiallinen sallivuus (s</a:t>
            </a:r>
            <a:r>
              <a:rPr lang="fi-FI" sz="24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alliva vanhemmuustyyli)</a:t>
            </a:r>
          </a:p>
          <a:p>
            <a:pPr lvl="1"/>
            <a:endParaRPr lang="fi-FI" sz="1050" b="1" i="0" dirty="0">
              <a:solidFill>
                <a:srgbClr val="0020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Tunnesäätely</a:t>
            </a:r>
          </a:p>
          <a:p>
            <a:endParaRPr lang="fi-FI" sz="1050" b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400" b="0" i="0" dirty="0">
              <a:solidFill>
                <a:srgbClr val="0020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→ Vauvan /pikkulapsen </a:t>
            </a:r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↑</a:t>
            </a:r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stressi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→ V</a:t>
            </a:r>
            <a:r>
              <a:rPr lang="fi-FI" sz="24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oi johtaa </a:t>
            </a:r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turvattomuuden / äärimmillään heitteille joutumisen kokemukseen; </a:t>
            </a:r>
            <a:r>
              <a:rPr lang="fi-FI" sz="24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epäjohdonmukaisiin odotuksiin, rajattomuuteen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→ Kiintymyssuhteen häiriöt</a:t>
            </a:r>
            <a:endParaRPr lang="fi-FI" sz="2400" b="0" i="0" dirty="0">
              <a:solidFill>
                <a:srgbClr val="0020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AE1682-5040-4104-9B87-355E013A7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462891"/>
            <a:ext cx="8640960" cy="5179699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fi-FI" b="1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uorovaikutus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Haasteet v</a:t>
            </a:r>
            <a:r>
              <a:rPr lang="fi-FI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astavuoroisuudessa, vauvan peilaamisessa, vauvan tarpeiden adekvaatissa aistimisessa (mielen teoria)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Katsekontakti vauvan kanssa, vauvan ”näkeminen”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</a:t>
            </a:r>
            <a:r>
              <a:rPr lang="fi-FI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anhemmuuden nostatta</a:t>
            </a:r>
            <a:r>
              <a:rPr lang="fi-FI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mien tunteiden tunnistaminen ja säätely?</a:t>
            </a:r>
            <a:r>
              <a:rPr lang="fi-FI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457200" lvl="1" indent="0">
              <a:buNone/>
            </a:pPr>
            <a:endParaRPr lang="fi-FI" sz="1400" b="0" i="0" dirty="0">
              <a:solidFill>
                <a:srgbClr val="0020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fi-FI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→ Vauvan /pikkulapsen stressi ↑</a:t>
            </a:r>
          </a:p>
          <a:p>
            <a:pPr marL="0" indent="0">
              <a:buNone/>
            </a:pPr>
            <a:r>
              <a:rPr lang="fi-FI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→ Vauvan /pikkulapsen vuorovaikutuskyvyn kehittymisen häiriintyminen?</a:t>
            </a:r>
          </a:p>
          <a:p>
            <a:pPr marL="0" indent="0">
              <a:buNone/>
            </a:pPr>
            <a:r>
              <a:rPr lang="fi-FI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→ Kiintymyssuhteen häiriöt</a:t>
            </a:r>
            <a:endParaRPr lang="fi-FI" b="0" i="0" dirty="0">
              <a:solidFill>
                <a:srgbClr val="0020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1" indent="0">
              <a:buNone/>
            </a:pPr>
            <a:endParaRPr lang="fi-FI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1" indent="0">
              <a:buNone/>
            </a:pPr>
            <a:endParaRPr lang="fi-FI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fi-FI" sz="3200" dirty="0">
              <a:solidFill>
                <a:schemeClr val="tx1"/>
              </a:solidFill>
            </a:endParaRPr>
          </a:p>
          <a:p>
            <a:pPr lvl="1"/>
            <a:endParaRPr lang="fi-FI" sz="2400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1F158D0-55D9-6954-A1CB-1444B81B6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601" y="3861048"/>
            <a:ext cx="3118087" cy="176239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7F8FBC1-2881-4D2A-88A1-D36AFED4F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1927120"/>
            <a:ext cx="3096344" cy="1990507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25E746B2-CA72-A906-57D3-F953BD5D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409"/>
            <a:ext cx="12192000" cy="1257326"/>
          </a:xfrm>
        </p:spPr>
        <p:txBody>
          <a:bodyPr>
            <a:noAutofit/>
          </a:bodyPr>
          <a:lstStyle/>
          <a:p>
            <a:pPr algn="ctr"/>
            <a:r>
              <a:rPr lang="fi-FI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Neurokirjon haasteet vanhemmuudessa - ASD 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F526963-E841-47A4-A53C-CD73156AB0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242" b="10586"/>
          <a:stretch/>
        </p:blipFill>
        <p:spPr>
          <a:xfrm>
            <a:off x="7869113" y="5627369"/>
            <a:ext cx="2619375" cy="12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7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A37EBC-EB0A-44D9-9673-EB8C38E4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15409"/>
            <a:ext cx="11928648" cy="1257326"/>
          </a:xfrm>
        </p:spPr>
        <p:txBody>
          <a:bodyPr>
            <a:noAutofit/>
          </a:bodyPr>
          <a:lstStyle/>
          <a:p>
            <a:pPr algn="ctr"/>
            <a:r>
              <a:rPr lang="fi-FI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Neurokirjon haasteet vanhemmuudessa – </a:t>
            </a:r>
            <a:r>
              <a:rPr lang="fi-FI" sz="2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ADHD ASD</a:t>
            </a:r>
            <a:endParaRPr lang="fi-FI" sz="36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AE1682-5040-4104-9B87-355E013A7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729032"/>
            <a:ext cx="9486901" cy="39322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i-FI" sz="3200" dirty="0">
              <a:solidFill>
                <a:schemeClr val="tx1"/>
              </a:solidFill>
            </a:endParaRPr>
          </a:p>
          <a:p>
            <a:pPr lvl="1"/>
            <a:endParaRPr lang="fi-FI" sz="2400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1F158D0-55D9-6954-A1CB-1444B81B6C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16" r="3101"/>
          <a:stretch/>
        </p:blipFill>
        <p:spPr>
          <a:xfrm>
            <a:off x="9336360" y="3861048"/>
            <a:ext cx="2855640" cy="176239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F93CF21-7BB2-7084-9311-1BCD9D04AF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42" b="10586"/>
          <a:stretch/>
        </p:blipFill>
        <p:spPr>
          <a:xfrm>
            <a:off x="7869113" y="5627369"/>
            <a:ext cx="2619375" cy="125801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7F8FBC1-2881-4D2A-88A1-D36AFED4F9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77"/>
          <a:stretch/>
        </p:blipFill>
        <p:spPr>
          <a:xfrm>
            <a:off x="9336360" y="1927120"/>
            <a:ext cx="2880320" cy="199050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56499A3-8657-023E-5D3D-17B068A4D729}"/>
              </a:ext>
            </a:extLst>
          </p:cNvPr>
          <p:cNvSpPr txBox="1"/>
          <p:nvPr/>
        </p:nvSpPr>
        <p:spPr>
          <a:xfrm>
            <a:off x="551384" y="1365731"/>
            <a:ext cx="876029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Vanhemman tylsistyminen tai ylistimuloituminen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i-FI" sz="26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Yli-/alivireys?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Vanhemman stressi 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6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Vanhemman masennus, ahdistuneisuus</a:t>
            </a:r>
          </a:p>
          <a:p>
            <a:endParaRPr lang="fi-FI" sz="16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→ Perheen dynamiikka; esim. vastuiden hyvin epätasainen jakautuminen</a:t>
            </a:r>
          </a:p>
          <a:p>
            <a:r>
              <a:rPr lang="fi-FI" sz="26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→ </a:t>
            </a:r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Vanhemmuuden &amp; parisuhteen laatu ↓</a:t>
            </a:r>
          </a:p>
          <a:p>
            <a:endParaRPr lang="fi-FI" sz="24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→ Vauvan /pikkulapsen stressi ↑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→ Vauvan /pikkulapsen emotionaaliset oireet, 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ärtyisyys, vaikeus rauhoittua, unen vaikeudet 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 syömisvaikeudet</a:t>
            </a:r>
          </a:p>
          <a:p>
            <a:endParaRPr lang="fi-FI" sz="24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A22D9F-0EC1-516F-ABC0-BB38BC5F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90365"/>
            <a:ext cx="5981808" cy="759619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Mikä neuvoksi?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ED39D2-035E-2640-9E3B-F6F84252C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3" y="1095725"/>
            <a:ext cx="10062304" cy="5762275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Lasi on puoliksi täynnä, lempeä huumori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Realistinen tilannearvio - vahvuudet ja heikkoudet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Tiedon hankkiminen (</a:t>
            </a:r>
            <a:r>
              <a:rPr lang="fi-FI" sz="2400" dirty="0" err="1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psykoedukaatio</a:t>
            </a:r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Arjen s</a:t>
            </a:r>
            <a:r>
              <a:rPr lang="fi-FI" sz="24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truktuurin ja rutiinien kehittäminen – rima sopivalle tasolle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Kuvallinen t</a:t>
            </a:r>
            <a:r>
              <a:rPr lang="fi-FI" sz="24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uki arkeen ja selkeä viestintä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Perheen kommunikaatio &amp; ymmärrys, organisointi, rutiinit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Positiivinen vahvistaminen: hyvän huomaaminen &amp; ääneen sanominen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Tuen &amp; avun hakeminen lapsen hoitoon 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Tuen &amp; avun hakeminen parisuhteeseen</a:t>
            </a:r>
          </a:p>
          <a:p>
            <a:pPr marL="0" indent="0">
              <a:buNone/>
            </a:pPr>
            <a:endParaRPr lang="fi-FI" sz="14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Ammattiavun hakeminen neurokirjon ja mielenterveyden haasteisiin: terapia, lääkehoito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AC55F0F-E999-524E-D746-27B92169E9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44" r="19444"/>
          <a:stretch/>
        </p:blipFill>
        <p:spPr>
          <a:xfrm>
            <a:off x="10325657" y="44624"/>
            <a:ext cx="1866343" cy="305401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2A9D19C-40F7-B10C-8260-096644083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657" y="2996951"/>
            <a:ext cx="1866343" cy="383677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25A8F44-61A0-6F99-BBBC-A8C06D10C5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518" t="33200" r="18516" b="24800"/>
          <a:stretch/>
        </p:blipFill>
        <p:spPr>
          <a:xfrm>
            <a:off x="8688288" y="234179"/>
            <a:ext cx="1500144" cy="10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A22D9F-0EC1-516F-ABC0-BB38BC5F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689161"/>
            <a:ext cx="3168352" cy="759619"/>
          </a:xfrm>
        </p:spPr>
        <p:txBody>
          <a:bodyPr>
            <a:normAutofit/>
          </a:bodyPr>
          <a:lstStyle/>
          <a:p>
            <a:r>
              <a:rPr lang="fi-FI" sz="4800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Ota kotiin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ED39D2-035E-2640-9E3B-F6F84252C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60" y="1841288"/>
            <a:ext cx="8233320" cy="3027871"/>
          </a:xfrm>
        </p:spPr>
        <p:txBody>
          <a:bodyPr>
            <a:normAutofit/>
          </a:bodyPr>
          <a:lstStyle/>
          <a:p>
            <a:pPr lvl="1"/>
            <a:r>
              <a:rPr lang="fi-FI" sz="32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 kannata luovuttaa, vaan etsiä toinen, kolmas tai neljäs tie… perille erilaisia reittejä</a:t>
            </a:r>
          </a:p>
          <a:p>
            <a:pPr lvl="1"/>
            <a:endParaRPr lang="fi-FI" sz="32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fi-FI" sz="32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Toivo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07B8690-5A31-B19C-22C1-D56BBB8B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88640"/>
            <a:ext cx="1152128" cy="115212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32D6136-48FD-11BE-3047-28E3C864A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059" y="29281"/>
            <a:ext cx="2521240" cy="339972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780FCC7-B4AC-DDFC-A2CA-83EB9FCB8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352" y="4005064"/>
            <a:ext cx="2809647" cy="269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79DB7FE7-99AB-4404-2457-F42D48625BEF}"/>
              </a:ext>
            </a:extLst>
          </p:cNvPr>
          <p:cNvSpPr txBox="1">
            <a:spLocks/>
          </p:cNvSpPr>
          <p:nvPr/>
        </p:nvSpPr>
        <p:spPr>
          <a:xfrm>
            <a:off x="2567608" y="1618692"/>
            <a:ext cx="3921733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8000" i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Kiitos!</a:t>
            </a:r>
          </a:p>
        </p:txBody>
      </p:sp>
      <p:pic>
        <p:nvPicPr>
          <p:cNvPr id="2" name="Picture 2" descr="Ilmainen kuvitus">
            <a:extLst>
              <a:ext uri="{FF2B5EF4-FFF2-40B4-BE49-F238E27FC236}">
                <a16:creationId xmlns:a16="http://schemas.microsoft.com/office/drawing/2014/main" id="{2348DCE1-7AD0-D3CE-6285-6B0C33C51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6" r="2" b="2"/>
          <a:stretch/>
        </p:blipFill>
        <p:spPr bwMode="auto">
          <a:xfrm>
            <a:off x="6367630" y="10"/>
            <a:ext cx="5822848" cy="580525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5E68C93-B6DB-D2B2-8905-1925195A7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4986"/>
            <a:ext cx="1590278" cy="1590278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C631A5-A7E7-DC47-D923-5C48A3A6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278" y="5274170"/>
            <a:ext cx="3528392" cy="59065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800" dirty="0">
                <a:solidFill>
                  <a:prstClr val="black">
                    <a:tint val="75000"/>
                  </a:prstClr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VAUVAFOORUMI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avolini" panose="03000502040302020204" pitchFamily="66" charset="0"/>
              </a:rPr>
              <a:t>20.11.2024</a:t>
            </a:r>
          </a:p>
        </p:txBody>
      </p:sp>
    </p:spTree>
    <p:extLst>
      <p:ext uri="{BB962C8B-B14F-4D97-AF65-F5344CB8AC3E}">
        <p14:creationId xmlns:p14="http://schemas.microsoft.com/office/powerpoint/2010/main" val="2611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8639253-A635-400A-6B6D-D2C7BEE93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484784"/>
            <a:ext cx="10296450" cy="4248473"/>
          </a:xfrm>
        </p:spPr>
        <p:txBody>
          <a:bodyPr/>
          <a:lstStyle/>
          <a:p>
            <a:r>
              <a:rPr lang="fi-FI" sz="3200" b="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Luentopalkkiot: </a:t>
            </a:r>
            <a:r>
              <a:rPr lang="fi-FI" b="0" i="0" dirty="0">
                <a:solidFill>
                  <a:srgbClr val="00B0F0"/>
                </a:solidFill>
                <a:effectLst/>
                <a:latin typeface="Lato" panose="020F0502020204030203" pitchFamily="34" charset="0"/>
              </a:rPr>
              <a:t>Lundbeck Oy, Tampereen yliopisto, Turun yliopisto</a:t>
            </a:r>
            <a:r>
              <a:rPr lang="fi-FI" dirty="0">
                <a:solidFill>
                  <a:srgbClr val="00B0F0"/>
                </a:solidFill>
                <a:latin typeface="Lato" panose="020F0502020204030203" pitchFamily="34" charset="0"/>
              </a:rPr>
              <a:t>, HYRIA, Valtakunnallinen </a:t>
            </a:r>
            <a:r>
              <a:rPr lang="fi-FI" b="0" i="0" dirty="0">
                <a:solidFill>
                  <a:srgbClr val="00B0F0"/>
                </a:solidFill>
                <a:effectLst/>
                <a:latin typeface="Lato" panose="020F0502020204030203" pitchFamily="34" charset="0"/>
              </a:rPr>
              <a:t>TUVA</a:t>
            </a:r>
            <a:endParaRPr lang="fi-FI" sz="3200" b="0" i="0" dirty="0">
              <a:solidFill>
                <a:srgbClr val="00B0F0"/>
              </a:solidFill>
              <a:effectLst/>
              <a:latin typeface="Lato" panose="020F0502020204030203" pitchFamily="34" charset="0"/>
            </a:endParaRPr>
          </a:p>
          <a:p>
            <a:r>
              <a:rPr lang="fi-FI" sz="2800" b="0" dirty="0">
                <a:solidFill>
                  <a:srgbClr val="002060"/>
                </a:solidFill>
                <a:latin typeface="Lato" panose="020F0502020204030203" pitchFamily="34" charset="0"/>
              </a:rPr>
              <a:t>P</a:t>
            </a:r>
            <a:r>
              <a:rPr lang="fi-FI" sz="2800" b="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ienosakas: </a:t>
            </a:r>
            <a:r>
              <a:rPr lang="fi-FI" sz="2400" b="0" i="0" dirty="0" err="1">
                <a:solidFill>
                  <a:srgbClr val="00B0F0"/>
                </a:solidFill>
                <a:effectLst/>
                <a:latin typeface="Lato" panose="020F0502020204030203" pitchFamily="34" charset="0"/>
              </a:rPr>
              <a:t>Meru</a:t>
            </a:r>
            <a:r>
              <a:rPr lang="fi-FI" sz="2400" b="0" i="0" dirty="0">
                <a:solidFill>
                  <a:srgbClr val="00B0F0"/>
                </a:solidFill>
                <a:effectLst/>
                <a:latin typeface="Lato" panose="020F0502020204030203" pitchFamily="34" charset="0"/>
              </a:rPr>
              <a:t> Health Oy</a:t>
            </a:r>
            <a:endParaRPr lang="fi-FI" sz="3200" b="0" i="0" dirty="0">
              <a:solidFill>
                <a:srgbClr val="00B0F0"/>
              </a:solidFill>
              <a:effectLst/>
              <a:latin typeface="Lato" panose="020F0502020204030203" pitchFamily="34" charset="0"/>
            </a:endParaRPr>
          </a:p>
          <a:p>
            <a:r>
              <a:rPr lang="fi-FI" sz="2800" b="0" dirty="0">
                <a:solidFill>
                  <a:srgbClr val="002060"/>
                </a:solidFill>
                <a:latin typeface="Lato" panose="020F0502020204030203" pitchFamily="34" charset="0"/>
              </a:rPr>
              <a:t>Luottamustoimet: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800" dirty="0">
                <a:solidFill>
                  <a:srgbClr val="002060"/>
                </a:solidFill>
                <a:latin typeface="Lato" panose="020F0502020204030203" pitchFamily="34" charset="0"/>
              </a:rPr>
              <a:t> </a:t>
            </a:r>
            <a:r>
              <a:rPr lang="fi-FI" sz="2400" b="0" dirty="0">
                <a:solidFill>
                  <a:srgbClr val="00B0F0"/>
                </a:solidFill>
                <a:latin typeface="Lato" panose="020F0502020204030203" pitchFamily="34" charset="0"/>
              </a:rPr>
              <a:t>Varapuheenjohtaja, Suomen nuorisopsykiatrisen yhdistyksen hallitus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400" b="0" dirty="0">
                <a:solidFill>
                  <a:srgbClr val="00B0F0"/>
                </a:solidFill>
                <a:latin typeface="Lato" panose="020F0502020204030203" pitchFamily="34" charset="0"/>
              </a:rPr>
              <a:t> Johtokunnan jäsen, Psykiatriyhdistyksen nuorisopsykiatrian jaos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400" b="0" dirty="0">
                <a:solidFill>
                  <a:srgbClr val="00B0F0"/>
                </a:solidFill>
                <a:latin typeface="Lato" panose="020F0502020204030203" pitchFamily="34" charset="0"/>
              </a:rPr>
              <a:t> Toimituskunnan jäsen, </a:t>
            </a:r>
            <a:r>
              <a:rPr lang="fi-FI" sz="2400" b="0" i="1" dirty="0">
                <a:solidFill>
                  <a:srgbClr val="00B0F0"/>
                </a:solidFill>
                <a:latin typeface="Lato" panose="020F0502020204030203" pitchFamily="34" charset="0"/>
              </a:rPr>
              <a:t>International Journal of </a:t>
            </a:r>
            <a:r>
              <a:rPr lang="fi-FI" sz="2400" b="0" i="1" dirty="0" err="1">
                <a:solidFill>
                  <a:srgbClr val="00B0F0"/>
                </a:solidFill>
                <a:latin typeface="Lato" panose="020F0502020204030203" pitchFamily="34" charset="0"/>
              </a:rPr>
              <a:t>Eating</a:t>
            </a:r>
            <a:r>
              <a:rPr lang="fi-FI" sz="2400" b="0" i="1" dirty="0">
                <a:solidFill>
                  <a:srgbClr val="00B0F0"/>
                </a:solidFill>
                <a:latin typeface="Lato" panose="020F0502020204030203" pitchFamily="34" charset="0"/>
              </a:rPr>
              <a:t> </a:t>
            </a:r>
            <a:r>
              <a:rPr lang="fi-FI" sz="2400" b="0" i="1" dirty="0" err="1">
                <a:solidFill>
                  <a:srgbClr val="00B0F0"/>
                </a:solidFill>
                <a:latin typeface="Lato" panose="020F0502020204030203" pitchFamily="34" charset="0"/>
              </a:rPr>
              <a:t>Disorders</a:t>
            </a:r>
            <a:endParaRPr lang="fi-FI" sz="2400" b="0" i="1" dirty="0">
              <a:solidFill>
                <a:srgbClr val="00B0F0"/>
              </a:solidFill>
              <a:latin typeface="Lato" panose="020F0502020204030203" pitchFamily="34" charset="0"/>
            </a:endParaRP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584959E-9595-B66C-EC22-66C21E52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53" y="332656"/>
            <a:ext cx="10154344" cy="96098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Sidonnaisuudet</a:t>
            </a:r>
          </a:p>
        </p:txBody>
      </p:sp>
    </p:spTree>
    <p:extLst>
      <p:ext uri="{BB962C8B-B14F-4D97-AF65-F5344CB8AC3E}">
        <p14:creationId xmlns:p14="http://schemas.microsoft.com/office/powerpoint/2010/main" val="3163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D32ED3-0A91-9541-9D85-1ED45419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66986"/>
            <a:ext cx="11928648" cy="936104"/>
          </a:xfrm>
        </p:spPr>
        <p:txBody>
          <a:bodyPr>
            <a:noAutofit/>
          </a:bodyPr>
          <a:lstStyle/>
          <a:p>
            <a:r>
              <a:rPr lang="fi-FI" sz="4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Sisältö</a:t>
            </a:r>
            <a:r>
              <a:rPr lang="fi-FI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fi-FI" sz="2200" kern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fi-FI" sz="2200" kern="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erheen neuromonimuotoisuus &amp; neuropsykiatristen diagnoosien merkitys </a:t>
            </a:r>
            <a:endParaRPr lang="en-FI" sz="22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F1E55D-DB45-AE4A-BEE1-0CDF1D97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340768"/>
            <a:ext cx="11449272" cy="4392488"/>
          </a:xfrm>
        </p:spPr>
        <p:txBody>
          <a:bodyPr>
            <a:normAutofit/>
          </a:bodyPr>
          <a:lstStyle/>
          <a:p>
            <a:r>
              <a:rPr lang="fi-FI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Neurokirjo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Ilmiöt &amp; päällekkäisyys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ADHD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Autismikirjo, ASD</a:t>
            </a:r>
            <a:endParaRPr lang="fi-FI" sz="2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Psyykkinen s</a:t>
            </a:r>
            <a:r>
              <a:rPr lang="fi-FI" sz="240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amanaikaissairastavuus</a:t>
            </a:r>
            <a:endParaRPr lang="fi-FI" sz="24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i-FI" sz="240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Neurokirjon liitännäispiirteet ja merkitys - vanhemmuus, parisuhde</a:t>
            </a:r>
          </a:p>
          <a:p>
            <a:r>
              <a:rPr lang="fi-FI" sz="240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Neurokirjo: erityiset haasteet vanhemmuudessa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ADHD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Autismikirjo, ASD</a:t>
            </a:r>
            <a:endParaRPr lang="fi-FI" sz="2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Mikä neuvoksi?</a:t>
            </a:r>
            <a:endParaRPr lang="en-FI" sz="24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9EFF4D0-8E59-FDC8-12DC-C81CA3BD5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00" y="4283177"/>
            <a:ext cx="2336219" cy="2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5622D64-C687-F1BF-1565-14DA4DA4D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4581128"/>
            <a:ext cx="3828510" cy="2276872"/>
          </a:xfrm>
          <a:prstGeom prst="rect">
            <a:avLst/>
          </a:prstGeom>
        </p:spPr>
      </p:pic>
      <p:pic>
        <p:nvPicPr>
          <p:cNvPr id="1028" name="Picture 4" descr="An Updated Overview of The Complex Clinical Spectrum of Tourette Syndrome |  Bentham Science">
            <a:extLst>
              <a:ext uri="{FF2B5EF4-FFF2-40B4-BE49-F238E27FC236}">
                <a16:creationId xmlns:a16="http://schemas.microsoft.com/office/drawing/2014/main" id="{CA240466-2AE8-0624-B53B-892486DE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32" y="142284"/>
            <a:ext cx="2993008" cy="328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E720873-1812-2A14-3F9C-9DC8A3D73F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58" t="6690" b="4966"/>
          <a:stretch/>
        </p:blipFill>
        <p:spPr>
          <a:xfrm>
            <a:off x="26783" y="-27384"/>
            <a:ext cx="7149337" cy="489654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74C78A-EE0C-4432-12D7-A6B81674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29.11.2024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A8961A-269A-33CC-8EF3-94F64EA8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4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026" name="Picture 2" descr="Edufit UK - ADHD, OCD, and Autistic - neurobiological cousins...🤔 Image is  of a venn diagram overlapping and differentiating between the three  profiles. All three profiles feature routine-based behaviours. •ADHD &amp;  Autistic -">
            <a:extLst>
              <a:ext uri="{FF2B5EF4-FFF2-40B4-BE49-F238E27FC236}">
                <a16:creationId xmlns:a16="http://schemas.microsoft.com/office/drawing/2014/main" id="{682C9B60-437D-56DD-C3A3-459F358C9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4365104"/>
            <a:ext cx="223224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2525A79-9ED7-A5B5-4A79-8AA9AB967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029" y="3144462"/>
            <a:ext cx="6412971" cy="360729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0FD7409-DD5C-9E77-F3F8-2537817DE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440" y="136525"/>
            <a:ext cx="2172584" cy="2901695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B906550-85F4-2896-B757-6751BC35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2564904"/>
            <a:ext cx="619268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fi-FI" sz="3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eurokirjon päällekkäisyys </a:t>
            </a:r>
            <a:endParaRPr lang="en-FI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999708-325E-695A-6369-F57F1598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188641"/>
            <a:ext cx="11161240" cy="864096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ADHD - </a:t>
            </a:r>
            <a:r>
              <a:rPr lang="fi-FI" sz="3200" kern="0" dirty="0" err="1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Attention-Deficit</a:t>
            </a:r>
            <a:r>
              <a:rPr lang="fi-FI" sz="3200" kern="0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fi-FI" sz="3200" kern="0" dirty="0" err="1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Hyperactivity</a:t>
            </a:r>
            <a:r>
              <a:rPr lang="fi-FI" sz="3200" kern="0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3200" kern="0" dirty="0" err="1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Disorder</a:t>
            </a:r>
            <a:r>
              <a:rPr lang="fi-FI" sz="3200" kern="0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fi-FI" sz="2000" kern="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LKT</a:t>
            </a:r>
            <a:r>
              <a:rPr lang="fi-FI" sz="2800" kern="0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fi-FI" sz="4000" dirty="0">
              <a:solidFill>
                <a:schemeClr val="accent4">
                  <a:lumMod val="50000"/>
                </a:schemeClr>
              </a:solidFill>
              <a:highlight>
                <a:srgbClr val="FFFF00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1095D1-2893-D9A5-CE63-9BD798C1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3"/>
            <a:ext cx="11665296" cy="5544615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fi-FI" sz="2400" kern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ireyhtymä, jonka taustalla aivojen tarkkaavuutta ja vireystilaa säätelevien hermoverkkojen (poikkeava) kehitys</a:t>
            </a:r>
            <a:r>
              <a:rPr lang="fi-FI" sz="2400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i-FI" sz="2000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2200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Havaittavissa lapsuudessa, osalla jatkuu nuoruuteen ja aikuisikään</a:t>
            </a:r>
            <a:endParaRPr lang="fi-FI" sz="2200" kern="0" dirty="0">
              <a:solidFill>
                <a:srgbClr val="0020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i-FI" sz="2200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Ominaista: ikään ja kehitystasoon nähden liiallinen </a:t>
            </a:r>
            <a:r>
              <a:rPr lang="fi-FI" sz="2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tarkkaamattomuus, yliaktiivisuus</a:t>
            </a:r>
            <a:r>
              <a:rPr lang="fi-FI" sz="2200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(ylivilkkaus, hyperaktiivisuus) ja </a:t>
            </a:r>
            <a:r>
              <a:rPr lang="fi-FI" sz="2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impulsiivisuus</a:t>
            </a:r>
          </a:p>
          <a:p>
            <a:pPr lvl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i-FI" sz="2200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Oireiden yhdistelmät yksilöllisiä: toisilla korostuu erityisesti tarkkaamattomuus, toisilla yliaktiivisuus ja impulsiivisuus, joillakin kaikki </a:t>
            </a:r>
            <a:endParaRPr lang="fi-FI" sz="2200" kern="1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kern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Oireet haittaavat toimintakykyä &amp; elämää </a:t>
            </a:r>
            <a:r>
              <a:rPr lang="fi-FI" sz="2400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monin tavoin </a:t>
            </a:r>
            <a:endParaRPr lang="fi-FI" sz="2400" kern="0" dirty="0">
              <a:solidFill>
                <a:srgbClr val="0020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</a:t>
            </a:r>
            <a:r>
              <a:rPr lang="fi-FI" sz="2400" kern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ireita voi lievempänä olla myös henkilöillä, joilla ei ole varsinaista ADHD-oireyhtymää</a:t>
            </a:r>
            <a:endParaRPr lang="fi-FI" sz="2400" kern="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i-FI" kern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Aktiivisuuteen ja tarkkaavuuteen vaikuttavat </a:t>
            </a:r>
            <a:r>
              <a:rPr lang="fi-FI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hyvin </a:t>
            </a:r>
            <a:r>
              <a:rPr lang="fi-FI" kern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monet tekijät: vireystila ja uni, nautintoaineet/päihteet, ympäristön aisti-/”</a:t>
            </a:r>
            <a:r>
              <a:rPr lang="fi-FI" kern="0" dirty="0" err="1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häiriö”kuormitus</a:t>
            </a:r>
            <a:r>
              <a:rPr lang="fi-FI" kern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….</a:t>
            </a:r>
            <a:endParaRPr lang="fi-FI" kern="100" dirty="0">
              <a:solidFill>
                <a:srgbClr val="0020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999708-325E-695A-6369-F57F1598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6632"/>
            <a:ext cx="11161240" cy="86409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Autismikirjo –</a:t>
            </a:r>
            <a:r>
              <a:rPr lang="fi-FI" sz="4000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3600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ASD, </a:t>
            </a:r>
            <a:r>
              <a:rPr lang="fi-FI" sz="3600" dirty="0" err="1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Autism</a:t>
            </a:r>
            <a:r>
              <a:rPr lang="fi-FI" sz="3600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3600" dirty="0" err="1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Spectrum</a:t>
            </a:r>
            <a:r>
              <a:rPr lang="fi-FI" sz="3600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3600" dirty="0" err="1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Disorder</a:t>
            </a:r>
            <a:r>
              <a:rPr lang="fi-FI" sz="2400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fi-FI" sz="2400" kern="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LKT</a:t>
            </a:r>
            <a:endParaRPr lang="fi-FI" sz="4000" dirty="0">
              <a:solidFill>
                <a:schemeClr val="accent4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1095D1-2893-D9A5-CE63-9BD798C1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00" y="1052736"/>
            <a:ext cx="11678600" cy="5616624"/>
          </a:xfrm>
        </p:spPr>
        <p:txBody>
          <a:bodyPr>
            <a:normAutofit/>
          </a:bodyPr>
          <a:lstStyle/>
          <a:p>
            <a:pPr algn="l"/>
            <a:r>
              <a:rPr lang="fi-FI" sz="2400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fi-FI" sz="2400" kern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ireyhtymä, jonka taustalla aivojen </a:t>
            </a:r>
            <a:r>
              <a:rPr lang="fi-FI" sz="2400" b="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hermoyhteyksien ja hermoverkkojen toiminnallinen poikkeavuus sekä joidenkin aivorakenteiden muutoksia </a:t>
            </a:r>
          </a:p>
          <a:p>
            <a:pPr algn="l"/>
            <a:r>
              <a:rPr lang="fi-FI" sz="24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Alkaa varhain ja ilmenee laaja-alaisesti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fi-FI" sz="2000" b="1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Vuorovaikutuksessa ja kommunikaatiossa</a:t>
            </a:r>
          </a:p>
          <a:p>
            <a:pPr marL="1028700" lvl="1" indent="-571500">
              <a:buFont typeface="+mj-lt"/>
              <a:buAutoNum type="romanUcPeriod"/>
            </a:pPr>
            <a:r>
              <a:rPr lang="fi-FI" sz="2000" b="1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Rajoittuneina, toistuvina, joustamattomina käytösmalleina tai poikkeavina, rajoittuneina kiinnostuksen kohteina</a:t>
            </a:r>
          </a:p>
          <a:p>
            <a:pPr algn="l"/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</a:t>
            </a:r>
            <a:r>
              <a:rPr lang="fi-FI" sz="24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iheuttaa haittaa elämän eri osa-alueilla, yleensä havaittavissa lapsuudessa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Oireet voivat tulla voimakkaampina esiin vasta kun vaatimukset vuorovaikutuksessa kasvavat &amp; ylittävät kyvyt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Opitut toimintamallit saattavat peittää ulospäin näkyviä oireita, mutta sosiaaliset tilanteet </a:t>
            </a:r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koetaan</a:t>
            </a:r>
            <a:r>
              <a:rPr lang="fi-FI" sz="20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usein </a:t>
            </a:r>
            <a:r>
              <a:rPr lang="fi-FI" sz="20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kuormittavina</a:t>
            </a:r>
          </a:p>
          <a:p>
            <a:pPr algn="l"/>
            <a:r>
              <a:rPr lang="fi-FI" sz="24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Uusimmat tautiluokitukset eivät jaa autismikirjoa erillisiksi diagnooseiksi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”Autismikirjo” kuvaa piirteiden moninaisuutta, oireiden vaikeusasteiden vaihtelua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Nykyisin käytettävä diagnoosi </a:t>
            </a:r>
            <a:r>
              <a:rPr lang="fi-FI" sz="2000" b="0" i="1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autismikirjon häiriö </a:t>
            </a:r>
            <a:r>
              <a:rPr lang="fi-FI" sz="20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kattaa älyllisten ja kielellisten kykyj</a:t>
            </a:r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jatkumon</a:t>
            </a:r>
            <a:endParaRPr lang="fi-FI" sz="2000" b="0" i="0" dirty="0">
              <a:solidFill>
                <a:srgbClr val="0020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18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Esim. Aspergerin oireyhtymä katsotaan osaksi autismikirjoa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2400" kern="100" dirty="0">
              <a:solidFill>
                <a:srgbClr val="0020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999708-325E-695A-6369-F57F1598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5"/>
            <a:ext cx="10802416" cy="759619"/>
          </a:xfrm>
        </p:spPr>
        <p:txBody>
          <a:bodyPr>
            <a:noAutofit/>
          </a:bodyPr>
          <a:lstStyle/>
          <a:p>
            <a:r>
              <a:rPr lang="fi-FI" sz="3600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ASD </a:t>
            </a:r>
            <a:r>
              <a:rPr lang="fi-FI" sz="28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</a:t>
            </a:r>
            <a:r>
              <a:rPr lang="fi-FI" sz="2800" b="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utismikirjon häiriö) &amp; </a:t>
            </a:r>
            <a:r>
              <a:rPr lang="fi-FI" sz="3600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ADHD: päällekkäisyys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1095D1-2893-D9A5-CE63-9BD798C1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268760"/>
            <a:ext cx="11809312" cy="5224115"/>
          </a:xfrm>
        </p:spPr>
        <p:txBody>
          <a:bodyPr>
            <a:normAutofit/>
          </a:bodyPr>
          <a:lstStyle/>
          <a:p>
            <a:r>
              <a:rPr lang="fi-FI" sz="2400" dirty="0" err="1">
                <a:solidFill>
                  <a:srgbClr val="002060"/>
                </a:solidFill>
                <a:latin typeface="Lato" panose="020F0502020204030203" pitchFamily="34" charset="0"/>
              </a:rPr>
              <a:t>ASDssa</a:t>
            </a:r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</a:rPr>
              <a:t> samanaikainen ADHD noin kolmasosalla </a:t>
            </a:r>
            <a:r>
              <a:rPr lang="fi-FI" sz="1400" dirty="0">
                <a:solidFill>
                  <a:srgbClr val="002060"/>
                </a:solidFill>
                <a:latin typeface="Lato" panose="020F0502020204030203" pitchFamily="34" charset="0"/>
              </a:rPr>
              <a:t>(osuudet vaihtelevat tutkimuksista riippuen!)</a:t>
            </a:r>
            <a:endParaRPr lang="fi-FI" sz="2400" dirty="0">
              <a:solidFill>
                <a:srgbClr val="002060"/>
              </a:solidFill>
              <a:latin typeface="Lato" panose="020F0502020204030203" pitchFamily="34" charset="0"/>
            </a:endParaRPr>
          </a:p>
          <a:p>
            <a:r>
              <a:rPr lang="fi-FI" sz="2400" dirty="0" err="1">
                <a:solidFill>
                  <a:srgbClr val="002060"/>
                </a:solidFill>
                <a:latin typeface="Lato" panose="020F0502020204030203" pitchFamily="34" charset="0"/>
              </a:rPr>
              <a:t>ADHDssa</a:t>
            </a:r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</a:rPr>
              <a:t> samanaikainen ASD noin 15 %:lla</a:t>
            </a:r>
            <a:r>
              <a:rPr lang="fi-FI" sz="1400" dirty="0">
                <a:solidFill>
                  <a:srgbClr val="002060"/>
                </a:solidFill>
                <a:latin typeface="Lato" panose="020F0502020204030203" pitchFamily="34" charset="0"/>
              </a:rPr>
              <a:t> (osuudet vaihtelevat tutkimuksista riippuen!)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</a:rPr>
              <a:t>ASD – ADHD: jaettu eli osittain päällekkäinen geneettinen alttius ≈20-40%</a:t>
            </a:r>
          </a:p>
          <a:p>
            <a:pPr marL="0" indent="0">
              <a:buNone/>
            </a:pPr>
            <a:endParaRPr lang="fi-FI" sz="300" dirty="0">
              <a:solidFill>
                <a:srgbClr val="002060"/>
              </a:solidFill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1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Toiminnanohjauksen </a:t>
            </a:r>
            <a:r>
              <a:rPr lang="fi-FI" b="1" dirty="0">
                <a:solidFill>
                  <a:srgbClr val="002060"/>
                </a:solidFill>
                <a:latin typeface="Lato" panose="020F0502020204030203" pitchFamily="34" charset="0"/>
              </a:rPr>
              <a:t>haasteet</a:t>
            </a:r>
            <a:r>
              <a:rPr lang="fi-FI" b="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b="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ASD: erityisesti toimintojen suunnittelu ja joustavuus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b="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ADHD: toimintojen suunnittelu, inhibitoriset vaikeudet, tarkkaavuuden ylläpitäminen ja työmuistia edellyttävät tehtävät  </a:t>
            </a:r>
            <a:r>
              <a:rPr lang="fi-FI" sz="1600" i="1" dirty="0">
                <a:solidFill>
                  <a:srgbClr val="0070C0"/>
                </a:solidFill>
                <a:latin typeface="Lato" panose="020F0502020204030203" pitchFamily="34" charset="0"/>
              </a:rPr>
              <a:t>(</a:t>
            </a:r>
            <a:r>
              <a:rPr lang="fi-FI" sz="1600" b="1" i="1" dirty="0">
                <a:solidFill>
                  <a:srgbClr val="0070C0"/>
                </a:solidFill>
                <a:latin typeface="Lato" panose="020F0502020204030203" pitchFamily="34" charset="0"/>
              </a:rPr>
              <a:t>ASD Käypä Hoito</a:t>
            </a:r>
            <a:r>
              <a:rPr lang="fi-FI" sz="1600" i="1" dirty="0">
                <a:solidFill>
                  <a:srgbClr val="0070C0"/>
                </a:solidFill>
                <a:latin typeface="Lato" panose="020F0502020204030203" pitchFamily="34" charset="0"/>
              </a:rPr>
              <a:t>, </a:t>
            </a:r>
            <a:r>
              <a:rPr lang="fi-FI" sz="1400" i="1" dirty="0" err="1">
                <a:solidFill>
                  <a:srgbClr val="0070C0"/>
                </a:solidFill>
                <a:latin typeface="Lato" panose="020F0502020204030203" pitchFamily="34" charset="0"/>
              </a:rPr>
              <a:t>Sumia,Tani</a:t>
            </a:r>
            <a:r>
              <a:rPr lang="fi-FI" sz="1400" i="1" dirty="0">
                <a:solidFill>
                  <a:srgbClr val="0070C0"/>
                </a:solidFill>
                <a:latin typeface="Lato" panose="020F0502020204030203" pitchFamily="34" charset="0"/>
              </a:rPr>
              <a:t> ym.</a:t>
            </a:r>
            <a:r>
              <a:rPr lang="fi-FI" sz="1600" i="1" dirty="0">
                <a:solidFill>
                  <a:srgbClr val="0070C0"/>
                </a:solidFill>
                <a:latin typeface="Lato" panose="020F0502020204030203" pitchFamily="34" charset="0"/>
              </a:rPr>
              <a:t>) </a:t>
            </a:r>
            <a:endParaRPr lang="fi-FI" sz="1600" b="0" i="0" dirty="0">
              <a:solidFill>
                <a:srgbClr val="002060"/>
              </a:solidFill>
              <a:effectLst/>
              <a:latin typeface="Lato" panose="020F0502020204030203" pitchFamily="34" charset="0"/>
            </a:endParaRPr>
          </a:p>
          <a:p>
            <a:r>
              <a:rPr lang="fi-FI" sz="2400" b="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fi-FI" b="1" dirty="0">
                <a:solidFill>
                  <a:srgbClr val="002060"/>
                </a:solidFill>
                <a:latin typeface="Lato" panose="020F0502020204030203" pitchFamily="34" charset="0"/>
              </a:rPr>
              <a:t>Sosiaalisen vuorovaikutuksen haasteet</a:t>
            </a:r>
            <a:r>
              <a:rPr lang="fi-FI" sz="2400" b="1" dirty="0">
                <a:solidFill>
                  <a:srgbClr val="002060"/>
                </a:solidFill>
                <a:latin typeface="Lato" panose="020F0502020204030203" pitchFamily="34" charset="0"/>
              </a:rPr>
              <a:t> – myös </a:t>
            </a:r>
            <a:r>
              <a:rPr lang="fi-FI" sz="2400" b="1" dirty="0" err="1">
                <a:solidFill>
                  <a:srgbClr val="002060"/>
                </a:solidFill>
                <a:latin typeface="Lato" panose="020F0502020204030203" pitchFamily="34" charset="0"/>
              </a:rPr>
              <a:t>ADHDssa</a:t>
            </a:r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</a:rPr>
              <a:t>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100" dirty="0">
                <a:solidFill>
                  <a:srgbClr val="002060"/>
                </a:solidFill>
                <a:latin typeface="Lato" panose="020F0502020204030203" pitchFamily="34" charset="0"/>
              </a:rPr>
              <a:t>Hyperaktiivis-impulsiivisessa tyypissä aggressiivinen, tunkeutuva käyttäytyminen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100" dirty="0">
                <a:solidFill>
                  <a:srgbClr val="002060"/>
                </a:solidFill>
                <a:latin typeface="Lato" panose="020F0502020204030203" pitchFamily="34" charset="0"/>
              </a:rPr>
              <a:t>Tarkkaamattomuuspainotteisessa ja yhdistetyssä tyypissä tavallisempaa vuorovaikutuksesta vetäytyvä käyttäytyminen, hitaus luoda suhteita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2060"/>
                </a:solidFill>
                <a:latin typeface="Lato" panose="020F0502020204030203" pitchFamily="34" charset="0"/>
              </a:rPr>
              <a:t>Vastaa autismikirjoon kuuluvia sosiaalisen vuorovaikutuksen poikkeavuuksia</a:t>
            </a:r>
            <a:r>
              <a:rPr lang="fi-FI" sz="1800" dirty="0">
                <a:solidFill>
                  <a:srgbClr val="002060"/>
                </a:solidFill>
                <a:latin typeface="Lato" panose="020F0502020204030203" pitchFamily="34" charset="0"/>
              </a:rPr>
              <a:t> </a:t>
            </a:r>
            <a:r>
              <a:rPr lang="fi-FI" sz="1400" i="1" dirty="0">
                <a:solidFill>
                  <a:srgbClr val="0070C0"/>
                </a:solidFill>
                <a:latin typeface="Lato" panose="020F0502020204030203" pitchFamily="34" charset="0"/>
              </a:rPr>
              <a:t>(</a:t>
            </a:r>
            <a:r>
              <a:rPr lang="fi-FI" sz="1400" b="1" i="1" dirty="0">
                <a:solidFill>
                  <a:srgbClr val="0070C0"/>
                </a:solidFill>
                <a:latin typeface="Lato" panose="020F0502020204030203" pitchFamily="34" charset="0"/>
              </a:rPr>
              <a:t>ASD Käypä Hoito</a:t>
            </a:r>
            <a:r>
              <a:rPr lang="fi-FI" sz="1400" i="1" dirty="0">
                <a:solidFill>
                  <a:srgbClr val="0070C0"/>
                </a:solidFill>
                <a:latin typeface="Lato" panose="020F0502020204030203" pitchFamily="34" charset="0"/>
              </a:rPr>
              <a:t>, Sumia, Tani ym.) </a:t>
            </a:r>
            <a:endParaRPr lang="fi-FI" sz="1300" i="1" dirty="0">
              <a:solidFill>
                <a:srgbClr val="0070C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2D6FB30-A841-12C0-62F0-D73C6F154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8" y="861392"/>
            <a:ext cx="6023992" cy="602399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C583D22-4594-4CE0-9DD0-162E7136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31279"/>
            <a:ext cx="9486900" cy="1085850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ADHD: psyykkisiä samanaikaishäiriöitä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F65923-703D-4A16-B436-F1D5DC785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340768"/>
            <a:ext cx="5904656" cy="5112568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</a:rPr>
              <a:t>ADHD henkilöistä 50–80 </a:t>
            </a:r>
            <a:r>
              <a:rPr lang="fi-FI" sz="2000" b="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% on psyykkinen samanaikaishäiriö </a:t>
            </a:r>
          </a:p>
          <a:p>
            <a:r>
              <a:rPr lang="fi-FI" sz="2000" i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Neurokirjo: ASD, OCD, Tourette..</a:t>
            </a:r>
          </a:p>
          <a:p>
            <a:r>
              <a:rPr lang="fi-FI" sz="20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Päihteiden haitallinen käyttö ja päihdehäiriöt</a:t>
            </a:r>
          </a:p>
          <a:p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Mielialahäiriöt: masennus, bipolaarihäiriö</a:t>
            </a:r>
          </a:p>
          <a:p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Ahdistushäiriöt</a:t>
            </a:r>
          </a:p>
          <a:p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Unihäiriöt</a:t>
            </a:r>
          </a:p>
          <a:p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Käytöshäiriöt</a:t>
            </a:r>
          </a:p>
          <a:p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Oppimisvaikeudet, erit</a:t>
            </a:r>
            <a:r>
              <a:rPr lang="fi-FI" sz="20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lukemiskyvyn </a:t>
            </a:r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häiriö</a:t>
            </a:r>
          </a:p>
          <a:p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Kehityksellinen kielihäiriö (kielellinen erityisvaikeus)</a:t>
            </a:r>
          </a:p>
          <a:p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Syömishäiriöt </a:t>
            </a:r>
          </a:p>
        </p:txBody>
      </p:sp>
    </p:spTree>
    <p:extLst>
      <p:ext uri="{BB962C8B-B14F-4D97-AF65-F5344CB8AC3E}">
        <p14:creationId xmlns:p14="http://schemas.microsoft.com/office/powerpoint/2010/main" val="364148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F667118-C902-4749-8375-06A53A6B3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220688"/>
            <a:ext cx="5732286" cy="54486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C583D22-4594-4CE0-9DD0-162E7136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829" y="110902"/>
            <a:ext cx="9828535" cy="1085850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Autismikirjo: psyykkisiä samanaikaishäiriöitä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F65923-703D-4A16-B436-F1D5DC785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148680"/>
            <a:ext cx="5732287" cy="5448672"/>
          </a:xfrm>
        </p:spPr>
        <p:txBody>
          <a:bodyPr>
            <a:normAutofit fontScale="92500" lnSpcReduction="10000"/>
          </a:bodyPr>
          <a:lstStyle/>
          <a:p>
            <a:r>
              <a:rPr lang="fi-FI" sz="2000" dirty="0">
                <a:solidFill>
                  <a:srgbClr val="002060"/>
                </a:solidFill>
                <a:latin typeface="Lato" panose="020F0502020204030203" pitchFamily="34" charset="0"/>
              </a:rPr>
              <a:t>ASD henkilöistä 55–94 </a:t>
            </a:r>
            <a:r>
              <a:rPr lang="fi-FI" sz="2000" b="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% on vähintään yksi psyykkinen samanaikaishäiriö</a:t>
            </a:r>
            <a:endParaRPr lang="fi-FI" sz="1800" b="0" i="1" dirty="0">
              <a:solidFill>
                <a:srgbClr val="0070C0"/>
              </a:solidFill>
              <a:effectLst/>
              <a:latin typeface="Lato" panose="020F0502020204030203" pitchFamily="34" charset="0"/>
            </a:endParaRPr>
          </a:p>
          <a:p>
            <a:r>
              <a:rPr lang="fi-FI" sz="2400" i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Neurokirjo: Tourette, ADHD, OCD, ..</a:t>
            </a:r>
          </a:p>
          <a:p>
            <a:r>
              <a:rPr lang="fi-FI" sz="24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Sukupuolidysforia</a:t>
            </a:r>
          </a:p>
          <a:p>
            <a:r>
              <a:rPr lang="fi-FI" sz="24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Valikoiva puhumattomuus</a:t>
            </a:r>
          </a:p>
          <a:p>
            <a:r>
              <a:rPr lang="fi-FI" sz="24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Psykoosit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Oppimisvaikeudet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Masennuksen eri muodot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Ahdistushäiriöt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Käytöshäiriöt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Unihäiriöt</a:t>
            </a:r>
          </a:p>
          <a:p>
            <a:r>
              <a:rPr lang="fi-FI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Syömishäiriöt</a:t>
            </a:r>
          </a:p>
          <a:p>
            <a:r>
              <a:rPr lang="fi-FI" sz="2400" i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Lisäksi neurologiset / somaattiset samanaikaissairaudet</a:t>
            </a:r>
            <a:endParaRPr lang="fi-FI" sz="2400" u="sng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i-FI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26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US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Helsingin_yliopisto_yhteistunnuksellinen_diapohja" id="{F0AA3B27-0988-4831-B71E-703ACB1D6AE1}" vid="{C9F37355-6A35-4B00-A56A-3CD49CE3A6F6}"/>
    </a:ext>
  </a:extLst>
</a:theme>
</file>

<file path=ppt/theme/theme2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4b85f8-4d5c-479f-98e6-d5554bf0169d" xsi:nil="true"/>
    <lcf76f155ced4ddcb4097134ff3c332f xmlns="11e35fb4-ba84-4c74-9923-a1eefa25b04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321E9716748A1449B6180CC575DC48F" ma:contentTypeVersion="18" ma:contentTypeDescription="Luo uusi asiakirja." ma:contentTypeScope="" ma:versionID="634af3561d9f0d539982920006fc6a15">
  <xsd:schema xmlns:xsd="http://www.w3.org/2001/XMLSchema" xmlns:xs="http://www.w3.org/2001/XMLSchema" xmlns:p="http://schemas.microsoft.com/office/2006/metadata/properties" xmlns:ns2="11e35fb4-ba84-4c74-9923-a1eefa25b043" xmlns:ns3="d44b85f8-4d5c-479f-98e6-d5554bf0169d" targetNamespace="http://schemas.microsoft.com/office/2006/metadata/properties" ma:root="true" ma:fieldsID="02f6c0dce65d0d0f0d49961b2f4109e4" ns2:_="" ns3:_="">
    <xsd:import namespace="11e35fb4-ba84-4c74-9923-a1eefa25b043"/>
    <xsd:import namespace="d44b85f8-4d5c-479f-98e6-d5554bf016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35fb4-ba84-4c74-9923-a1eefa25b0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2ed1bed-8a91-47a9-b4e9-28d4b93dc7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b85f8-4d5c-479f-98e6-d5554bf016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4dfa4a-b6f6-4264-b58c-15a217066f7e}" ma:internalName="TaxCatchAll" ma:showField="CatchAllData" ma:web="d44b85f8-4d5c-479f-98e6-d5554bf016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AF6414-347A-4EDF-AEA6-FE842F11F0FF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d44b85f8-4d5c-479f-98e6-d5554bf0169d"/>
    <ds:schemaRef ds:uri="11e35fb4-ba84-4c74-9923-a1eefa25b04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C522731-DA40-4D34-AA33-D49DB085B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5291FF-AA67-420F-B660-8B4CF0BBF4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e35fb4-ba84-4c74-9923-a1eefa25b043"/>
    <ds:schemaRef ds:uri="d44b85f8-4d5c-479f-98e6-d5554bf016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HUS_Helsingin_yliopisto_yhteistunnuksellinen_diapohja</Template>
  <TotalTime>2216</TotalTime>
  <Words>968</Words>
  <Application>Microsoft Office PowerPoint</Application>
  <PresentationFormat>Laajakuva</PresentationFormat>
  <Paragraphs>171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Century Gothic</vt:lpstr>
      <vt:lpstr>Comic Sans MS</vt:lpstr>
      <vt:lpstr>Courier New</vt:lpstr>
      <vt:lpstr>Lato</vt:lpstr>
      <vt:lpstr>Wingdings</vt:lpstr>
      <vt:lpstr>HUS</vt:lpstr>
      <vt:lpstr>Office Theme</vt:lpstr>
      <vt:lpstr>Perheen neuromonimuotoisuus &amp; neuropsykiatristen diagnoosien merkitys </vt:lpstr>
      <vt:lpstr>Sidonnaisuudet</vt:lpstr>
      <vt:lpstr>Sisältö: perheen neuromonimuotoisuus &amp; neuropsykiatristen diagnoosien merkitys </vt:lpstr>
      <vt:lpstr>Neurokirjon päällekkäisyys </vt:lpstr>
      <vt:lpstr>ADHD - Attention-Deficit/Hyperactivity Disorder  LKT </vt:lpstr>
      <vt:lpstr>Autismikirjo – ASD, Autism Spectrum Disorder   LKT</vt:lpstr>
      <vt:lpstr>ASD (autismikirjon häiriö) &amp; ADHD: päällekkäisyys</vt:lpstr>
      <vt:lpstr>ADHD: psyykkisiä samanaikaishäiriöitä</vt:lpstr>
      <vt:lpstr>Autismikirjo: psyykkisiä samanaikaishäiriöitä</vt:lpstr>
      <vt:lpstr>Neurokirjo: liitännäispiirteitä</vt:lpstr>
      <vt:lpstr>PowerPoint-esitys</vt:lpstr>
      <vt:lpstr>Neurokirjon haasteet vanhemmuudessa - ADHD</vt:lpstr>
      <vt:lpstr>Neurokirjon haasteet vanhemmuudessa - ASD </vt:lpstr>
      <vt:lpstr>Neurokirjon haasteet vanhemmuudessa – ADHD ASD</vt:lpstr>
      <vt:lpstr>Mikä neuvoksi?</vt:lpstr>
      <vt:lpstr>Ota kotiin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Raevuori Anu</dc:creator>
  <cp:keywords/>
  <dc:description/>
  <cp:lastModifiedBy>Riitta Savolainen</cp:lastModifiedBy>
  <cp:revision>327</cp:revision>
  <cp:lastPrinted>2024-11-19T17:53:55Z</cp:lastPrinted>
  <dcterms:created xsi:type="dcterms:W3CDTF">2023-06-15T08:23:44Z</dcterms:created>
  <dcterms:modified xsi:type="dcterms:W3CDTF">2024-11-29T09:49:44Z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0x0101009321E9716748A1449B6180CC575DC48F</vt:lpwstr>
  </property>
  <property fmtid="{D5CDD505-2E9C-101B-9397-08002B2CF9AE}" pid="3" name="MediaServiceImageTags">
    <vt:lpwstr/>
  </property>
</Properties>
</file>