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  <p:sldId id="257" r:id="rId6"/>
    <p:sldId id="259" r:id="rId7"/>
    <p:sldId id="26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4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A33960BD-7AC1-4217-9611-AAA56D3EE38F}" type="datetime4">
              <a:rPr lang="en-US" smtClean="0"/>
              <a:pPr/>
              <a:t>November 29, 2024</a:t>
            </a:fld>
            <a:endParaRPr lang="en-US" dirty="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>
              <a:latin typeface="+mn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9D4AEF59-F28E-467C-9EA3-92D1CFAD475A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64495876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amakuv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960BD-7AC1-4217-9611-AAA56D3EE38F}" type="datetime4">
              <a:rPr lang="en-US" smtClean="0"/>
              <a:pPr/>
              <a:t>November 29, 2024</a:t>
            </a:fld>
            <a:endParaRPr lang="en-US" dirty="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86003153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960BD-7AC1-4217-9611-AAA56D3EE38F}" type="datetime4">
              <a:rPr lang="en-US" smtClean="0"/>
              <a:pPr/>
              <a:t>November 29, 2024</a:t>
            </a:fld>
            <a:endParaRPr lang="en-US" dirty="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19780006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960BD-7AC1-4217-9611-AAA56D3EE38F}" type="datetime4">
              <a:rPr lang="en-US" smtClean="0"/>
              <a:pPr/>
              <a:t>November 29, 2024</a:t>
            </a:fld>
            <a:endParaRPr lang="en-US" dirty="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83209202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960BD-7AC1-4217-9611-AAA56D3EE38F}" type="datetime4">
              <a:rPr lang="en-US" smtClean="0"/>
              <a:pPr/>
              <a:t>November 29, 2024</a:t>
            </a:fld>
            <a:endParaRPr lang="en-US" dirty="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42786235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arak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960BD-7AC1-4217-9611-AAA56D3EE38F}" type="datetime4">
              <a:rPr lang="en-US" smtClean="0"/>
              <a:pPr/>
              <a:t>November 29, 2024</a:t>
            </a:fld>
            <a:endParaRPr lang="en-US" dirty="0">
              <a:latin typeface="+mn-lt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29551281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uvan sara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960BD-7AC1-4217-9611-AAA56D3EE38F}" type="datetime4">
              <a:rPr lang="en-US" smtClean="0"/>
              <a:pPr/>
              <a:t>November 29, 2024</a:t>
            </a:fld>
            <a:endParaRPr lang="en-US" dirty="0">
              <a:latin typeface="+mn-lt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79308601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A33960BD-7AC1-4217-9611-AAA56D3EE38F}" type="datetime4">
              <a:rPr lang="en-US" smtClean="0"/>
              <a:pPr/>
              <a:t>November 29, 2024</a:t>
            </a:fld>
            <a:endParaRPr lang="en-US" dirty="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24977771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A33960BD-7AC1-4217-9611-AAA56D3EE38F}" type="datetime4">
              <a:rPr lang="en-US" smtClean="0"/>
              <a:pPr/>
              <a:t>November 29, 2024</a:t>
            </a:fld>
            <a:endParaRPr lang="en-US" dirty="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87062341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960BD-7AC1-4217-9611-AAA56D3EE38F}" type="datetime4">
              <a:rPr lang="en-US" smtClean="0"/>
              <a:pPr/>
              <a:t>November 29, 2024</a:t>
            </a:fld>
            <a:endParaRPr lang="en-US" dirty="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30808152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960BD-7AC1-4217-9611-AAA56D3EE38F}" type="datetime4">
              <a:rPr lang="en-US" smtClean="0"/>
              <a:pPr/>
              <a:t>November 29, 2024</a:t>
            </a:fld>
            <a:endParaRPr lang="en-US" dirty="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13809495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960BD-7AC1-4217-9611-AAA56D3EE38F}" type="datetime4">
              <a:rPr lang="en-US" smtClean="0"/>
              <a:pPr/>
              <a:t>November 29, 2024</a:t>
            </a:fld>
            <a:endParaRPr lang="en-US" dirty="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39234236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960BD-7AC1-4217-9611-AAA56D3EE38F}" type="datetime4">
              <a:rPr lang="en-US" smtClean="0"/>
              <a:pPr/>
              <a:t>November 29, 2024</a:t>
            </a:fld>
            <a:endParaRPr lang="en-US" dirty="0">
              <a:latin typeface="+mn-lt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19848902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960BD-7AC1-4217-9611-AAA56D3EE38F}" type="datetime4">
              <a:rPr lang="en-US" smtClean="0"/>
              <a:pPr/>
              <a:t>November 29, 2024</a:t>
            </a:fld>
            <a:endParaRPr lang="en-US" dirty="0">
              <a:latin typeface="+mn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23634710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960BD-7AC1-4217-9611-AAA56D3EE38F}" type="datetime4">
              <a:rPr lang="en-US" smtClean="0"/>
              <a:pPr/>
              <a:t>November 29, 2024</a:t>
            </a:fld>
            <a:endParaRPr lang="en-US" dirty="0">
              <a:latin typeface="+mn-lt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87975740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960BD-7AC1-4217-9611-AAA56D3EE38F}" type="datetime4">
              <a:rPr lang="en-US" smtClean="0"/>
              <a:pPr/>
              <a:t>November 29, 2024</a:t>
            </a:fld>
            <a:endParaRPr lang="en-US" dirty="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90525337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960BD-7AC1-4217-9611-AAA56D3EE38F}" type="datetime4">
              <a:rPr lang="en-US" smtClean="0"/>
              <a:pPr/>
              <a:t>November 29, 2024</a:t>
            </a:fld>
            <a:endParaRPr lang="en-US" dirty="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48020766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A33960BD-7AC1-4217-9611-AAA56D3EE38F}" type="datetime4">
              <a:rPr lang="en-US" smtClean="0"/>
              <a:pPr/>
              <a:t>November 29, 2024</a:t>
            </a:fld>
            <a:endParaRPr lang="en-US" dirty="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>
              <a:latin typeface="+mn-lt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9D4AEF59-F28E-467C-9EA3-92D1CFAD475A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7519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18ED8E4-B03E-4977-5D86-2C0F309248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sz="4000" b="1" i="0" dirty="0">
                <a:solidFill>
                  <a:schemeClr val="bg1"/>
                </a:solidFill>
                <a:effectLst/>
                <a:latin typeface="Source Sans Pro" panose="020B0503030403020204" pitchFamily="34" charset="0"/>
              </a:rPr>
              <a:t>Neuromoninaisuuden kohtaaminen vauvaperheissä – Miten tukea vanhemmuutta neurovahvistavalla otteella?</a:t>
            </a:r>
            <a:endParaRPr lang="fi-FI" sz="4000" dirty="0">
              <a:solidFill>
                <a:schemeClr val="bg1"/>
              </a:solidFill>
            </a:endParaRP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9C816EB2-4740-4715-652D-1B4980CA47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Hanna Ekblom</a:t>
            </a:r>
          </a:p>
          <a:p>
            <a:r>
              <a:rPr lang="fi-FI" dirty="0"/>
              <a:t>Kätilö, </a:t>
            </a:r>
            <a:r>
              <a:rPr lang="fi-FI" dirty="0" err="1"/>
              <a:t>ibclc</a:t>
            </a:r>
            <a:r>
              <a:rPr lang="fi-FI" dirty="0"/>
              <a:t>, autismiliiton kokemusasiantuntija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64252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roup 55">
            <a:extLst>
              <a:ext uri="{FF2B5EF4-FFF2-40B4-BE49-F238E27FC236}">
                <a16:creationId xmlns:a16="http://schemas.microsoft.com/office/drawing/2014/main" id="{93E10248-AF0E-477D-B4D2-47C02CE4E3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533010C2-2DA5-460F-A40C-5317F567A0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fi-FI"/>
            </a:p>
          </p:txBody>
        </p:sp>
        <p:sp>
          <p:nvSpPr>
            <p:cNvPr id="58" name="Freeform 5">
              <a:extLst>
                <a:ext uri="{FF2B5EF4-FFF2-40B4-BE49-F238E27FC236}">
                  <a16:creationId xmlns:a16="http://schemas.microsoft.com/office/drawing/2014/main" id="{17CB0634-F963-4EC9-A6F6-8EA46BD1F1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fi-FI"/>
            </a:p>
          </p:txBody>
        </p:sp>
      </p:grpSp>
      <p:sp>
        <p:nvSpPr>
          <p:cNvPr id="60" name="Rectangle 59">
            <a:extLst>
              <a:ext uri="{FF2B5EF4-FFF2-40B4-BE49-F238E27FC236}">
                <a16:creationId xmlns:a16="http://schemas.microsoft.com/office/drawing/2014/main" id="{73C0A186-7444-4460-9C37-532E7671E9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i-FI"/>
          </a:p>
        </p:txBody>
      </p:sp>
      <p:sp>
        <p:nvSpPr>
          <p:cNvPr id="62" name="Freeform 5">
            <a:extLst>
              <a:ext uri="{FF2B5EF4-FFF2-40B4-BE49-F238E27FC236}">
                <a16:creationId xmlns:a16="http://schemas.microsoft.com/office/drawing/2014/main" id="{D22D1B95-2B54-43E9-85D9-B489F6C5DD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21010068">
            <a:off x="8490951" y="4185117"/>
            <a:ext cx="3299407" cy="440924"/>
          </a:xfrm>
          <a:custGeom>
            <a:avLst/>
            <a:gdLst/>
            <a:ahLst/>
            <a:cxnLst/>
            <a:rect l="l" t="t" r="r" b="b"/>
            <a:pathLst>
              <a:path w="10000" h="5291">
                <a:moveTo>
                  <a:pt x="85" y="2532"/>
                </a:moveTo>
                <a:cubicBezTo>
                  <a:pt x="1736" y="3911"/>
                  <a:pt x="7524" y="5298"/>
                  <a:pt x="9958" y="5291"/>
                </a:cubicBezTo>
                <a:cubicBezTo>
                  <a:pt x="9989" y="1958"/>
                  <a:pt x="9969" y="3333"/>
                  <a:pt x="10000" y="0"/>
                </a:cubicBezTo>
                <a:lnTo>
                  <a:pt x="10000" y="0"/>
                </a:lnTo>
                <a:lnTo>
                  <a:pt x="9667" y="204"/>
                </a:lnTo>
                <a:lnTo>
                  <a:pt x="9334" y="400"/>
                </a:lnTo>
                <a:lnTo>
                  <a:pt x="9001" y="590"/>
                </a:lnTo>
                <a:lnTo>
                  <a:pt x="8667" y="753"/>
                </a:lnTo>
                <a:lnTo>
                  <a:pt x="8333" y="917"/>
                </a:lnTo>
                <a:lnTo>
                  <a:pt x="7999" y="1071"/>
                </a:lnTo>
                <a:lnTo>
                  <a:pt x="7669" y="1202"/>
                </a:lnTo>
                <a:lnTo>
                  <a:pt x="7333" y="1325"/>
                </a:lnTo>
                <a:lnTo>
                  <a:pt x="7000" y="1440"/>
                </a:lnTo>
                <a:lnTo>
                  <a:pt x="6673" y="1538"/>
                </a:lnTo>
                <a:lnTo>
                  <a:pt x="6340" y="1636"/>
                </a:lnTo>
                <a:lnTo>
                  <a:pt x="6013" y="1719"/>
                </a:lnTo>
                <a:lnTo>
                  <a:pt x="5686" y="1784"/>
                </a:lnTo>
                <a:lnTo>
                  <a:pt x="5359" y="1850"/>
                </a:lnTo>
                <a:lnTo>
                  <a:pt x="5036" y="1906"/>
                </a:lnTo>
                <a:lnTo>
                  <a:pt x="4717" y="1948"/>
                </a:lnTo>
                <a:lnTo>
                  <a:pt x="4396" y="1980"/>
                </a:lnTo>
                <a:lnTo>
                  <a:pt x="4079" y="2013"/>
                </a:lnTo>
                <a:lnTo>
                  <a:pt x="3766" y="2029"/>
                </a:lnTo>
                <a:lnTo>
                  <a:pt x="3454" y="2046"/>
                </a:lnTo>
                <a:lnTo>
                  <a:pt x="3145" y="2053"/>
                </a:lnTo>
                <a:lnTo>
                  <a:pt x="2839" y="2046"/>
                </a:lnTo>
                <a:lnTo>
                  <a:pt x="2537" y="2046"/>
                </a:lnTo>
                <a:lnTo>
                  <a:pt x="2238" y="2029"/>
                </a:lnTo>
                <a:lnTo>
                  <a:pt x="1943" y="2004"/>
                </a:lnTo>
                <a:lnTo>
                  <a:pt x="1653" y="1980"/>
                </a:lnTo>
                <a:lnTo>
                  <a:pt x="1368" y="1955"/>
                </a:lnTo>
                <a:lnTo>
                  <a:pt x="1085" y="1915"/>
                </a:lnTo>
                <a:lnTo>
                  <a:pt x="806" y="1873"/>
                </a:lnTo>
                <a:lnTo>
                  <a:pt x="533" y="1833"/>
                </a:lnTo>
                <a:lnTo>
                  <a:pt x="0" y="1726"/>
                </a:lnTo>
                <a:cubicBezTo>
                  <a:pt x="28" y="1995"/>
                  <a:pt x="57" y="2263"/>
                  <a:pt x="85" y="2532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/>
          <a:lstStyle/>
          <a:p>
            <a:endParaRPr lang="fi-FI"/>
          </a:p>
        </p:txBody>
      </p:sp>
      <p:sp>
        <p:nvSpPr>
          <p:cNvPr id="64" name="Freeform 5">
            <a:extLst>
              <a:ext uri="{FF2B5EF4-FFF2-40B4-BE49-F238E27FC236}">
                <a16:creationId xmlns:a16="http://schemas.microsoft.com/office/drawing/2014/main" id="{7D0F3F6D-A49D-4406-8D61-1C4F8D792F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455612" y="4241801"/>
            <a:ext cx="11277600" cy="2337161"/>
          </a:xfrm>
          <a:custGeom>
            <a:avLst/>
            <a:gdLst/>
            <a:ahLst/>
            <a:cxnLst/>
            <a:rect l="l" t="t" r="r" b="b"/>
            <a:pathLst>
              <a:path w="10000" h="8000">
                <a:moveTo>
                  <a:pt x="0" y="0"/>
                </a:moveTo>
                <a:lnTo>
                  <a:pt x="0" y="7970"/>
                </a:lnTo>
                <a:lnTo>
                  <a:pt x="10000" y="8000"/>
                </a:lnTo>
                <a:lnTo>
                  <a:pt x="10000" y="7"/>
                </a:lnTo>
                <a:lnTo>
                  <a:pt x="10000" y="7"/>
                </a:lnTo>
                <a:lnTo>
                  <a:pt x="9773" y="156"/>
                </a:lnTo>
                <a:lnTo>
                  <a:pt x="9547" y="298"/>
                </a:lnTo>
                <a:lnTo>
                  <a:pt x="9320" y="437"/>
                </a:lnTo>
                <a:lnTo>
                  <a:pt x="9092" y="556"/>
                </a:lnTo>
                <a:lnTo>
                  <a:pt x="8865" y="676"/>
                </a:lnTo>
                <a:lnTo>
                  <a:pt x="8637" y="788"/>
                </a:lnTo>
                <a:lnTo>
                  <a:pt x="8412" y="884"/>
                </a:lnTo>
                <a:lnTo>
                  <a:pt x="8184" y="975"/>
                </a:lnTo>
                <a:lnTo>
                  <a:pt x="7957" y="1058"/>
                </a:lnTo>
                <a:lnTo>
                  <a:pt x="7734" y="1130"/>
                </a:lnTo>
                <a:lnTo>
                  <a:pt x="7508" y="1202"/>
                </a:lnTo>
                <a:lnTo>
                  <a:pt x="7285" y="1262"/>
                </a:lnTo>
                <a:lnTo>
                  <a:pt x="7062" y="1309"/>
                </a:lnTo>
                <a:lnTo>
                  <a:pt x="6840" y="1358"/>
                </a:lnTo>
                <a:lnTo>
                  <a:pt x="6620" y="1399"/>
                </a:lnTo>
                <a:lnTo>
                  <a:pt x="6402" y="1428"/>
                </a:lnTo>
                <a:lnTo>
                  <a:pt x="6184" y="1453"/>
                </a:lnTo>
                <a:lnTo>
                  <a:pt x="5968" y="1477"/>
                </a:lnTo>
                <a:lnTo>
                  <a:pt x="5755" y="1488"/>
                </a:lnTo>
                <a:lnTo>
                  <a:pt x="5542" y="1500"/>
                </a:lnTo>
                <a:lnTo>
                  <a:pt x="5332" y="1506"/>
                </a:lnTo>
                <a:lnTo>
                  <a:pt x="5124" y="1500"/>
                </a:lnTo>
                <a:lnTo>
                  <a:pt x="4918" y="1500"/>
                </a:lnTo>
                <a:lnTo>
                  <a:pt x="4714" y="1488"/>
                </a:lnTo>
                <a:lnTo>
                  <a:pt x="4514" y="1470"/>
                </a:lnTo>
                <a:lnTo>
                  <a:pt x="4316" y="1453"/>
                </a:lnTo>
                <a:lnTo>
                  <a:pt x="4122" y="1434"/>
                </a:lnTo>
                <a:lnTo>
                  <a:pt x="3929" y="1405"/>
                </a:lnTo>
                <a:lnTo>
                  <a:pt x="3739" y="1374"/>
                </a:lnTo>
                <a:lnTo>
                  <a:pt x="3553" y="1346"/>
                </a:lnTo>
                <a:lnTo>
                  <a:pt x="3190" y="1267"/>
                </a:lnTo>
                <a:lnTo>
                  <a:pt x="2842" y="1183"/>
                </a:lnTo>
                <a:lnTo>
                  <a:pt x="2508" y="1095"/>
                </a:lnTo>
                <a:lnTo>
                  <a:pt x="2192" y="998"/>
                </a:lnTo>
                <a:lnTo>
                  <a:pt x="1890" y="897"/>
                </a:lnTo>
                <a:lnTo>
                  <a:pt x="1610" y="788"/>
                </a:lnTo>
                <a:lnTo>
                  <a:pt x="1347" y="681"/>
                </a:lnTo>
                <a:lnTo>
                  <a:pt x="1105" y="574"/>
                </a:lnTo>
                <a:lnTo>
                  <a:pt x="883" y="473"/>
                </a:lnTo>
                <a:lnTo>
                  <a:pt x="686" y="377"/>
                </a:lnTo>
                <a:lnTo>
                  <a:pt x="508" y="286"/>
                </a:lnTo>
                <a:lnTo>
                  <a:pt x="358" y="210"/>
                </a:lnTo>
                <a:lnTo>
                  <a:pt x="232" y="138"/>
                </a:lnTo>
                <a:lnTo>
                  <a:pt x="59" y="35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fi-FI"/>
          </a:p>
        </p:txBody>
      </p:sp>
      <p:sp>
        <p:nvSpPr>
          <p:cNvPr id="66" name="Freeform 5">
            <a:extLst>
              <a:ext uri="{FF2B5EF4-FFF2-40B4-BE49-F238E27FC236}">
                <a16:creationId xmlns:a16="http://schemas.microsoft.com/office/drawing/2014/main" id="{D953A318-DA8D-4405-9536-D889E45C5E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1587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fi-FI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9E382A3D-2F90-475C-8DF2-F666FEA342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i-FI"/>
          </a:p>
        </p:txBody>
      </p:sp>
      <p:sp>
        <p:nvSpPr>
          <p:cNvPr id="4" name="Otsikko 3">
            <a:extLst>
              <a:ext uri="{FF2B5EF4-FFF2-40B4-BE49-F238E27FC236}">
                <a16:creationId xmlns:a16="http://schemas.microsoft.com/office/drawing/2014/main" id="{2F1035D1-18A3-85DA-CBFC-3B2014EDD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3171" y="1143000"/>
            <a:ext cx="8825658" cy="338921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2600" dirty="0" err="1">
                <a:solidFill>
                  <a:srgbClr val="FFFFFF"/>
                </a:solidFill>
              </a:rPr>
              <a:t>Kohtaaminen</a:t>
            </a:r>
            <a:br>
              <a:rPr lang="en-US" sz="2600" dirty="0">
                <a:solidFill>
                  <a:srgbClr val="FFFFFF"/>
                </a:solidFill>
              </a:rPr>
            </a:br>
            <a:r>
              <a:rPr lang="en-US" sz="2600" dirty="0" err="1">
                <a:solidFill>
                  <a:srgbClr val="FFFFFF"/>
                </a:solidFill>
              </a:rPr>
              <a:t>Kommunikaatio</a:t>
            </a:r>
            <a:br>
              <a:rPr lang="en-US" sz="2600" dirty="0">
                <a:solidFill>
                  <a:srgbClr val="FFFFFF"/>
                </a:solidFill>
              </a:rPr>
            </a:br>
            <a:r>
              <a:rPr lang="en-US" sz="2600" dirty="0" err="1">
                <a:solidFill>
                  <a:srgbClr val="FFFFFF"/>
                </a:solidFill>
              </a:rPr>
              <a:t>Käsikirjoittaminen</a:t>
            </a:r>
            <a:br>
              <a:rPr lang="en-US" sz="2600" dirty="0">
                <a:solidFill>
                  <a:srgbClr val="FFFFFF"/>
                </a:solidFill>
              </a:rPr>
            </a:br>
            <a:r>
              <a:rPr lang="en-US" sz="2600" dirty="0">
                <a:solidFill>
                  <a:srgbClr val="FFFFFF"/>
                </a:solidFill>
              </a:rPr>
              <a:t>Tendril of thought (Erin Human 2015), </a:t>
            </a:r>
            <a:r>
              <a:rPr lang="en-US" sz="2600" dirty="0" err="1">
                <a:solidFill>
                  <a:srgbClr val="FFFFFF"/>
                </a:solidFill>
              </a:rPr>
              <a:t>Kärhiteoria</a:t>
            </a:r>
            <a:br>
              <a:rPr lang="en-US" sz="2600" dirty="0">
                <a:solidFill>
                  <a:srgbClr val="FFFFFF"/>
                </a:solidFill>
              </a:rPr>
            </a:br>
            <a:r>
              <a:rPr lang="en-US" sz="2600" dirty="0">
                <a:solidFill>
                  <a:srgbClr val="FFFFFF"/>
                </a:solidFill>
              </a:rPr>
              <a:t>Desire path</a:t>
            </a:r>
            <a:br>
              <a:rPr lang="en-US" sz="2600" dirty="0">
                <a:solidFill>
                  <a:srgbClr val="FFFFFF"/>
                </a:solidFill>
              </a:rPr>
            </a:br>
            <a:r>
              <a:rPr lang="en-US" sz="2600" dirty="0">
                <a:solidFill>
                  <a:srgbClr val="FFFFFF"/>
                </a:solidFill>
              </a:rPr>
              <a:t>ADHD-</a:t>
            </a:r>
            <a:r>
              <a:rPr lang="en-US" sz="2600" dirty="0" err="1">
                <a:solidFill>
                  <a:srgbClr val="FFFFFF"/>
                </a:solidFill>
              </a:rPr>
              <a:t>aikuisen</a:t>
            </a:r>
            <a:r>
              <a:rPr lang="en-US" sz="2600" dirty="0">
                <a:solidFill>
                  <a:srgbClr val="FFFFFF"/>
                </a:solidFill>
              </a:rPr>
              <a:t> </a:t>
            </a:r>
            <a:r>
              <a:rPr lang="en-US" sz="2600" dirty="0" err="1">
                <a:solidFill>
                  <a:srgbClr val="FFFFFF"/>
                </a:solidFill>
              </a:rPr>
              <a:t>selviytymisopas</a:t>
            </a:r>
            <a:br>
              <a:rPr lang="en-US" sz="2600" dirty="0">
                <a:solidFill>
                  <a:srgbClr val="FFFFFF"/>
                </a:solidFill>
              </a:rPr>
            </a:br>
            <a:r>
              <a:rPr lang="en-US" sz="2600" dirty="0" err="1">
                <a:solidFill>
                  <a:srgbClr val="FFFFFF"/>
                </a:solidFill>
              </a:rPr>
              <a:t>Ammattilaisen</a:t>
            </a:r>
            <a:r>
              <a:rPr lang="en-US" sz="2600" dirty="0">
                <a:solidFill>
                  <a:srgbClr val="FFFFFF"/>
                </a:solidFill>
              </a:rPr>
              <a:t> </a:t>
            </a:r>
            <a:r>
              <a:rPr lang="en-US" sz="2600" dirty="0" err="1">
                <a:solidFill>
                  <a:srgbClr val="FFFFFF"/>
                </a:solidFill>
              </a:rPr>
              <a:t>omat</a:t>
            </a:r>
            <a:r>
              <a:rPr lang="en-US" sz="2600" dirty="0">
                <a:solidFill>
                  <a:srgbClr val="FFFFFF"/>
                </a:solidFill>
              </a:rPr>
              <a:t> </a:t>
            </a:r>
            <a:r>
              <a:rPr lang="en-US" sz="2600" dirty="0" err="1">
                <a:solidFill>
                  <a:srgbClr val="FFFFFF"/>
                </a:solidFill>
              </a:rPr>
              <a:t>ennakkoasenteet</a:t>
            </a:r>
            <a:br>
              <a:rPr lang="en-US" sz="2600" dirty="0">
                <a:solidFill>
                  <a:srgbClr val="FFFFFF"/>
                </a:solidFill>
              </a:rPr>
            </a:br>
            <a:br>
              <a:rPr lang="en-US" sz="2600" dirty="0">
                <a:solidFill>
                  <a:srgbClr val="FFFFFF"/>
                </a:solidFill>
              </a:rPr>
            </a:br>
            <a:endParaRPr lang="en-US" sz="26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6189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D5782CF-0FF9-4B0F-2A50-8A857545E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Tehtävä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367AA7A-194F-23C4-36D6-325FC0505FE1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fi-FI" dirty="0"/>
              <a:t>Minulla on kaikki tärkeät paperit yhdessä kasassa. Kasa on olohuoneessa tasolla. Asunto on 4h+k. Minun lisäkseni kodissa asuu toinen aikuinen, kaksi lasta ja kissa. Millä tavalla ratkaiset tämän?</a:t>
            </a:r>
          </a:p>
          <a:p>
            <a:endParaRPr lang="fi-FI" dirty="0"/>
          </a:p>
          <a:p>
            <a:r>
              <a:rPr lang="fi-FI" dirty="0"/>
              <a:t>Mieti, kysy, ehdota.</a:t>
            </a:r>
          </a:p>
        </p:txBody>
      </p:sp>
    </p:spTree>
    <p:extLst>
      <p:ext uri="{BB962C8B-B14F-4D97-AF65-F5344CB8AC3E}">
        <p14:creationId xmlns:p14="http://schemas.microsoft.com/office/powerpoint/2010/main" val="3252142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03CFEF86-2713-425E-9215-F5EB1DD817B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Kiitos!</a:t>
            </a:r>
          </a:p>
        </p:txBody>
      </p:sp>
      <p:sp>
        <p:nvSpPr>
          <p:cNvPr id="5" name="Alaotsikko 4">
            <a:extLst>
              <a:ext uri="{FF2B5EF4-FFF2-40B4-BE49-F238E27FC236}">
                <a16:creationId xmlns:a16="http://schemas.microsoft.com/office/drawing/2014/main" id="{BDED3985-7CE4-C5CD-CE17-2350FE9D51D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873190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i (johtoryhmä)">
  <a:themeElements>
    <a:clrScheme name="Ioni (johtoryhmä)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i (johtoryhmä)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i (johtoryhmä)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9321E9716748A1449B6180CC575DC48F" ma:contentTypeVersion="18" ma:contentTypeDescription="Luo uusi asiakirja." ma:contentTypeScope="" ma:versionID="634af3561d9f0d539982920006fc6a15">
  <xsd:schema xmlns:xsd="http://www.w3.org/2001/XMLSchema" xmlns:xs="http://www.w3.org/2001/XMLSchema" xmlns:p="http://schemas.microsoft.com/office/2006/metadata/properties" xmlns:ns2="11e35fb4-ba84-4c74-9923-a1eefa25b043" xmlns:ns3="d44b85f8-4d5c-479f-98e6-d5554bf0169d" targetNamespace="http://schemas.microsoft.com/office/2006/metadata/properties" ma:root="true" ma:fieldsID="02f6c0dce65d0d0f0d49961b2f4109e4" ns2:_="" ns3:_="">
    <xsd:import namespace="11e35fb4-ba84-4c74-9923-a1eefa25b043"/>
    <xsd:import namespace="d44b85f8-4d5c-479f-98e6-d5554bf0169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e35fb4-ba84-4c74-9923-a1eefa25b0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Kuvien tunnisteet" ma:readOnly="false" ma:fieldId="{5cf76f15-5ced-4ddc-b409-7134ff3c332f}" ma:taxonomyMulti="true" ma:sspId="22ed1bed-8a91-47a9-b4e9-28d4b93dc7d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4b85f8-4d5c-479f-98e6-d5554bf0169d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004dfa4a-b6f6-4264-b58c-15a217066f7e}" ma:internalName="TaxCatchAll" ma:showField="CatchAllData" ma:web="d44b85f8-4d5c-479f-98e6-d5554bf0169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44b85f8-4d5c-479f-98e6-d5554bf0169d" xsi:nil="true"/>
    <lcf76f155ced4ddcb4097134ff3c332f xmlns="11e35fb4-ba84-4c74-9923-a1eefa25b043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8B00645-0E92-432B-B6D7-DB94058A86C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775BA55-6EA3-4357-946A-D2D44F8496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e35fb4-ba84-4c74-9923-a1eefa25b043"/>
    <ds:schemaRef ds:uri="d44b85f8-4d5c-479f-98e6-d5554bf0169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6969F22-E2FA-4316-9A1D-5B46BF6E6DC4}">
  <ds:schemaRefs>
    <ds:schemaRef ds:uri="http://schemas.openxmlformats.org/package/2006/metadata/core-properties"/>
    <ds:schemaRef ds:uri="http://schemas.microsoft.com/office/infopath/2007/PartnerControls"/>
    <ds:schemaRef ds:uri="http://purl.org/dc/dcmitype/"/>
    <ds:schemaRef ds:uri="11e35fb4-ba84-4c74-9923-a1eefa25b043"/>
    <ds:schemaRef ds:uri="http://schemas.microsoft.com/office/2006/metadata/properties"/>
    <ds:schemaRef ds:uri="http://schemas.microsoft.com/office/2006/documentManagement/types"/>
    <ds:schemaRef ds:uri="d44b85f8-4d5c-479f-98e6-d5554bf0169d"/>
    <ds:schemaRef ds:uri="http://www.w3.org/XML/1998/namespace"/>
    <ds:schemaRef ds:uri="http://purl.org/dc/terms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25</TotalTime>
  <Words>90</Words>
  <Application>Microsoft Office PowerPoint</Application>
  <PresentationFormat>Laajakuva</PresentationFormat>
  <Paragraphs>9</Paragraphs>
  <Slides>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9" baseType="lpstr">
      <vt:lpstr>Arial</vt:lpstr>
      <vt:lpstr>Century Gothic</vt:lpstr>
      <vt:lpstr>Source Sans Pro</vt:lpstr>
      <vt:lpstr>Wingdings 3</vt:lpstr>
      <vt:lpstr>Ioni (johtoryhmä)</vt:lpstr>
      <vt:lpstr>Neuromoninaisuuden kohtaaminen vauvaperheissä – Miten tukea vanhemmuutta neurovahvistavalla otteella?</vt:lpstr>
      <vt:lpstr>Kohtaaminen Kommunikaatio Käsikirjoittaminen Tendril of thought (Erin Human 2015), Kärhiteoria Desire path ADHD-aikuisen selviytymisopas Ammattilaisen omat ennakkoasenteet  </vt:lpstr>
      <vt:lpstr>Tehtävä</vt:lpstr>
      <vt:lpstr>Kiitos!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hanna ekblom</dc:creator>
  <cp:lastModifiedBy>Riitta Savolainen</cp:lastModifiedBy>
  <cp:revision>1</cp:revision>
  <dcterms:created xsi:type="dcterms:W3CDTF">2024-11-18T11:14:05Z</dcterms:created>
  <dcterms:modified xsi:type="dcterms:W3CDTF">2024-11-29T08:42:42Z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0x0101009321E9716748A1449B6180CC575DC48F</vt:lpwstr>
  </property>
  <property fmtid="{D5CDD505-2E9C-101B-9397-08002B2CF9AE}" pid="3" name="MediaServiceImageTags">
    <vt:lpwstr/>
  </property>
</Properties>
</file>