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33960BD-7AC1-4217-9611-AAA56D3EE38F}" type="datetime4">
              <a:rPr lang="en-US" smtClean="0"/>
              <a:pPr/>
              <a:t>November 29, 2024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449587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November 29, 2024</a:t>
            </a:fld>
            <a:endParaRPr lang="en-US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600315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November 29, 2024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978000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November 29, 2024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320920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November 29, 2024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278623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November 29, 2024</a:t>
            </a:fld>
            <a:endParaRPr lang="en-US" dirty="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955128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November 29, 2024</a:t>
            </a:fld>
            <a:endParaRPr lang="en-US" dirty="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930860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33960BD-7AC1-4217-9611-AAA56D3EE38F}" type="datetime4">
              <a:rPr lang="en-US" smtClean="0"/>
              <a:pPr/>
              <a:t>November 29, 2024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4977771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33960BD-7AC1-4217-9611-AAA56D3EE38F}" type="datetime4">
              <a:rPr lang="en-US" smtClean="0"/>
              <a:pPr/>
              <a:t>November 29, 2024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706234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November 29, 2024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080815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November 29, 2024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380949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November 29, 2024</a:t>
            </a:fld>
            <a:endParaRPr lang="en-US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923423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November 29, 2024</a:t>
            </a:fld>
            <a:endParaRPr lang="en-US" dirty="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984890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November 29, 2024</a:t>
            </a:fld>
            <a:endParaRPr lang="en-US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363471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November 29, 2024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797574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November 29, 2024</a:t>
            </a:fld>
            <a:endParaRPr lang="en-US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052533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November 29, 2024</a:t>
            </a:fld>
            <a:endParaRPr lang="en-US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802076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33960BD-7AC1-4217-9611-AAA56D3EE38F}" type="datetime4">
              <a:rPr lang="en-US" smtClean="0"/>
              <a:pPr/>
              <a:t>November 29, 2024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51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8ED8E4-B03E-4977-5D86-2C0F309248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4000" b="1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Neuromoninaisuuden kohtaaminen vauvaperheissä – Miten tukea vanhemmuutta neurovahvistavalla otteella?</a:t>
            </a:r>
            <a:endParaRPr lang="fi-FI" sz="4000" dirty="0">
              <a:solidFill>
                <a:schemeClr val="bg1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816EB2-4740-4715-652D-1B4980CA47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Hanna Ekblom</a:t>
            </a:r>
          </a:p>
          <a:p>
            <a:r>
              <a:rPr lang="fi-FI" dirty="0"/>
              <a:t>Kätilö, </a:t>
            </a:r>
            <a:r>
              <a:rPr lang="fi-FI" dirty="0" err="1"/>
              <a:t>ibclc</a:t>
            </a:r>
            <a:r>
              <a:rPr lang="fi-FI" dirty="0"/>
              <a:t>, autismiliiton kokemusasiantuntija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4252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93E10248-AF0E-477D-B4D2-47C02CE4E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533010C2-2DA5-460F-A40C-5317F567A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i-FI"/>
            </a:p>
          </p:txBody>
        </p:sp>
        <p:sp>
          <p:nvSpPr>
            <p:cNvPr id="58" name="Freeform 5">
              <a:extLst>
                <a:ext uri="{FF2B5EF4-FFF2-40B4-BE49-F238E27FC236}">
                  <a16:creationId xmlns:a16="http://schemas.microsoft.com/office/drawing/2014/main" id="{17CB0634-F963-4EC9-A6F6-8EA46BD1F1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73C0A186-7444-4460-9C37-532E7671E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62" name="Freeform 5">
            <a:extLst>
              <a:ext uri="{FF2B5EF4-FFF2-40B4-BE49-F238E27FC236}">
                <a16:creationId xmlns:a16="http://schemas.microsoft.com/office/drawing/2014/main" id="{D22D1B95-2B54-43E9-85D9-B489F6C5D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21010068">
            <a:off x="8490951" y="4185117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/>
          <a:lstStyle/>
          <a:p>
            <a:endParaRPr lang="fi-FI"/>
          </a:p>
        </p:txBody>
      </p:sp>
      <p:sp>
        <p:nvSpPr>
          <p:cNvPr id="64" name="Freeform 5">
            <a:extLst>
              <a:ext uri="{FF2B5EF4-FFF2-40B4-BE49-F238E27FC236}">
                <a16:creationId xmlns:a16="http://schemas.microsoft.com/office/drawing/2014/main" id="{7D0F3F6D-A49D-4406-8D61-1C4F8D792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455612" y="4241801"/>
            <a:ext cx="11277600" cy="2337161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fi-FI"/>
          </a:p>
        </p:txBody>
      </p:sp>
      <p:sp>
        <p:nvSpPr>
          <p:cNvPr id="66" name="Freeform 5">
            <a:extLst>
              <a:ext uri="{FF2B5EF4-FFF2-40B4-BE49-F238E27FC236}">
                <a16:creationId xmlns:a16="http://schemas.microsoft.com/office/drawing/2014/main" id="{D953A318-DA8D-4405-9536-D889E45C5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fi-FI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E382A3D-2F90-475C-8DF2-F666FEA34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2F1035D1-18A3-85DA-CBFC-3B2014EDD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171" y="1143000"/>
            <a:ext cx="8825658" cy="33892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600" dirty="0" err="1">
                <a:solidFill>
                  <a:srgbClr val="FFFFFF"/>
                </a:solidFill>
              </a:rPr>
              <a:t>Kohtaaminen</a:t>
            </a:r>
            <a:br>
              <a:rPr lang="en-US" sz="2600" dirty="0">
                <a:solidFill>
                  <a:srgbClr val="FFFFFF"/>
                </a:solidFill>
              </a:rPr>
            </a:br>
            <a:r>
              <a:rPr lang="en-US" sz="2600" dirty="0" err="1">
                <a:solidFill>
                  <a:srgbClr val="FFFFFF"/>
                </a:solidFill>
              </a:rPr>
              <a:t>Kommunikaatio</a:t>
            </a:r>
            <a:br>
              <a:rPr lang="en-US" sz="2600" dirty="0">
                <a:solidFill>
                  <a:srgbClr val="FFFFFF"/>
                </a:solidFill>
              </a:rPr>
            </a:br>
            <a:r>
              <a:rPr lang="en-US" sz="2600" dirty="0" err="1">
                <a:solidFill>
                  <a:srgbClr val="FFFFFF"/>
                </a:solidFill>
              </a:rPr>
              <a:t>Käsikirjoittaminen</a:t>
            </a:r>
            <a:br>
              <a:rPr lang="en-US" sz="2600" dirty="0">
                <a:solidFill>
                  <a:srgbClr val="FFFFFF"/>
                </a:solidFill>
              </a:rPr>
            </a:br>
            <a:r>
              <a:rPr lang="en-US" sz="2600" dirty="0">
                <a:solidFill>
                  <a:srgbClr val="FFFFFF"/>
                </a:solidFill>
              </a:rPr>
              <a:t>Tendril of thought (Erin Human 2015), </a:t>
            </a:r>
            <a:r>
              <a:rPr lang="en-US" sz="2600" dirty="0" err="1">
                <a:solidFill>
                  <a:srgbClr val="FFFFFF"/>
                </a:solidFill>
              </a:rPr>
              <a:t>Kärhiteoria</a:t>
            </a:r>
            <a:br>
              <a:rPr lang="en-US" sz="2600" dirty="0">
                <a:solidFill>
                  <a:srgbClr val="FFFFFF"/>
                </a:solidFill>
              </a:rPr>
            </a:br>
            <a:r>
              <a:rPr lang="en-US" sz="2600" dirty="0">
                <a:solidFill>
                  <a:srgbClr val="FFFFFF"/>
                </a:solidFill>
              </a:rPr>
              <a:t>Desire path</a:t>
            </a:r>
            <a:br>
              <a:rPr lang="en-US" sz="2600" dirty="0">
                <a:solidFill>
                  <a:srgbClr val="FFFFFF"/>
                </a:solidFill>
              </a:rPr>
            </a:br>
            <a:r>
              <a:rPr lang="en-US" sz="2600" dirty="0">
                <a:solidFill>
                  <a:srgbClr val="FFFFFF"/>
                </a:solidFill>
              </a:rPr>
              <a:t>ADHD-</a:t>
            </a:r>
            <a:r>
              <a:rPr lang="en-US" sz="2600" dirty="0" err="1">
                <a:solidFill>
                  <a:srgbClr val="FFFFFF"/>
                </a:solidFill>
              </a:rPr>
              <a:t>aikuisen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selviytymisopas</a:t>
            </a:r>
            <a:br>
              <a:rPr lang="en-US" sz="2600" dirty="0">
                <a:solidFill>
                  <a:srgbClr val="FFFFFF"/>
                </a:solidFill>
              </a:rPr>
            </a:br>
            <a:r>
              <a:rPr lang="en-US" sz="2600" dirty="0" err="1">
                <a:solidFill>
                  <a:srgbClr val="FFFFFF"/>
                </a:solidFill>
              </a:rPr>
              <a:t>Ammattilaisen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omat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ennakkoasenteet</a:t>
            </a:r>
            <a:br>
              <a:rPr lang="en-US" sz="2600" dirty="0">
                <a:solidFill>
                  <a:srgbClr val="FFFFFF"/>
                </a:solidFill>
              </a:rPr>
            </a:br>
            <a:br>
              <a:rPr lang="en-US" sz="2600" dirty="0">
                <a:solidFill>
                  <a:srgbClr val="FFFFFF"/>
                </a:solidFill>
              </a:rPr>
            </a:br>
            <a:endParaRPr lang="en-US" sz="2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18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5782CF-0FF9-4B0F-2A50-8A857545E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367AA7A-194F-23C4-36D6-325FC0505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i-FI" dirty="0"/>
              <a:t>Minulla on kaikki tärkeät paperit yhdessä kasassa. Kasa on olohuoneessa tasolla. Asunto on 4h+k. Minun lisäkseni kodissa asuu toinen aikuinen, kaksi lasta ja kissa. Millä tavalla ratkaiset tämän?</a:t>
            </a:r>
          </a:p>
          <a:p>
            <a:endParaRPr lang="fi-FI" dirty="0"/>
          </a:p>
          <a:p>
            <a:r>
              <a:rPr lang="fi-FI" dirty="0"/>
              <a:t>Mieti, kysy, ehdota.</a:t>
            </a:r>
          </a:p>
        </p:txBody>
      </p:sp>
    </p:spTree>
    <p:extLst>
      <p:ext uri="{BB962C8B-B14F-4D97-AF65-F5344CB8AC3E}">
        <p14:creationId xmlns:p14="http://schemas.microsoft.com/office/powerpoint/2010/main" val="3252142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03CFEF86-2713-425E-9215-F5EB1DD817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BDED3985-7CE4-C5CD-CE17-2350FE9D51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7319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 (johtoryhmä)">
  <a:themeElements>
    <a:clrScheme name="Ioni (johtoryhmä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i (johtoryhmä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 (johtoryhm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9321E9716748A1449B6180CC575DC48F" ma:contentTypeVersion="18" ma:contentTypeDescription="Luo uusi asiakirja." ma:contentTypeScope="" ma:versionID="634af3561d9f0d539982920006fc6a15">
  <xsd:schema xmlns:xsd="http://www.w3.org/2001/XMLSchema" xmlns:xs="http://www.w3.org/2001/XMLSchema" xmlns:p="http://schemas.microsoft.com/office/2006/metadata/properties" xmlns:ns2="11e35fb4-ba84-4c74-9923-a1eefa25b043" xmlns:ns3="d44b85f8-4d5c-479f-98e6-d5554bf0169d" targetNamespace="http://schemas.microsoft.com/office/2006/metadata/properties" ma:root="true" ma:fieldsID="02f6c0dce65d0d0f0d49961b2f4109e4" ns2:_="" ns3:_="">
    <xsd:import namespace="11e35fb4-ba84-4c74-9923-a1eefa25b043"/>
    <xsd:import namespace="d44b85f8-4d5c-479f-98e6-d5554bf016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e35fb4-ba84-4c74-9923-a1eefa25b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22ed1bed-8a91-47a9-b4e9-28d4b93dc7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4b85f8-4d5c-479f-98e6-d5554bf0169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04dfa4a-b6f6-4264-b58c-15a217066f7e}" ma:internalName="TaxCatchAll" ma:showField="CatchAllData" ma:web="d44b85f8-4d5c-479f-98e6-d5554bf016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44b85f8-4d5c-479f-98e6-d5554bf0169d" xsi:nil="true"/>
    <lcf76f155ced4ddcb4097134ff3c332f xmlns="11e35fb4-ba84-4c74-9923-a1eefa25b04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8B00645-0E92-432B-B6D7-DB94058A86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75BA55-6EA3-4357-946A-D2D44F8496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e35fb4-ba84-4c74-9923-a1eefa25b043"/>
    <ds:schemaRef ds:uri="d44b85f8-4d5c-479f-98e6-d5554bf016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969F22-E2FA-4316-9A1D-5B46BF6E6DC4}">
  <ds:schemaRefs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11e35fb4-ba84-4c74-9923-a1eefa25b043"/>
    <ds:schemaRef ds:uri="http://schemas.microsoft.com/office/2006/metadata/properties"/>
    <ds:schemaRef ds:uri="http://schemas.microsoft.com/office/2006/documentManagement/types"/>
    <ds:schemaRef ds:uri="d44b85f8-4d5c-479f-98e6-d5554bf0169d"/>
    <ds:schemaRef ds:uri="http://www.w3.org/XML/1998/namespace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</TotalTime>
  <Words>90</Words>
  <Application>Microsoft Office PowerPoint</Application>
  <PresentationFormat>Laajakuva</PresentationFormat>
  <Paragraphs>9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Source Sans Pro</vt:lpstr>
      <vt:lpstr>Wingdings 3</vt:lpstr>
      <vt:lpstr>Ioni (johtoryhmä)</vt:lpstr>
      <vt:lpstr>Neuromoninaisuuden kohtaaminen vauvaperheissä – Miten tukea vanhemmuutta neurovahvistavalla otteella?</vt:lpstr>
      <vt:lpstr>Kohtaaminen Kommunikaatio Käsikirjoittaminen Tendril of thought (Erin Human 2015), Kärhiteoria Desire path ADHD-aikuisen selviytymisopas Ammattilaisen omat ennakkoasenteet  </vt:lpstr>
      <vt:lpstr>Tehtävä</vt:lpstr>
      <vt:lpstr>Kiitos!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hanna ekblom</dc:creator>
  <cp:lastModifiedBy>Riitta Savolainen</cp:lastModifiedBy>
  <cp:revision>1</cp:revision>
  <dcterms:created xsi:type="dcterms:W3CDTF">2024-11-18T11:14:05Z</dcterms:created>
  <dcterms:modified xsi:type="dcterms:W3CDTF">2024-11-29T08:42:42Z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0x0101009321E9716748A1449B6180CC575DC48F</vt:lpwstr>
  </property>
  <property fmtid="{D5CDD505-2E9C-101B-9397-08002B2CF9AE}" pid="3" name="MediaServiceImageTags">
    <vt:lpwstr/>
  </property>
</Properties>
</file>